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0" r:id="rId4"/>
    <p:sldId id="266" r:id="rId5"/>
    <p:sldId id="268" r:id="rId6"/>
    <p:sldId id="284" r:id="rId7"/>
    <p:sldId id="281" r:id="rId8"/>
    <p:sldId id="282" r:id="rId9"/>
    <p:sldId id="280" r:id="rId10"/>
    <p:sldId id="264" r:id="rId11"/>
    <p:sldId id="271" r:id="rId12"/>
    <p:sldId id="278"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FB6"/>
    <a:srgbClr val="FCFF9F"/>
    <a:srgbClr val="033404"/>
    <a:srgbClr val="065706"/>
    <a:srgbClr val="086C08"/>
    <a:srgbClr val="0B820C"/>
    <a:srgbClr val="53870A"/>
    <a:srgbClr val="FFDB69"/>
    <a:srgbClr val="2858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8" autoAdjust="0"/>
    <p:restoredTop sz="94660"/>
  </p:normalViewPr>
  <p:slideViewPr>
    <p:cSldViewPr>
      <p:cViewPr>
        <p:scale>
          <a:sx n="90" d="100"/>
          <a:sy n="90" d="100"/>
        </p:scale>
        <p:origin x="138" y="4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20661-E4F3-469D-8CE1-4CDD0193862C}" type="datetimeFigureOut">
              <a:rPr lang="en-US" smtClean="0"/>
              <a:pPr/>
              <a:t>6/14/2016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D4477-81FD-4CD2-A88C-81A7110175DC}" type="slidenum">
              <a:rPr lang="en-US" smtClean="0"/>
              <a:pPr/>
              <a:t>‹Nr.›</a:t>
            </a:fld>
            <a:endParaRPr lang="en-US"/>
          </a:p>
        </p:txBody>
      </p:sp>
    </p:spTree>
    <p:extLst>
      <p:ext uri="{BB962C8B-B14F-4D97-AF65-F5344CB8AC3E}">
        <p14:creationId xmlns:p14="http://schemas.microsoft.com/office/powerpoint/2010/main" xmlns="" val="16508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 local to global</a:t>
            </a:r>
          </a:p>
          <a:p>
            <a:endParaRPr lang="en-US" dirty="0" smtClean="0"/>
          </a:p>
          <a:p>
            <a:r>
              <a:rPr lang="en-US" dirty="0" smtClean="0"/>
              <a:t>Temporal: deep past to future</a:t>
            </a:r>
            <a:endParaRPr lang="en-US" dirty="0"/>
          </a:p>
        </p:txBody>
      </p:sp>
      <p:sp>
        <p:nvSpPr>
          <p:cNvPr id="4" name="Slide Number Placeholder 3"/>
          <p:cNvSpPr>
            <a:spLocks noGrp="1"/>
          </p:cNvSpPr>
          <p:nvPr>
            <p:ph type="sldNum" sz="quarter" idx="10"/>
          </p:nvPr>
        </p:nvSpPr>
        <p:spPr/>
        <p:txBody>
          <a:bodyPr/>
          <a:lstStyle/>
          <a:p>
            <a:fld id="{383D4477-81FD-4CD2-A88C-81A7110175DC}" type="slidenum">
              <a:rPr lang="en-US" smtClean="0"/>
              <a:pPr/>
              <a:t>2</a:t>
            </a:fld>
            <a:endParaRPr lang="en-US"/>
          </a:p>
        </p:txBody>
      </p:sp>
    </p:spTree>
    <p:extLst>
      <p:ext uri="{BB962C8B-B14F-4D97-AF65-F5344CB8AC3E}">
        <p14:creationId xmlns:p14="http://schemas.microsoft.com/office/powerpoint/2010/main" xmlns="" val="423131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E0177BB-6765-3843-8511-2A3955A3CD53}" type="slidenum">
              <a:rPr lang="en-US" sz="1200"/>
              <a:pPr/>
              <a:t>6</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7F2880E-F174-7847-BAAC-6912179EF5DB}" type="slidenum">
              <a:rPr lang="en-US" sz="1200"/>
              <a:pPr/>
              <a:t>7</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8D211E0-B52E-E440-B1C2-5A722EAA483B}" type="slidenum">
              <a:rPr lang="en-US" sz="1200"/>
              <a:pPr/>
              <a:t>8</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F6BBA74-47A7-413B-9FDD-968A1053400E}" type="slidenum">
              <a:rPr lang="en-US" altLang="en-US" sz="1200" smtClean="0"/>
              <a:pPr/>
              <a:t>11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3EE11-4E17-419F-9EE8-691E69E532D3}"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363832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3EE11-4E17-419F-9EE8-691E69E532D3}"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223985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3EE11-4E17-419F-9EE8-691E69E532D3}"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2527089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B0E945-D25D-4EC8-8F07-4E997B211585}" type="slidenum">
              <a:rPr lang="en-US"/>
              <a:pPr>
                <a:defRPr/>
              </a:pPr>
              <a:t>‹Nr.›</a:t>
            </a:fld>
            <a:endParaRPr lang="en-US"/>
          </a:p>
        </p:txBody>
      </p:sp>
    </p:spTree>
    <p:extLst>
      <p:ext uri="{BB962C8B-B14F-4D97-AF65-F5344CB8AC3E}">
        <p14:creationId xmlns:p14="http://schemas.microsoft.com/office/powerpoint/2010/main" xmlns="" val="45964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12FC6F-7915-4853-910F-B89BBF0BE045}" type="slidenum">
              <a:rPr lang="en-US"/>
              <a:pPr>
                <a:defRPr/>
              </a:pPr>
              <a:t>‹Nr.›</a:t>
            </a:fld>
            <a:endParaRPr lang="en-US"/>
          </a:p>
        </p:txBody>
      </p:sp>
    </p:spTree>
    <p:extLst>
      <p:ext uri="{BB962C8B-B14F-4D97-AF65-F5344CB8AC3E}">
        <p14:creationId xmlns:p14="http://schemas.microsoft.com/office/powerpoint/2010/main" xmlns="" val="71002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3EE11-4E17-419F-9EE8-691E69E532D3}"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174607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3EE11-4E17-419F-9EE8-691E69E532D3}"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60827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3EE11-4E17-419F-9EE8-691E69E532D3}"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13564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3EE11-4E17-419F-9EE8-691E69E532D3}" type="datetimeFigureOut">
              <a:rPr lang="en-US" smtClean="0"/>
              <a:pPr/>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138947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3EE11-4E17-419F-9EE8-691E69E532D3}" type="datetimeFigureOut">
              <a:rPr lang="en-US" smtClean="0"/>
              <a:pPr/>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371474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3EE11-4E17-419F-9EE8-691E69E532D3}" type="datetimeFigureOut">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211371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3EE11-4E17-419F-9EE8-691E69E532D3}"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181843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3EE11-4E17-419F-9EE8-691E69E532D3}"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41424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340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3EE11-4E17-419F-9EE8-691E69E532D3}" type="datetimeFigureOut">
              <a:rPr lang="en-US" smtClean="0"/>
              <a:pPr/>
              <a:t>6/14/2016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1B951-CEEF-4464-80DA-ABAB70CD0E88}" type="slidenum">
              <a:rPr lang="en-US" smtClean="0"/>
              <a:pPr/>
              <a:t>‹Nr.›</a:t>
            </a:fld>
            <a:endParaRPr lang="en-US"/>
          </a:p>
        </p:txBody>
      </p:sp>
    </p:spTree>
    <p:extLst>
      <p:ext uri="{BB962C8B-B14F-4D97-AF65-F5344CB8AC3E}">
        <p14:creationId xmlns:p14="http://schemas.microsoft.com/office/powerpoint/2010/main" xmlns="" val="42139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ole\Pictures\2014_12_23\IMG_093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04800"/>
            <a:ext cx="8382000" cy="6286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1524000"/>
            <a:ext cx="7772400" cy="1752600"/>
          </a:xfrm>
        </p:spPr>
        <p:txBody>
          <a:bodyPr>
            <a:normAutofit fontScale="90000"/>
          </a:bodyPr>
          <a:lstStyle/>
          <a:p>
            <a:r>
              <a:rPr lang="en-US" sz="3100" b="1" dirty="0" smtClean="0">
                <a:solidFill>
                  <a:schemeClr val="tx1">
                    <a:lumMod val="75000"/>
                    <a:lumOff val="25000"/>
                  </a:schemeClr>
                </a:solidFill>
              </a:rPr>
              <a:t>A Tour of the Horizon:</a:t>
            </a:r>
            <a:br>
              <a:rPr lang="en-US" sz="3100" b="1" dirty="0" smtClean="0">
                <a:solidFill>
                  <a:schemeClr val="tx1">
                    <a:lumMod val="75000"/>
                    <a:lumOff val="25000"/>
                  </a:schemeClr>
                </a:solidFill>
              </a:rPr>
            </a:br>
            <a:r>
              <a:rPr lang="en-US" sz="2800" dirty="0" smtClean="0">
                <a:solidFill>
                  <a:schemeClr val="tx1">
                    <a:lumMod val="75000"/>
                    <a:lumOff val="25000"/>
                  </a:schemeClr>
                </a:solidFill>
              </a:rPr>
              <a:t/>
            </a:r>
            <a:br>
              <a:rPr lang="en-US" sz="2800" dirty="0" smtClean="0">
                <a:solidFill>
                  <a:schemeClr val="tx1">
                    <a:lumMod val="75000"/>
                    <a:lumOff val="25000"/>
                  </a:schemeClr>
                </a:solidFill>
              </a:rPr>
            </a:br>
            <a:r>
              <a:rPr lang="en-US" sz="2800" b="1" dirty="0" smtClean="0">
                <a:solidFill>
                  <a:schemeClr val="tx1">
                    <a:lumMod val="75000"/>
                    <a:lumOff val="25000"/>
                  </a:schemeClr>
                </a:solidFill>
                <a:latin typeface="Calibri"/>
                <a:cs typeface="Calibri"/>
              </a:rPr>
              <a:t>Roles for Social Science and Humanities Research </a:t>
            </a:r>
            <a:br>
              <a:rPr lang="en-US" sz="2800" b="1" dirty="0" smtClean="0">
                <a:solidFill>
                  <a:schemeClr val="tx1">
                    <a:lumMod val="75000"/>
                    <a:lumOff val="25000"/>
                  </a:schemeClr>
                </a:solidFill>
                <a:latin typeface="Calibri"/>
                <a:cs typeface="Calibri"/>
              </a:rPr>
            </a:br>
            <a:r>
              <a:rPr lang="en-US" sz="2800" b="1" dirty="0" smtClean="0">
                <a:solidFill>
                  <a:schemeClr val="tx1">
                    <a:lumMod val="75000"/>
                    <a:lumOff val="25000"/>
                  </a:schemeClr>
                </a:solidFill>
                <a:latin typeface="Calibri"/>
                <a:cs typeface="Calibri"/>
              </a:rPr>
              <a:t>in Shaping the Bio Economy</a:t>
            </a:r>
            <a:endParaRPr lang="en-US" sz="2800" b="1" dirty="0">
              <a:solidFill>
                <a:schemeClr val="tx1">
                  <a:lumMod val="75000"/>
                  <a:lumOff val="25000"/>
                </a:schemeClr>
              </a:solidFill>
              <a:latin typeface="Calibri"/>
              <a:cs typeface="Calibri"/>
            </a:endParaRPr>
          </a:p>
        </p:txBody>
      </p:sp>
      <p:sp>
        <p:nvSpPr>
          <p:cNvPr id="3" name="Subtitle 2"/>
          <p:cNvSpPr>
            <a:spLocks noGrp="1"/>
          </p:cNvSpPr>
          <p:nvPr>
            <p:ph type="subTitle" idx="1"/>
          </p:nvPr>
        </p:nvSpPr>
        <p:spPr>
          <a:xfrm>
            <a:off x="1371600" y="4495800"/>
            <a:ext cx="6400800" cy="1447800"/>
          </a:xfrm>
        </p:spPr>
        <p:txBody>
          <a:bodyPr>
            <a:normAutofit/>
          </a:bodyPr>
          <a:lstStyle/>
          <a:p>
            <a:r>
              <a:rPr lang="en-US" sz="1600" dirty="0" smtClean="0">
                <a:solidFill>
                  <a:schemeClr val="bg1"/>
                </a:solidFill>
              </a:rPr>
              <a:t>Carole </a:t>
            </a:r>
            <a:r>
              <a:rPr lang="en-US" sz="1600" dirty="0" err="1" smtClean="0">
                <a:solidFill>
                  <a:schemeClr val="bg1"/>
                </a:solidFill>
              </a:rPr>
              <a:t>Crumley</a:t>
            </a:r>
            <a:endParaRPr lang="en-US" sz="1600" dirty="0" smtClean="0">
              <a:solidFill>
                <a:schemeClr val="bg1"/>
              </a:solidFill>
            </a:endParaRPr>
          </a:p>
          <a:p>
            <a:r>
              <a:rPr lang="en-US" sz="1600" dirty="0" smtClean="0">
                <a:solidFill>
                  <a:schemeClr val="bg1"/>
                </a:solidFill>
              </a:rPr>
              <a:t>Uppsala University, Sweden</a:t>
            </a:r>
          </a:p>
          <a:p>
            <a:r>
              <a:rPr lang="en-US" sz="1600" dirty="0" smtClean="0">
                <a:solidFill>
                  <a:schemeClr val="bg1"/>
                </a:solidFill>
              </a:rPr>
              <a:t>Swedish Agricultural University, Sweden</a:t>
            </a:r>
          </a:p>
          <a:p>
            <a:r>
              <a:rPr lang="en-US" sz="1600" dirty="0" smtClean="0">
                <a:solidFill>
                  <a:schemeClr val="bg1"/>
                </a:solidFill>
              </a:rPr>
              <a:t>University of North Carolina-Chapel Hill, USA</a:t>
            </a:r>
            <a:endParaRPr lang="en-US" sz="1600" dirty="0">
              <a:solidFill>
                <a:schemeClr val="bg1"/>
              </a:solidFill>
            </a:endParaRPr>
          </a:p>
        </p:txBody>
      </p:sp>
    </p:spTree>
    <p:extLst>
      <p:ext uri="{BB962C8B-B14F-4D97-AF65-F5344CB8AC3E}">
        <p14:creationId xmlns:p14="http://schemas.microsoft.com/office/powerpoint/2010/main" xmlns="" val="2026629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DB69"/>
                </a:solidFill>
              </a:rPr>
              <a:t>Heritage &amp; Innovation</a:t>
            </a:r>
            <a:endParaRPr lang="en-US" sz="2800" dirty="0">
              <a:solidFill>
                <a:srgbClr val="FFDB69"/>
              </a:solidFill>
            </a:endParaRPr>
          </a:p>
        </p:txBody>
      </p:sp>
      <p:sp>
        <p:nvSpPr>
          <p:cNvPr id="3" name="Content Placeholder 2"/>
          <p:cNvSpPr>
            <a:spLocks noGrp="1"/>
          </p:cNvSpPr>
          <p:nvPr>
            <p:ph idx="1"/>
          </p:nvPr>
        </p:nvSpPr>
        <p:spPr>
          <a:xfrm>
            <a:off x="457200" y="1600200"/>
            <a:ext cx="7543800" cy="4525963"/>
          </a:xfrm>
        </p:spPr>
        <p:txBody>
          <a:bodyPr>
            <a:normAutofit/>
          </a:bodyPr>
          <a:lstStyle/>
          <a:p>
            <a:r>
              <a:rPr lang="en-US" sz="2000" dirty="0" smtClean="0">
                <a:solidFill>
                  <a:srgbClr val="FFFFFF"/>
                </a:solidFill>
              </a:rPr>
              <a:t>Innovation benefits communities as well as corporations</a:t>
            </a:r>
          </a:p>
          <a:p>
            <a:pPr marL="0" indent="0">
              <a:buNone/>
            </a:pPr>
            <a:endParaRPr lang="en-US" sz="2000" dirty="0" smtClean="0">
              <a:solidFill>
                <a:srgbClr val="FFFFFF"/>
              </a:solidFill>
            </a:endParaRPr>
          </a:p>
          <a:p>
            <a:r>
              <a:rPr lang="en-US" sz="2000" dirty="0" smtClean="0">
                <a:solidFill>
                  <a:srgbClr val="FFFFFF"/>
                </a:solidFill>
              </a:rPr>
              <a:t>Old ideas stimulate new ones: retrofits to natural resources, agriculture, &amp; architecture yield new solutions</a:t>
            </a:r>
          </a:p>
          <a:p>
            <a:pPr marL="0" indent="0">
              <a:buNone/>
            </a:pPr>
            <a:endParaRPr lang="en-US" sz="2000" dirty="0" smtClean="0">
              <a:solidFill>
                <a:srgbClr val="FFFFFF"/>
              </a:solidFill>
            </a:endParaRPr>
          </a:p>
          <a:p>
            <a:r>
              <a:rPr lang="en-US" sz="2000" dirty="0" smtClean="0">
                <a:solidFill>
                  <a:srgbClr val="FFFFFF"/>
                </a:solidFill>
              </a:rPr>
              <a:t>It’s not just materiality: many old management </a:t>
            </a:r>
            <a:r>
              <a:rPr lang="en-US" sz="2000" i="1" u="sng" dirty="0" smtClean="0">
                <a:solidFill>
                  <a:srgbClr val="FFFFFF"/>
                </a:solidFill>
              </a:rPr>
              <a:t>strategies</a:t>
            </a:r>
            <a:r>
              <a:rPr lang="en-US" sz="2000" dirty="0" smtClean="0">
                <a:solidFill>
                  <a:srgbClr val="FFFFFF"/>
                </a:solidFill>
              </a:rPr>
              <a:t> are still valuable today</a:t>
            </a:r>
          </a:p>
          <a:p>
            <a:pPr marL="0" indent="0">
              <a:buNone/>
            </a:pPr>
            <a:endParaRPr lang="en-US" sz="2000" dirty="0" smtClean="0">
              <a:solidFill>
                <a:srgbClr val="FFFFFF"/>
              </a:solidFill>
            </a:endParaRPr>
          </a:p>
          <a:p>
            <a:r>
              <a:rPr lang="en-US" sz="2000" dirty="0" smtClean="0">
                <a:solidFill>
                  <a:srgbClr val="FFFFFF"/>
                </a:solidFill>
              </a:rPr>
              <a:t>A sense of place and of community can be strengthened around such broadly beneficial activities</a:t>
            </a:r>
          </a:p>
          <a:p>
            <a:endParaRPr lang="en-US" sz="2000" dirty="0">
              <a:solidFill>
                <a:srgbClr val="FFDB69"/>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5029200"/>
            <a:ext cx="2404533" cy="13525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12095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793750"/>
            <a:ext cx="9525000" cy="7651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3251" name="Oval 28"/>
          <p:cNvSpPr>
            <a:spLocks noChangeArrowheads="1"/>
          </p:cNvSpPr>
          <p:nvPr/>
        </p:nvSpPr>
        <p:spPr bwMode="auto">
          <a:xfrm>
            <a:off x="1981200" y="1143000"/>
            <a:ext cx="3099995" cy="9096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Ecological Restoration</a:t>
            </a:r>
          </a:p>
        </p:txBody>
      </p:sp>
      <p:sp>
        <p:nvSpPr>
          <p:cNvPr id="53254" name="Oval 20"/>
          <p:cNvSpPr>
            <a:spLocks noChangeArrowheads="1"/>
          </p:cNvSpPr>
          <p:nvPr/>
        </p:nvSpPr>
        <p:spPr bwMode="auto">
          <a:xfrm>
            <a:off x="2057400" y="4043363"/>
            <a:ext cx="4648200" cy="8334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FontTx/>
              <a:buNone/>
            </a:pPr>
            <a:r>
              <a:rPr lang="en-US" altLang="en-US" sz="1600" dirty="0" smtClean="0">
                <a:solidFill>
                  <a:schemeClr val="bg1"/>
                </a:solidFill>
                <a:latin typeface="+mn-lt"/>
              </a:rPr>
              <a:t>Environmental and Cultural Heritage </a:t>
            </a:r>
            <a:r>
              <a:rPr lang="en-US" altLang="en-US" sz="1600" dirty="0">
                <a:solidFill>
                  <a:schemeClr val="bg1"/>
                </a:solidFill>
                <a:latin typeface="+mn-lt"/>
              </a:rPr>
              <a:t>Management</a:t>
            </a:r>
          </a:p>
        </p:txBody>
      </p:sp>
      <p:sp>
        <p:nvSpPr>
          <p:cNvPr id="53256" name="Oval 25"/>
          <p:cNvSpPr>
            <a:spLocks noChangeArrowheads="1"/>
          </p:cNvSpPr>
          <p:nvPr/>
        </p:nvSpPr>
        <p:spPr bwMode="auto">
          <a:xfrm>
            <a:off x="3352800" y="1600200"/>
            <a:ext cx="3657600" cy="7620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Environmental Conservation</a:t>
            </a:r>
          </a:p>
        </p:txBody>
      </p:sp>
      <p:sp>
        <p:nvSpPr>
          <p:cNvPr id="53258" name="Oval 27"/>
          <p:cNvSpPr>
            <a:spLocks noChangeArrowheads="1"/>
          </p:cNvSpPr>
          <p:nvPr/>
        </p:nvSpPr>
        <p:spPr bwMode="auto">
          <a:xfrm>
            <a:off x="533400" y="2153478"/>
            <a:ext cx="3266831" cy="9112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r">
              <a:spcBef>
                <a:spcPct val="0"/>
              </a:spcBef>
              <a:buFontTx/>
              <a:buNone/>
            </a:pPr>
            <a:r>
              <a:rPr lang="en-US" altLang="en-US" sz="1600" dirty="0" smtClean="0">
                <a:solidFill>
                  <a:schemeClr val="bg1"/>
                </a:solidFill>
                <a:latin typeface="+mn-lt"/>
              </a:rPr>
              <a:t>Environmental Sciences</a:t>
            </a:r>
            <a:endParaRPr lang="en-US" altLang="en-US" sz="1600" dirty="0">
              <a:solidFill>
                <a:schemeClr val="bg1"/>
              </a:solidFill>
              <a:latin typeface="+mn-lt"/>
            </a:endParaRPr>
          </a:p>
        </p:txBody>
      </p:sp>
      <p:sp>
        <p:nvSpPr>
          <p:cNvPr id="53260" name="TextBox 33"/>
          <p:cNvSpPr txBox="1">
            <a:spLocks noChangeArrowheads="1"/>
          </p:cNvSpPr>
          <p:nvPr/>
        </p:nvSpPr>
        <p:spPr bwMode="auto">
          <a:xfrm>
            <a:off x="609600" y="6031468"/>
            <a:ext cx="7391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FontTx/>
              <a:buNone/>
            </a:pPr>
            <a:r>
              <a:rPr lang="en-US" altLang="en-US" sz="1800" dirty="0" smtClean="0">
                <a:solidFill>
                  <a:schemeClr val="bg1"/>
                </a:solidFill>
                <a:latin typeface="+mn-lt"/>
              </a:rPr>
              <a:t>A Collaborative</a:t>
            </a:r>
            <a:r>
              <a:rPr lang="en-US" altLang="en-US" sz="1800" dirty="0">
                <a:solidFill>
                  <a:schemeClr val="bg1"/>
                </a:solidFill>
                <a:latin typeface="+mn-lt"/>
              </a:rPr>
              <a:t>, </a:t>
            </a:r>
            <a:r>
              <a:rPr lang="en-US" altLang="en-US" sz="1800" dirty="0" err="1">
                <a:solidFill>
                  <a:schemeClr val="bg1"/>
                </a:solidFill>
                <a:latin typeface="+mn-lt"/>
              </a:rPr>
              <a:t>Transdisciplinary</a:t>
            </a:r>
            <a:r>
              <a:rPr lang="en-US" altLang="en-US" sz="1800" dirty="0">
                <a:solidFill>
                  <a:schemeClr val="bg1"/>
                </a:solidFill>
                <a:latin typeface="+mn-lt"/>
              </a:rPr>
              <a:t> </a:t>
            </a:r>
            <a:r>
              <a:rPr lang="en-US" altLang="en-US" sz="1800" dirty="0" smtClean="0">
                <a:solidFill>
                  <a:schemeClr val="bg1"/>
                </a:solidFill>
                <a:latin typeface="+mn-lt"/>
              </a:rPr>
              <a:t>Research Network</a:t>
            </a:r>
            <a:endParaRPr lang="en-US" altLang="en-US" sz="1800" dirty="0">
              <a:solidFill>
                <a:schemeClr val="bg1"/>
              </a:solidFill>
              <a:latin typeface="+mn-lt"/>
            </a:endParaRPr>
          </a:p>
        </p:txBody>
      </p:sp>
      <p:sp>
        <p:nvSpPr>
          <p:cNvPr id="53262" name="Oval 4"/>
          <p:cNvSpPr>
            <a:spLocks noChangeArrowheads="1"/>
          </p:cNvSpPr>
          <p:nvPr/>
        </p:nvSpPr>
        <p:spPr bwMode="auto">
          <a:xfrm>
            <a:off x="1219200" y="3567112"/>
            <a:ext cx="1828800" cy="7762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Archaeology</a:t>
            </a:r>
            <a:endParaRPr lang="en-US" altLang="en-US" dirty="0">
              <a:solidFill>
                <a:schemeClr val="bg1"/>
              </a:solidFill>
              <a:latin typeface="+mn-lt"/>
            </a:endParaRPr>
          </a:p>
        </p:txBody>
      </p:sp>
      <p:sp>
        <p:nvSpPr>
          <p:cNvPr id="53263" name="Oval 23"/>
          <p:cNvSpPr>
            <a:spLocks noChangeArrowheads="1"/>
          </p:cNvSpPr>
          <p:nvPr/>
        </p:nvSpPr>
        <p:spPr bwMode="auto">
          <a:xfrm>
            <a:off x="1676400" y="4419600"/>
            <a:ext cx="1166813" cy="685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History</a:t>
            </a:r>
          </a:p>
        </p:txBody>
      </p:sp>
      <p:sp>
        <p:nvSpPr>
          <p:cNvPr id="53264" name="Oval 24"/>
          <p:cNvSpPr>
            <a:spLocks noChangeArrowheads="1"/>
          </p:cNvSpPr>
          <p:nvPr/>
        </p:nvSpPr>
        <p:spPr bwMode="auto">
          <a:xfrm>
            <a:off x="3660775" y="3581400"/>
            <a:ext cx="3044825" cy="609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Historic </a:t>
            </a:r>
            <a:r>
              <a:rPr lang="en-US" altLang="en-US" sz="1600" dirty="0" smtClean="0">
                <a:solidFill>
                  <a:schemeClr val="bg1"/>
                </a:solidFill>
                <a:latin typeface="+mn-lt"/>
              </a:rPr>
              <a:t>Conservation </a:t>
            </a:r>
            <a:endParaRPr lang="en-US" altLang="en-US" sz="1600" dirty="0">
              <a:solidFill>
                <a:schemeClr val="bg1"/>
              </a:solidFill>
              <a:latin typeface="+mn-lt"/>
            </a:endParaRPr>
          </a:p>
        </p:txBody>
      </p:sp>
      <p:sp>
        <p:nvSpPr>
          <p:cNvPr id="53265" name="Oval 6"/>
          <p:cNvSpPr>
            <a:spLocks noChangeArrowheads="1"/>
          </p:cNvSpPr>
          <p:nvPr/>
        </p:nvSpPr>
        <p:spPr bwMode="auto">
          <a:xfrm>
            <a:off x="1981200" y="2517775"/>
            <a:ext cx="4058323" cy="9112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Political </a:t>
            </a:r>
            <a:r>
              <a:rPr lang="en-US" altLang="en-US" sz="1600" dirty="0" smtClean="0">
                <a:solidFill>
                  <a:schemeClr val="bg1"/>
                </a:solidFill>
                <a:latin typeface="+mn-lt"/>
              </a:rPr>
              <a:t>and Cultural Ecology</a:t>
            </a:r>
            <a:endParaRPr lang="en-US" altLang="en-US" dirty="0">
              <a:solidFill>
                <a:schemeClr val="bg1"/>
              </a:solidFill>
              <a:latin typeface="+mn-lt"/>
            </a:endParaRPr>
          </a:p>
        </p:txBody>
      </p:sp>
      <p:sp>
        <p:nvSpPr>
          <p:cNvPr id="53261" name="Oval 22"/>
          <p:cNvSpPr>
            <a:spLocks noChangeArrowheads="1"/>
          </p:cNvSpPr>
          <p:nvPr/>
        </p:nvSpPr>
        <p:spPr bwMode="auto">
          <a:xfrm>
            <a:off x="4905029" y="2895600"/>
            <a:ext cx="3781771" cy="749889"/>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1600" dirty="0" smtClean="0">
                <a:solidFill>
                  <a:schemeClr val="bg1"/>
                </a:solidFill>
                <a:latin typeface="+mn-lt"/>
              </a:rPr>
              <a:t>Future Studies:</a:t>
            </a:r>
          </a:p>
          <a:p>
            <a:pPr algn="ctr">
              <a:spcBef>
                <a:spcPct val="0"/>
              </a:spcBef>
              <a:buNone/>
            </a:pPr>
            <a:r>
              <a:rPr lang="en-US" altLang="en-US" sz="1600" dirty="0" smtClean="0">
                <a:solidFill>
                  <a:schemeClr val="bg1"/>
                </a:solidFill>
                <a:latin typeface="+mn-lt"/>
              </a:rPr>
              <a:t>Narratives</a:t>
            </a:r>
            <a:r>
              <a:rPr lang="en-US" altLang="en-US" sz="1600" dirty="0">
                <a:solidFill>
                  <a:schemeClr val="bg1"/>
                </a:solidFill>
                <a:latin typeface="+mn-lt"/>
              </a:rPr>
              <a:t>, Scenarios, Models</a:t>
            </a:r>
          </a:p>
          <a:p>
            <a:pPr>
              <a:spcBef>
                <a:spcPct val="0"/>
              </a:spcBef>
              <a:buFontTx/>
              <a:buNone/>
            </a:pPr>
            <a:endParaRPr lang="en-US" altLang="en-US" sz="1600" dirty="0">
              <a:solidFill>
                <a:schemeClr val="bg1"/>
              </a:solidFill>
            </a:endParaRPr>
          </a:p>
        </p:txBody>
      </p:sp>
      <p:sp>
        <p:nvSpPr>
          <p:cNvPr id="53255" name="Oval 21"/>
          <p:cNvSpPr>
            <a:spLocks noChangeArrowheads="1"/>
          </p:cNvSpPr>
          <p:nvPr/>
        </p:nvSpPr>
        <p:spPr bwMode="auto">
          <a:xfrm>
            <a:off x="2590800" y="3009311"/>
            <a:ext cx="2811462" cy="711201"/>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a:solidFill>
                  <a:schemeClr val="bg1"/>
                </a:solidFill>
                <a:latin typeface="+mn-lt"/>
              </a:rPr>
              <a:t>Historical Ecology</a:t>
            </a:r>
          </a:p>
        </p:txBody>
      </p:sp>
      <p:sp>
        <p:nvSpPr>
          <p:cNvPr id="53259" name="Oval 19"/>
          <p:cNvSpPr>
            <a:spLocks noChangeArrowheads="1"/>
          </p:cNvSpPr>
          <p:nvPr/>
        </p:nvSpPr>
        <p:spPr bwMode="auto">
          <a:xfrm>
            <a:off x="4055206" y="2133600"/>
            <a:ext cx="3183794" cy="57685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1600" dirty="0" smtClean="0">
                <a:solidFill>
                  <a:schemeClr val="bg1"/>
                </a:solidFill>
                <a:latin typeface="+mn-lt"/>
              </a:rPr>
              <a:t>Complexity Science</a:t>
            </a:r>
            <a:endParaRPr lang="en-US" altLang="en-US" sz="1600" dirty="0">
              <a:solidFill>
                <a:schemeClr val="bg1"/>
              </a:solidFill>
              <a:latin typeface="+mn-lt"/>
            </a:endParaRPr>
          </a:p>
        </p:txBody>
      </p:sp>
      <p:sp>
        <p:nvSpPr>
          <p:cNvPr id="3" name="Oval 2"/>
          <p:cNvSpPr/>
          <p:nvPr/>
        </p:nvSpPr>
        <p:spPr>
          <a:xfrm>
            <a:off x="646906" y="1600199"/>
            <a:ext cx="2608870" cy="764381"/>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cs typeface="Times New Roman" panose="02020603050405020304" pitchFamily="18" charset="0"/>
              </a:rPr>
              <a:t>Environmental Humanities</a:t>
            </a:r>
            <a:endParaRPr lang="en-US" sz="1600" dirty="0">
              <a:cs typeface="Times New Roman" panose="02020603050405020304" pitchFamily="18" charset="0"/>
            </a:endParaRPr>
          </a:p>
        </p:txBody>
      </p:sp>
      <p:sp>
        <p:nvSpPr>
          <p:cNvPr id="53253" name="Oval 13"/>
          <p:cNvSpPr>
            <a:spLocks noChangeArrowheads="1"/>
          </p:cNvSpPr>
          <p:nvPr/>
        </p:nvSpPr>
        <p:spPr bwMode="auto">
          <a:xfrm>
            <a:off x="914400" y="2895600"/>
            <a:ext cx="1981200" cy="7620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2400">
                <a:solidFill>
                  <a:srgbClr val="FFF698"/>
                </a:solidFill>
                <a:latin typeface="Times" charset="0"/>
              </a:defRPr>
            </a:lvl1pPr>
            <a:lvl2pPr marL="742950" indent="-285750">
              <a:spcBef>
                <a:spcPct val="20000"/>
              </a:spcBef>
              <a:buChar char="–"/>
              <a:defRPr sz="2000">
                <a:solidFill>
                  <a:srgbClr val="FFF698"/>
                </a:solidFill>
                <a:latin typeface="Times" charset="0"/>
              </a:defRPr>
            </a:lvl2pPr>
            <a:lvl3pPr marL="1143000" indent="-228600">
              <a:spcBef>
                <a:spcPct val="20000"/>
              </a:spcBef>
              <a:buChar char="•"/>
              <a:defRPr sz="1600">
                <a:solidFill>
                  <a:srgbClr val="FFF698"/>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FontTx/>
              <a:buNone/>
            </a:pPr>
            <a:r>
              <a:rPr lang="en-US" altLang="en-US" sz="1600" dirty="0" smtClean="0">
                <a:solidFill>
                  <a:schemeClr val="bg1"/>
                </a:solidFill>
                <a:latin typeface="+mn-lt"/>
              </a:rPr>
              <a:t>Anthropology</a:t>
            </a:r>
          </a:p>
          <a:p>
            <a:pPr algn="ctr">
              <a:spcBef>
                <a:spcPct val="0"/>
              </a:spcBef>
              <a:buFontTx/>
              <a:buNone/>
            </a:pPr>
            <a:r>
              <a:rPr lang="en-US" altLang="en-US" sz="1600" dirty="0" smtClean="0">
                <a:solidFill>
                  <a:schemeClr val="bg1"/>
                </a:solidFill>
                <a:latin typeface="+mn-lt"/>
              </a:rPr>
              <a:t>Geography</a:t>
            </a:r>
            <a:endParaRPr lang="en-US" altLang="en-US" sz="1600" dirty="0">
              <a:solidFill>
                <a:schemeClr val="bg1"/>
              </a:solidFill>
              <a:latin typeface="+mn-lt"/>
            </a:endParaRPr>
          </a:p>
        </p:txBody>
      </p:sp>
      <p:sp>
        <p:nvSpPr>
          <p:cNvPr id="2" name="TextBox 1"/>
          <p:cNvSpPr txBox="1"/>
          <p:nvPr/>
        </p:nvSpPr>
        <p:spPr>
          <a:xfrm>
            <a:off x="1676400" y="83403"/>
            <a:ext cx="5281464" cy="830997"/>
          </a:xfrm>
          <a:prstGeom prst="rect">
            <a:avLst/>
          </a:prstGeom>
          <a:noFill/>
        </p:spPr>
        <p:txBody>
          <a:bodyPr wrap="none" rtlCol="0">
            <a:spAutoFit/>
          </a:bodyPr>
          <a:lstStyle/>
          <a:p>
            <a:pPr algn="ctr"/>
            <a:r>
              <a:rPr lang="en-US" sz="2400" dirty="0" smtClean="0">
                <a:solidFill>
                  <a:srgbClr val="FFFFFF"/>
                </a:solidFill>
                <a:cs typeface="Times New Roman"/>
              </a:rPr>
              <a:t>Social Sciences and Humanities Research </a:t>
            </a:r>
          </a:p>
          <a:p>
            <a:pPr algn="ctr"/>
            <a:r>
              <a:rPr lang="en-US" sz="2400" dirty="0" smtClean="0">
                <a:solidFill>
                  <a:srgbClr val="FFFFFF"/>
                </a:solidFill>
                <a:cs typeface="Times New Roman"/>
              </a:rPr>
              <a:t>in Sustainable Environments </a:t>
            </a:r>
            <a:endParaRPr lang="en-US" sz="2400" dirty="0">
              <a:solidFill>
                <a:srgbClr val="FFFFFF"/>
              </a:solidFill>
              <a:cs typeface="Times New Roman"/>
            </a:endParaRPr>
          </a:p>
        </p:txBody>
      </p:sp>
    </p:spTree>
    <p:extLst>
      <p:ext uri="{BB962C8B-B14F-4D97-AF65-F5344CB8AC3E}">
        <p14:creationId xmlns:p14="http://schemas.microsoft.com/office/powerpoint/2010/main" xmlns="" val="3030205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28600"/>
            <a:ext cx="7772400" cy="6019800"/>
          </a:xfrm>
        </p:spPr>
        <p:txBody>
          <a:bodyPr>
            <a:normAutofit/>
          </a:bodyPr>
          <a:lstStyle/>
          <a:p>
            <a:pPr algn="l">
              <a:defRPr/>
            </a:pPr>
            <a:r>
              <a:rPr lang="en-US" altLang="en-US" sz="2200" dirty="0" smtClean="0">
                <a:solidFill>
                  <a:srgbClr val="FFDB69"/>
                </a:solidFill>
                <a:ea typeface="+mn-ea"/>
                <a:cs typeface="+mn-cs"/>
              </a:rPr>
              <a:t>A Collaborative</a:t>
            </a:r>
            <a:r>
              <a:rPr lang="en-US" altLang="en-US" sz="2200" dirty="0">
                <a:solidFill>
                  <a:srgbClr val="FFDB69"/>
                </a:solidFill>
                <a:ea typeface="+mn-ea"/>
                <a:cs typeface="+mn-cs"/>
              </a:rPr>
              <a:t>, </a:t>
            </a:r>
            <a:r>
              <a:rPr lang="en-US" altLang="en-US" sz="2200" dirty="0" err="1">
                <a:solidFill>
                  <a:srgbClr val="FFDB69"/>
                </a:solidFill>
                <a:ea typeface="+mn-ea"/>
                <a:cs typeface="+mn-cs"/>
              </a:rPr>
              <a:t>Transdisciplinary</a:t>
            </a:r>
            <a:r>
              <a:rPr lang="en-US" altLang="en-US" sz="2200" dirty="0">
                <a:solidFill>
                  <a:srgbClr val="FFDB69"/>
                </a:solidFill>
                <a:ea typeface="+mn-ea"/>
                <a:cs typeface="+mn-cs"/>
              </a:rPr>
              <a:t> Research </a:t>
            </a:r>
            <a:r>
              <a:rPr lang="en-US" altLang="en-US" sz="2200" dirty="0" smtClean="0">
                <a:solidFill>
                  <a:srgbClr val="FFDB69"/>
                </a:solidFill>
                <a:ea typeface="+mn-ea"/>
                <a:cs typeface="+mn-cs"/>
              </a:rPr>
              <a:t>Network</a:t>
            </a:r>
            <a:r>
              <a:rPr lang="en-US" altLang="en-US" sz="2200" dirty="0">
                <a:solidFill>
                  <a:prstClr val="white"/>
                </a:solidFill>
                <a:ea typeface="+mn-ea"/>
                <a:cs typeface="+mn-cs"/>
              </a:rPr>
              <a:t/>
            </a:r>
            <a:br>
              <a:rPr lang="en-US" altLang="en-US" sz="2200" dirty="0">
                <a:solidFill>
                  <a:prstClr val="white"/>
                </a:solidFill>
                <a:ea typeface="+mn-ea"/>
                <a:cs typeface="+mn-cs"/>
              </a:rPr>
            </a:br>
            <a:r>
              <a:rPr lang="en-US" altLang="en-US" sz="1800" dirty="0" smtClean="0">
                <a:solidFill>
                  <a:prstClr val="white"/>
                </a:solidFill>
                <a:ea typeface="+mn-ea"/>
                <a:cs typeface="+mn-cs"/>
              </a:rPr>
              <a:t/>
            </a:r>
            <a:br>
              <a:rPr lang="en-US" altLang="en-US" sz="1800" dirty="0" smtClean="0">
                <a:solidFill>
                  <a:prstClr val="white"/>
                </a:solidFill>
                <a:ea typeface="+mn-ea"/>
                <a:cs typeface="+mn-cs"/>
              </a:rPr>
            </a:br>
            <a:r>
              <a:rPr lang="en-US" sz="1600" dirty="0" smtClean="0">
                <a:solidFill>
                  <a:schemeClr val="bg1"/>
                </a:solidFill>
              </a:rPr>
              <a:t>Integrates </a:t>
            </a:r>
            <a:r>
              <a:rPr lang="en-US" sz="1600" dirty="0">
                <a:solidFill>
                  <a:schemeClr val="bg1"/>
                </a:solidFill>
              </a:rPr>
              <a:t>Earth sciences, social sciences, environmental humanities,  futures and complexity scholars, stakeholders </a:t>
            </a:r>
            <a:br>
              <a:rPr lang="en-US" sz="1600" dirty="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Links </a:t>
            </a:r>
            <a:r>
              <a:rPr lang="en-US" sz="1600" dirty="0">
                <a:solidFill>
                  <a:schemeClr val="bg1"/>
                </a:solidFill>
              </a:rPr>
              <a:t>global </a:t>
            </a:r>
            <a:r>
              <a:rPr lang="en-US" sz="1600" dirty="0" smtClean="0">
                <a:solidFill>
                  <a:schemeClr val="bg1"/>
                </a:solidFill>
              </a:rPr>
              <a:t>&amp; local, past &amp; future scales; integrates different perspectives on issues</a:t>
            </a:r>
            <a:r>
              <a:rPr lang="en-US" sz="1600" dirty="0">
                <a:solidFill>
                  <a:schemeClr val="bg1"/>
                </a:solidFill>
              </a:rPr>
              <a:t/>
            </a:r>
            <a:br>
              <a:rPr lang="en-US" sz="1600" dirty="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Promotes </a:t>
            </a:r>
            <a:r>
              <a:rPr lang="en-US" sz="1600" dirty="0">
                <a:solidFill>
                  <a:schemeClr val="bg1"/>
                </a:solidFill>
              </a:rPr>
              <a:t>pragmatic, sustainable, and ethical management strategies</a:t>
            </a:r>
            <a:r>
              <a:rPr lang="en-US" sz="1600" dirty="0" smtClean="0">
                <a:solidFill>
                  <a:schemeClr val="bg1"/>
                </a:solidFill>
              </a:rPr>
              <a:t>.</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smtClean="0">
                <a:solidFill>
                  <a:schemeClr val="bg1"/>
                </a:solidFill>
              </a:rPr>
              <a:t>Offers and </a:t>
            </a:r>
            <a:r>
              <a:rPr lang="en-US" sz="1600" dirty="0">
                <a:solidFill>
                  <a:schemeClr val="bg1"/>
                </a:solidFill>
              </a:rPr>
              <a:t>umbrella framework </a:t>
            </a:r>
            <a:r>
              <a:rPr lang="en-US" sz="1600" dirty="0" smtClean="0">
                <a:solidFill>
                  <a:schemeClr val="bg1"/>
                </a:solidFill>
              </a:rPr>
              <a:t>to </a:t>
            </a:r>
            <a:r>
              <a:rPr lang="en-US" sz="1600" dirty="0">
                <a:solidFill>
                  <a:schemeClr val="bg1"/>
                </a:solidFill>
              </a:rPr>
              <a:t>“grow” regional expertise in managing the future. </a:t>
            </a:r>
            <a:br>
              <a:rPr lang="en-US" sz="1600" dirty="0">
                <a:solidFill>
                  <a:schemeClr val="bg1"/>
                </a:solidFill>
              </a:rPr>
            </a:br>
            <a:r>
              <a:rPr lang="en-US" sz="1600" dirty="0" smtClean="0">
                <a:solidFill>
                  <a:srgbClr val="FFDB69"/>
                </a:solidFill>
              </a:rPr>
              <a:t/>
            </a:r>
            <a:br>
              <a:rPr lang="en-US" sz="1600" dirty="0" smtClean="0">
                <a:solidFill>
                  <a:srgbClr val="FFDB69"/>
                </a:solidFill>
              </a:rPr>
            </a:br>
            <a:r>
              <a:rPr lang="en-US" sz="1600" dirty="0">
                <a:solidFill>
                  <a:srgbClr val="FFDB69"/>
                </a:solidFill>
              </a:rPr>
              <a:t/>
            </a:r>
            <a:br>
              <a:rPr lang="en-US" sz="1600" dirty="0">
                <a:solidFill>
                  <a:srgbClr val="FFDB69"/>
                </a:solidFill>
              </a:rPr>
            </a:br>
            <a:r>
              <a:rPr lang="en-US" sz="2200" dirty="0" smtClean="0">
                <a:solidFill>
                  <a:srgbClr val="FFDB69"/>
                </a:solidFill>
              </a:rPr>
              <a:t>Can Advance </a:t>
            </a:r>
            <a:r>
              <a:rPr lang="en-US" sz="2200" dirty="0">
                <a:solidFill>
                  <a:srgbClr val="FFDB69"/>
                </a:solidFill>
              </a:rPr>
              <a:t>the Exploration of Critical Issues:</a:t>
            </a:r>
            <a:br>
              <a:rPr lang="en-US" sz="2200" dirty="0">
                <a:solidFill>
                  <a:srgbClr val="FFDB69"/>
                </a:solidFill>
              </a:rPr>
            </a:br>
            <a:r>
              <a:rPr lang="en-US" sz="2200" dirty="0">
                <a:solidFill>
                  <a:srgbClr val="FFDB69"/>
                </a:solidFill>
              </a:rPr>
              <a:t/>
            </a:r>
            <a:br>
              <a:rPr lang="en-US" sz="2200" dirty="0">
                <a:solidFill>
                  <a:srgbClr val="FFDB69"/>
                </a:solidFill>
              </a:rPr>
            </a:br>
            <a:r>
              <a:rPr lang="en-US" sz="1600" dirty="0">
                <a:solidFill>
                  <a:schemeClr val="bg1"/>
                </a:solidFill>
              </a:rPr>
              <a:t>The Role of Biodiversity in Food Security</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 Recycle/</a:t>
            </a:r>
            <a:r>
              <a:rPr lang="en-US" sz="1600" dirty="0" smtClean="0">
                <a:solidFill>
                  <a:schemeClr val="bg1"/>
                </a:solidFill>
              </a:rPr>
              <a:t>Redesign/Innovate Architecture </a:t>
            </a:r>
            <a:r>
              <a:rPr lang="en-US" sz="1600" dirty="0">
                <a:solidFill>
                  <a:schemeClr val="bg1"/>
                </a:solidFill>
              </a:rPr>
              <a:t>and Engineering</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 </a:t>
            </a:r>
            <a:r>
              <a:rPr lang="en-US" sz="1600" dirty="0" smtClean="0">
                <a:solidFill>
                  <a:schemeClr val="bg1"/>
                </a:solidFill>
              </a:rPr>
              <a:t>Model Regional Landscapes and Climates of the Future</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 </a:t>
            </a:r>
            <a:r>
              <a:rPr lang="en-US" sz="1600" dirty="0" smtClean="0">
                <a:solidFill>
                  <a:schemeClr val="bg1"/>
                </a:solidFill>
              </a:rPr>
              <a:t>Co-design Future Landscapes of Production</a:t>
            </a:r>
            <a:r>
              <a:rPr lang="en-US" sz="1600" dirty="0">
                <a:solidFill>
                  <a:schemeClr val="bg1"/>
                </a:solidFill>
              </a:rPr>
              <a:t/>
            </a:r>
            <a:br>
              <a:rPr lang="en-US" sz="1600" dirty="0">
                <a:solidFill>
                  <a:schemeClr val="bg1"/>
                </a:solidFill>
              </a:rPr>
            </a:br>
            <a:endParaRPr lang="en-US" sz="1600" dirty="0">
              <a:solidFill>
                <a:schemeClr val="bg1"/>
              </a:solidFill>
            </a:endParaRPr>
          </a:p>
        </p:txBody>
      </p:sp>
    </p:spTree>
    <p:extLst>
      <p:ext uri="{BB962C8B-B14F-4D97-AF65-F5344CB8AC3E}">
        <p14:creationId xmlns:p14="http://schemas.microsoft.com/office/powerpoint/2010/main" xmlns="" val="93841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sz="quarter"/>
          </p:nvPr>
        </p:nvSpPr>
        <p:spPr>
          <a:xfrm>
            <a:off x="838200" y="3200400"/>
            <a:ext cx="7772400" cy="1143000"/>
          </a:xfrm>
        </p:spPr>
        <p:txBody>
          <a:bodyPr>
            <a:normAutofit fontScale="90000"/>
          </a:bodyPr>
          <a:lstStyle/>
          <a:p>
            <a:r>
              <a:rPr lang="de-DE" dirty="0" smtClean="0">
                <a:solidFill>
                  <a:schemeClr val="bg1"/>
                </a:solidFill>
              </a:rPr>
              <a:t>I</a:t>
            </a:r>
            <a:r>
              <a:rPr lang="de-DE" dirty="0" smtClean="0">
                <a:solidFill>
                  <a:schemeClr val="bg1"/>
                </a:solidFill>
              </a:rPr>
              <a:t>ntegrated </a:t>
            </a:r>
            <a:r>
              <a:rPr lang="de-DE" dirty="0" err="1" smtClean="0">
                <a:solidFill>
                  <a:schemeClr val="bg1"/>
                </a:solidFill>
              </a:rPr>
              <a:t>History</a:t>
            </a:r>
            <a:r>
              <a:rPr lang="de-DE" dirty="0" smtClean="0">
                <a:solidFill>
                  <a:schemeClr val="bg1"/>
                </a:solidFill>
              </a:rPr>
              <a:t> </a:t>
            </a:r>
            <a:r>
              <a:rPr lang="de-DE" dirty="0" err="1" smtClean="0">
                <a:solidFill>
                  <a:schemeClr val="bg1"/>
                </a:solidFill>
              </a:rPr>
              <a:t>and</a:t>
            </a:r>
            <a:r>
              <a:rPr lang="de-DE" dirty="0" smtClean="0">
                <a:solidFill>
                  <a:schemeClr val="bg1"/>
                </a:solidFill>
              </a:rPr>
              <a:t> Future </a:t>
            </a:r>
            <a:r>
              <a:rPr lang="de-DE" dirty="0" err="1" smtClean="0">
                <a:solidFill>
                  <a:schemeClr val="bg1"/>
                </a:solidFill>
              </a:rPr>
              <a:t>of</a:t>
            </a:r>
            <a:r>
              <a:rPr lang="de-DE" dirty="0" smtClean="0">
                <a:solidFill>
                  <a:schemeClr val="bg1"/>
                </a:solidFill>
              </a:rPr>
              <a:t> People on Earth</a:t>
            </a:r>
            <a:br>
              <a:rPr lang="de-DE" dirty="0" smtClean="0">
                <a:solidFill>
                  <a:schemeClr val="bg1"/>
                </a:solidFill>
              </a:rPr>
            </a:br>
            <a:r>
              <a:rPr lang="de-DE" dirty="0" smtClean="0">
                <a:solidFill>
                  <a:schemeClr val="bg1"/>
                </a:solidFill>
              </a:rPr>
              <a:t>IHOPE</a:t>
            </a:r>
            <a:br>
              <a:rPr lang="de-DE" dirty="0" smtClean="0">
                <a:solidFill>
                  <a:schemeClr val="bg1"/>
                </a:solidFill>
              </a:rPr>
            </a:br>
            <a:r>
              <a:rPr lang="de-DE" dirty="0" smtClean="0">
                <a:solidFill>
                  <a:schemeClr val="bg1"/>
                </a:solidFill>
              </a:rPr>
              <a:t>www.ihopenet.org</a:t>
            </a:r>
            <a:endParaRPr lang="de-DE" dirty="0">
              <a:solidFill>
                <a:schemeClr val="bg1"/>
              </a:solidFill>
            </a:endParaRPr>
          </a:p>
        </p:txBody>
      </p:sp>
      <p:sp>
        <p:nvSpPr>
          <p:cNvPr id="5" name="Inhaltsplatzhalter 4"/>
          <p:cNvSpPr>
            <a:spLocks noGrp="1"/>
          </p:cNvSpPr>
          <p:nvPr>
            <p:ph sz="quarter" idx="3"/>
          </p:nvPr>
        </p:nvSpPr>
        <p:spPr/>
        <p:txBody>
          <a:bodyPr/>
          <a:lstStyle/>
          <a:p>
            <a:endParaRPr lang="de-DE" dirty="0" smtClean="0"/>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DB69"/>
                </a:solidFill>
              </a:rPr>
              <a:t>Critical Approaches and Values-Based Perspectives</a:t>
            </a:r>
            <a:endParaRPr lang="en-US" sz="2800" dirty="0">
              <a:solidFill>
                <a:srgbClr val="FFDB69"/>
              </a:solidFill>
            </a:endParaRPr>
          </a:p>
        </p:txBody>
      </p:sp>
      <p:sp>
        <p:nvSpPr>
          <p:cNvPr id="3" name="Content Placeholder 2"/>
          <p:cNvSpPr>
            <a:spLocks noGrp="1"/>
          </p:cNvSpPr>
          <p:nvPr>
            <p:ph idx="1"/>
          </p:nvPr>
        </p:nvSpPr>
        <p:spPr>
          <a:xfrm>
            <a:off x="533400" y="1447800"/>
            <a:ext cx="5410200" cy="4876800"/>
          </a:xfrm>
        </p:spPr>
        <p:txBody>
          <a:bodyPr>
            <a:normAutofit fontScale="70000" lnSpcReduction="20000"/>
          </a:bodyPr>
          <a:lstStyle/>
          <a:p>
            <a:r>
              <a:rPr lang="en-US" sz="2600" dirty="0" smtClean="0">
                <a:solidFill>
                  <a:srgbClr val="FFFFFF"/>
                </a:solidFill>
              </a:rPr>
              <a:t>Integration of multiple spatial and temporal scales</a:t>
            </a:r>
          </a:p>
          <a:p>
            <a:pPr lvl="1"/>
            <a:r>
              <a:rPr lang="en-US" sz="2200" dirty="0">
                <a:solidFill>
                  <a:srgbClr val="FFFFFF"/>
                </a:solidFill>
              </a:rPr>
              <a:t>l</a:t>
            </a:r>
            <a:r>
              <a:rPr lang="en-US" sz="2200" dirty="0" smtClean="0">
                <a:solidFill>
                  <a:srgbClr val="FFFFFF"/>
                </a:solidFill>
              </a:rPr>
              <a:t>ocal to global</a:t>
            </a:r>
          </a:p>
          <a:p>
            <a:pPr lvl="1"/>
            <a:r>
              <a:rPr lang="en-US" sz="2200" dirty="0" smtClean="0">
                <a:solidFill>
                  <a:srgbClr val="FFFFFF"/>
                </a:solidFill>
              </a:rPr>
              <a:t>past &amp; future</a:t>
            </a:r>
          </a:p>
          <a:p>
            <a:pPr lvl="1"/>
            <a:r>
              <a:rPr lang="en-US" sz="2200" dirty="0">
                <a:solidFill>
                  <a:srgbClr val="FFFFFF"/>
                </a:solidFill>
              </a:rPr>
              <a:t>m</a:t>
            </a:r>
            <a:r>
              <a:rPr lang="en-US" sz="2200" dirty="0" smtClean="0">
                <a:solidFill>
                  <a:srgbClr val="FFFFFF"/>
                </a:solidFill>
              </a:rPr>
              <a:t>any dimensions</a:t>
            </a:r>
          </a:p>
          <a:p>
            <a:pPr marL="0" indent="0">
              <a:buNone/>
            </a:pPr>
            <a:endParaRPr lang="en-US" sz="2600" dirty="0">
              <a:solidFill>
                <a:srgbClr val="FFFFFF"/>
              </a:solidFill>
            </a:endParaRPr>
          </a:p>
          <a:p>
            <a:r>
              <a:rPr lang="en-US" sz="2600" dirty="0">
                <a:solidFill>
                  <a:srgbClr val="FFFFFF"/>
                </a:solidFill>
              </a:rPr>
              <a:t>Place-based </a:t>
            </a:r>
            <a:r>
              <a:rPr lang="en-US" sz="2600" dirty="0" smtClean="0">
                <a:solidFill>
                  <a:srgbClr val="FFFFFF"/>
                </a:solidFill>
              </a:rPr>
              <a:t>practice</a:t>
            </a:r>
          </a:p>
          <a:p>
            <a:endParaRPr lang="en-US" sz="2600" dirty="0">
              <a:solidFill>
                <a:srgbClr val="FFFFFF"/>
              </a:solidFill>
            </a:endParaRPr>
          </a:p>
          <a:p>
            <a:r>
              <a:rPr lang="en-US" sz="2600" dirty="0" smtClean="0">
                <a:solidFill>
                  <a:srgbClr val="FFFFFF"/>
                </a:solidFill>
              </a:rPr>
              <a:t>An </a:t>
            </a:r>
            <a:r>
              <a:rPr lang="en-US" sz="2600" dirty="0">
                <a:solidFill>
                  <a:srgbClr val="FFFFFF"/>
                </a:solidFill>
              </a:rPr>
              <a:t>appreciation for all </a:t>
            </a:r>
            <a:r>
              <a:rPr lang="en-US" sz="2600" dirty="0" smtClean="0">
                <a:solidFill>
                  <a:srgbClr val="FFFFFF"/>
                </a:solidFill>
              </a:rPr>
              <a:t>knowledge</a:t>
            </a:r>
          </a:p>
          <a:p>
            <a:pPr marL="0" indent="0">
              <a:buNone/>
            </a:pPr>
            <a:endParaRPr lang="en-US" sz="2600" dirty="0" smtClean="0">
              <a:solidFill>
                <a:srgbClr val="FFFFFF"/>
              </a:solidFill>
            </a:endParaRPr>
          </a:p>
          <a:p>
            <a:r>
              <a:rPr lang="en-US" sz="2600" dirty="0" smtClean="0">
                <a:solidFill>
                  <a:srgbClr val="FFFFFF"/>
                </a:solidFill>
              </a:rPr>
              <a:t>Inclusivity: communities of scholarship &amp; practice</a:t>
            </a:r>
          </a:p>
          <a:p>
            <a:pPr lvl="1"/>
            <a:r>
              <a:rPr lang="en-US" sz="2200" dirty="0" smtClean="0">
                <a:solidFill>
                  <a:srgbClr val="FFFFFF"/>
                </a:solidFill>
              </a:rPr>
              <a:t>diverse disciplines, methods, theories </a:t>
            </a:r>
          </a:p>
          <a:p>
            <a:pPr lvl="1"/>
            <a:r>
              <a:rPr lang="en-US" sz="2200" dirty="0" smtClean="0">
                <a:solidFill>
                  <a:srgbClr val="FFFFFF"/>
                </a:solidFill>
              </a:rPr>
              <a:t>local/indigenous people, farmers, hunters, </a:t>
            </a:r>
            <a:br>
              <a:rPr lang="en-US" sz="2200" dirty="0" smtClean="0">
                <a:solidFill>
                  <a:srgbClr val="FFFFFF"/>
                </a:solidFill>
              </a:rPr>
            </a:br>
            <a:r>
              <a:rPr lang="en-US" sz="2200" dirty="0" smtClean="0">
                <a:solidFill>
                  <a:srgbClr val="FFFFFF"/>
                </a:solidFill>
              </a:rPr>
              <a:t>managers, NGOs, governments</a:t>
            </a:r>
          </a:p>
          <a:p>
            <a:pPr marL="0" indent="0">
              <a:buNone/>
            </a:pPr>
            <a:endParaRPr lang="en-US" sz="2600" dirty="0" smtClean="0">
              <a:solidFill>
                <a:srgbClr val="FFFFFF"/>
              </a:solidFill>
            </a:endParaRPr>
          </a:p>
          <a:p>
            <a:r>
              <a:rPr lang="en-US" sz="2600" dirty="0" smtClean="0">
                <a:solidFill>
                  <a:srgbClr val="FFFFFF"/>
                </a:solidFill>
              </a:rPr>
              <a:t>Clearly </a:t>
            </a:r>
            <a:r>
              <a:rPr lang="en-US" sz="2600" dirty="0">
                <a:solidFill>
                  <a:srgbClr val="FFFFFF"/>
                </a:solidFill>
              </a:rPr>
              <a:t>articulated values </a:t>
            </a:r>
          </a:p>
          <a:p>
            <a:pPr lvl="1"/>
            <a:r>
              <a:rPr lang="en-US" sz="2200" dirty="0" smtClean="0">
                <a:solidFill>
                  <a:srgbClr val="FFFFFF"/>
                </a:solidFill>
              </a:rPr>
              <a:t>equity</a:t>
            </a:r>
            <a:r>
              <a:rPr lang="en-US" sz="2200" dirty="0">
                <a:solidFill>
                  <a:srgbClr val="FFFFFF"/>
                </a:solidFill>
              </a:rPr>
              <a:t>, transparency, </a:t>
            </a:r>
            <a:r>
              <a:rPr lang="en-US" sz="2200" dirty="0" smtClean="0">
                <a:solidFill>
                  <a:srgbClr val="FFFFFF"/>
                </a:solidFill>
              </a:rPr>
              <a:t>communication</a:t>
            </a:r>
            <a:endParaRPr lang="en-US" sz="2200" dirty="0">
              <a:solidFill>
                <a:srgbClr val="FFFFFF"/>
              </a:solidFill>
            </a:endParaRPr>
          </a:p>
          <a:p>
            <a:endParaRPr lang="en-US" sz="2600" dirty="0">
              <a:solidFill>
                <a:srgbClr val="FFFFFF"/>
              </a:solidFill>
            </a:endParaRPr>
          </a:p>
          <a:p>
            <a:r>
              <a:rPr lang="en-US" sz="2600" dirty="0" smtClean="0">
                <a:solidFill>
                  <a:srgbClr val="FFFFFF"/>
                </a:solidFill>
              </a:rPr>
              <a:t>A conviction that the human past matters </a:t>
            </a:r>
            <a:br>
              <a:rPr lang="en-US" sz="2600" dirty="0" smtClean="0">
                <a:solidFill>
                  <a:srgbClr val="FFFFFF"/>
                </a:solidFill>
              </a:rPr>
            </a:br>
            <a:r>
              <a:rPr lang="en-US" sz="2600" dirty="0" smtClean="0">
                <a:solidFill>
                  <a:srgbClr val="FFFFFF"/>
                </a:solidFill>
              </a:rPr>
              <a:t>to the human future</a:t>
            </a:r>
          </a:p>
          <a:p>
            <a:pPr marL="0" indent="0">
              <a:buNone/>
            </a:pPr>
            <a:endParaRPr lang="en-US" sz="2000" dirty="0">
              <a:solidFill>
                <a:srgbClr val="FFDB69"/>
              </a:solidFill>
            </a:endParaRPr>
          </a:p>
          <a:p>
            <a:endParaRPr lang="en-US" sz="2000" dirty="0">
              <a:solidFill>
                <a:srgbClr val="FFDB69"/>
              </a:solidFill>
            </a:endParaRPr>
          </a:p>
          <a:p>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2489200"/>
            <a:ext cx="2438400" cy="162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943600" y="4259759"/>
            <a:ext cx="2971800" cy="938719"/>
          </a:xfrm>
          <a:prstGeom prst="rect">
            <a:avLst/>
          </a:prstGeom>
          <a:noFill/>
        </p:spPr>
        <p:txBody>
          <a:bodyPr wrap="square" rtlCol="0">
            <a:spAutoFit/>
          </a:bodyPr>
          <a:lstStyle/>
          <a:p>
            <a:r>
              <a:rPr lang="en-US" sz="1100" dirty="0" smtClean="0">
                <a:solidFill>
                  <a:srgbClr val="FFDB69"/>
                </a:solidFill>
              </a:rPr>
              <a:t>Local students learn from a member of Channel </a:t>
            </a:r>
            <a:r>
              <a:rPr lang="en-US" sz="1100" dirty="0">
                <a:solidFill>
                  <a:srgbClr val="FFDB69"/>
                </a:solidFill>
              </a:rPr>
              <a:t>Watch, the </a:t>
            </a:r>
            <a:r>
              <a:rPr lang="en-US" sz="1100" dirty="0" smtClean="0">
                <a:solidFill>
                  <a:srgbClr val="FFDB69"/>
                </a:solidFill>
              </a:rPr>
              <a:t>traditional water management collective, Granada, Spain.</a:t>
            </a:r>
          </a:p>
          <a:p>
            <a:endParaRPr lang="en-US" sz="1100" dirty="0" smtClean="0">
              <a:solidFill>
                <a:srgbClr val="FFDB69"/>
              </a:solidFill>
            </a:endParaRPr>
          </a:p>
          <a:p>
            <a:r>
              <a:rPr lang="en-US" sz="1100" dirty="0">
                <a:solidFill>
                  <a:srgbClr val="FFDB69"/>
                </a:solidFill>
              </a:rPr>
              <a:t>C</a:t>
            </a:r>
            <a:r>
              <a:rPr lang="en-US" sz="1100" dirty="0" smtClean="0">
                <a:solidFill>
                  <a:srgbClr val="FFDB69"/>
                </a:solidFill>
              </a:rPr>
              <a:t>ourtesy MEMOLA Project, ihopenet.org</a:t>
            </a:r>
            <a:endParaRPr lang="en-US" sz="1100" dirty="0">
              <a:solidFill>
                <a:srgbClr val="FFDB69"/>
              </a:solidFill>
            </a:endParaRPr>
          </a:p>
        </p:txBody>
      </p:sp>
    </p:spTree>
    <p:extLst>
      <p:ext uri="{BB962C8B-B14F-4D97-AF65-F5344CB8AC3E}">
        <p14:creationId xmlns:p14="http://schemas.microsoft.com/office/powerpoint/2010/main" xmlns="" val="61376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DB69"/>
                </a:solidFill>
              </a:rPr>
              <a:t>Overview:</a:t>
            </a:r>
            <a:br>
              <a:rPr lang="en-US" sz="2800" dirty="0" smtClean="0">
                <a:solidFill>
                  <a:srgbClr val="FFDB69"/>
                </a:solidFill>
              </a:rPr>
            </a:br>
            <a:r>
              <a:rPr lang="en-US" sz="2000" dirty="0" smtClean="0">
                <a:solidFill>
                  <a:srgbClr val="FFDB69"/>
                </a:solidFill>
              </a:rPr>
              <a:t>Pragmatic Uses for Historic Data and Contemporary Conversations</a:t>
            </a:r>
            <a:endParaRPr lang="en-US" sz="2000" dirty="0">
              <a:solidFill>
                <a:srgbClr val="FFDB69"/>
              </a:solidFill>
            </a:endParaRPr>
          </a:p>
        </p:txBody>
      </p:sp>
      <p:sp>
        <p:nvSpPr>
          <p:cNvPr id="3" name="Content Placeholder 2"/>
          <p:cNvSpPr>
            <a:spLocks noGrp="1"/>
          </p:cNvSpPr>
          <p:nvPr>
            <p:ph idx="1"/>
          </p:nvPr>
        </p:nvSpPr>
        <p:spPr>
          <a:xfrm>
            <a:off x="304800" y="1600200"/>
            <a:ext cx="5334000" cy="4525963"/>
          </a:xfrm>
        </p:spPr>
        <p:txBody>
          <a:bodyPr>
            <a:normAutofit/>
          </a:bodyPr>
          <a:lstStyle/>
          <a:p>
            <a:r>
              <a:rPr lang="en-US" sz="2000" dirty="0" smtClean="0">
                <a:solidFill>
                  <a:srgbClr val="FFFFFF"/>
                </a:solidFill>
              </a:rPr>
              <a:t>Completed experiments in complex systems</a:t>
            </a:r>
          </a:p>
          <a:p>
            <a:pPr marL="0" indent="0">
              <a:buNone/>
            </a:pPr>
            <a:endParaRPr lang="en-US" sz="2000" dirty="0" smtClean="0">
              <a:solidFill>
                <a:srgbClr val="FFFFFF"/>
              </a:solidFill>
            </a:endParaRPr>
          </a:p>
          <a:p>
            <a:r>
              <a:rPr lang="en-US" sz="2000" dirty="0" smtClean="0">
                <a:solidFill>
                  <a:srgbClr val="FFFFFF"/>
                </a:solidFill>
              </a:rPr>
              <a:t>Land use, land management, restoration</a:t>
            </a:r>
          </a:p>
          <a:p>
            <a:pPr marL="0" indent="0">
              <a:buNone/>
            </a:pPr>
            <a:endParaRPr lang="en-US" sz="2000" dirty="0" smtClean="0">
              <a:solidFill>
                <a:srgbClr val="FFFFFF"/>
              </a:solidFill>
            </a:endParaRPr>
          </a:p>
          <a:p>
            <a:r>
              <a:rPr lang="en-US" sz="2000" dirty="0">
                <a:solidFill>
                  <a:srgbClr val="FFFFFF"/>
                </a:solidFill>
              </a:rPr>
              <a:t>S</a:t>
            </a:r>
            <a:r>
              <a:rPr lang="en-US" sz="2000" dirty="0" smtClean="0">
                <a:solidFill>
                  <a:srgbClr val="FFFFFF"/>
                </a:solidFill>
              </a:rPr>
              <a:t>ustainable management strategies</a:t>
            </a:r>
          </a:p>
          <a:p>
            <a:pPr marL="0" indent="0">
              <a:buNone/>
            </a:pPr>
            <a:endParaRPr lang="en-US" sz="2000" dirty="0" smtClean="0">
              <a:solidFill>
                <a:srgbClr val="FFFFFF"/>
              </a:solidFill>
            </a:endParaRPr>
          </a:p>
          <a:p>
            <a:r>
              <a:rPr lang="en-US" sz="2000" dirty="0" smtClean="0">
                <a:solidFill>
                  <a:srgbClr val="FFFFFF"/>
                </a:solidFill>
              </a:rPr>
              <a:t>A measure of sustainability over time</a:t>
            </a:r>
          </a:p>
          <a:p>
            <a:pPr marL="0" indent="0">
              <a:buNone/>
            </a:pPr>
            <a:endParaRPr lang="en-US" sz="2000" dirty="0" smtClean="0">
              <a:solidFill>
                <a:srgbClr val="FFFFFF"/>
              </a:solidFill>
            </a:endParaRPr>
          </a:p>
          <a:p>
            <a:r>
              <a:rPr lang="en-US" sz="2000" dirty="0" smtClean="0">
                <a:solidFill>
                  <a:srgbClr val="FFFFFF"/>
                </a:solidFill>
              </a:rPr>
              <a:t>Shields stocks of knowledge from loss</a:t>
            </a:r>
          </a:p>
          <a:p>
            <a:pPr marL="0" indent="0">
              <a:buNone/>
            </a:pPr>
            <a:endParaRPr lang="en-US" sz="2000" dirty="0" smtClean="0">
              <a:solidFill>
                <a:srgbClr val="FFFFFF"/>
              </a:solidFill>
            </a:endParaRPr>
          </a:p>
          <a:p>
            <a:r>
              <a:rPr lang="en-US" sz="2000" dirty="0" smtClean="0">
                <a:solidFill>
                  <a:srgbClr val="FFFFFF"/>
                </a:solidFill>
              </a:rPr>
              <a:t>Corrects and regionalizes climate models </a:t>
            </a:r>
          </a:p>
          <a:p>
            <a:pPr marL="0" indent="0">
              <a:buNone/>
            </a:pPr>
            <a:endParaRPr lang="en-US" sz="2000" dirty="0">
              <a:solidFill>
                <a:srgbClr val="FFDB69"/>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1294575"/>
            <a:ext cx="1600200" cy="1143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2514600"/>
            <a:ext cx="2057400" cy="1543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1981200"/>
            <a:ext cx="153035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stretch>
            <a:fillRect/>
          </a:stretch>
        </p:blipFill>
        <p:spPr>
          <a:xfrm>
            <a:off x="5410200" y="4495800"/>
            <a:ext cx="1422615" cy="883519"/>
          </a:xfrm>
          <a:prstGeom prst="rect">
            <a:avLst/>
          </a:prstGeom>
        </p:spPr>
      </p:pic>
      <p:pic>
        <p:nvPicPr>
          <p:cNvPr id="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800" y="4191000"/>
            <a:ext cx="1602046" cy="2066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328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DB69"/>
                </a:solidFill>
              </a:rPr>
              <a:t>Pragmatic Examples</a:t>
            </a:r>
            <a:endParaRPr lang="en-US" sz="2800" dirty="0">
              <a:solidFill>
                <a:srgbClr val="FFDB69"/>
              </a:solidFill>
            </a:endParaRPr>
          </a:p>
        </p:txBody>
      </p:sp>
      <p:sp>
        <p:nvSpPr>
          <p:cNvPr id="3" name="Content Placeholder 2"/>
          <p:cNvSpPr>
            <a:spLocks noGrp="1"/>
          </p:cNvSpPr>
          <p:nvPr>
            <p:ph idx="1"/>
          </p:nvPr>
        </p:nvSpPr>
        <p:spPr>
          <a:xfrm>
            <a:off x="457201" y="1676400"/>
            <a:ext cx="4944201" cy="4572000"/>
          </a:xfrm>
        </p:spPr>
        <p:txBody>
          <a:bodyPr>
            <a:normAutofit lnSpcReduction="10000"/>
          </a:bodyPr>
          <a:lstStyle/>
          <a:p>
            <a:pPr>
              <a:buFont typeface="Arial"/>
              <a:buChar char="•"/>
            </a:pPr>
            <a:r>
              <a:rPr lang="en-US" sz="2000" dirty="0" smtClean="0">
                <a:solidFill>
                  <a:srgbClr val="FFDB69"/>
                </a:solidFill>
              </a:rPr>
              <a:t>Enduring management strategies: </a:t>
            </a:r>
          </a:p>
          <a:p>
            <a:pPr lvl="1"/>
            <a:r>
              <a:rPr lang="en-US" sz="1600" dirty="0" smtClean="0">
                <a:solidFill>
                  <a:srgbClr val="FFFFFF"/>
                </a:solidFill>
              </a:rPr>
              <a:t>a 	millennium of Icelandic success in managing migratory birds</a:t>
            </a:r>
            <a:endParaRPr lang="en-US" sz="1600" dirty="0">
              <a:solidFill>
                <a:srgbClr val="FFFFFF"/>
              </a:solidFill>
            </a:endParaRPr>
          </a:p>
          <a:p>
            <a:pPr marL="0" indent="0">
              <a:buNone/>
            </a:pPr>
            <a:endParaRPr lang="en-US" sz="2400" dirty="0" smtClean="0">
              <a:solidFill>
                <a:srgbClr val="FFFFFF"/>
              </a:solidFill>
            </a:endParaRPr>
          </a:p>
          <a:p>
            <a:pPr marL="0" indent="0">
              <a:buNone/>
            </a:pPr>
            <a:endParaRPr lang="en-US" sz="2400" dirty="0" smtClean="0">
              <a:solidFill>
                <a:srgbClr val="FFFFFF"/>
              </a:solidFill>
            </a:endParaRPr>
          </a:p>
          <a:p>
            <a:r>
              <a:rPr lang="en-US" sz="2000" dirty="0" smtClean="0">
                <a:solidFill>
                  <a:srgbClr val="FFDB69"/>
                </a:solidFill>
              </a:rPr>
              <a:t>Guarding the library:</a:t>
            </a:r>
            <a:r>
              <a:rPr lang="en-US" sz="2000" dirty="0">
                <a:solidFill>
                  <a:srgbClr val="FFDB69"/>
                </a:solidFill>
              </a:rPr>
              <a:t> </a:t>
            </a:r>
            <a:endParaRPr lang="en-US" sz="2000" dirty="0" smtClean="0">
              <a:solidFill>
                <a:srgbClr val="FFDB69"/>
              </a:solidFill>
            </a:endParaRPr>
          </a:p>
          <a:p>
            <a:pPr lvl="1"/>
            <a:r>
              <a:rPr lang="en-US" sz="1600" i="1" dirty="0" smtClean="0">
                <a:solidFill>
                  <a:srgbClr val="FFFFFF"/>
                </a:solidFill>
              </a:rPr>
              <a:t>Distributed Observing Networks of the Past </a:t>
            </a:r>
            <a:r>
              <a:rPr lang="en-US" sz="1600" dirty="0" smtClean="0">
                <a:solidFill>
                  <a:srgbClr val="FFFFFF"/>
                </a:solidFill>
              </a:rPr>
              <a:t>yield history of fish stocks, management strategies</a:t>
            </a:r>
            <a:endParaRPr lang="en-US" sz="1600" dirty="0">
              <a:solidFill>
                <a:srgbClr val="FFFFFF"/>
              </a:solidFill>
            </a:endParaRPr>
          </a:p>
          <a:p>
            <a:endParaRPr lang="en-US" sz="2400" dirty="0" smtClean="0">
              <a:solidFill>
                <a:srgbClr val="FFFFFF"/>
              </a:solidFill>
            </a:endParaRPr>
          </a:p>
          <a:p>
            <a:endParaRPr lang="en-US" sz="2400" dirty="0">
              <a:solidFill>
                <a:srgbClr val="FFFFFF"/>
              </a:solidFill>
            </a:endParaRPr>
          </a:p>
          <a:p>
            <a:r>
              <a:rPr lang="en-US" sz="2000" dirty="0" smtClean="0">
                <a:solidFill>
                  <a:srgbClr val="FFDB69"/>
                </a:solidFill>
              </a:rPr>
              <a:t>Old apples to </a:t>
            </a:r>
            <a:r>
              <a:rPr lang="en-US" sz="2000" dirty="0">
                <a:solidFill>
                  <a:srgbClr val="FFDB69"/>
                </a:solidFill>
              </a:rPr>
              <a:t>n</a:t>
            </a:r>
            <a:r>
              <a:rPr lang="en-US" sz="2000" dirty="0" smtClean="0">
                <a:solidFill>
                  <a:srgbClr val="FFDB69"/>
                </a:solidFill>
              </a:rPr>
              <a:t>ew products: </a:t>
            </a:r>
          </a:p>
          <a:p>
            <a:pPr lvl="1"/>
            <a:r>
              <a:rPr lang="en-US" sz="1600" dirty="0" smtClean="0">
                <a:solidFill>
                  <a:srgbClr val="FFFFFF"/>
                </a:solidFill>
              </a:rPr>
              <a:t>Lithuanian apple growers and the Institute of Agriculture collaborate on new products</a:t>
            </a:r>
          </a:p>
          <a:p>
            <a:pPr marL="0" indent="0">
              <a:buNone/>
            </a:pPr>
            <a:r>
              <a:rPr lang="en-US" sz="2000" dirty="0">
                <a:solidFill>
                  <a:srgbClr val="FFFFFF"/>
                </a:solidFill>
              </a:rPr>
              <a:t>	</a:t>
            </a:r>
            <a:endParaRPr lang="en-US" sz="2000" dirty="0" smtClean="0">
              <a:solidFill>
                <a:srgbClr val="FFFFFF"/>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3124200"/>
            <a:ext cx="1946050" cy="14397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3" cstate="print"/>
          <a:stretch>
            <a:fillRect/>
          </a:stretch>
        </p:blipFill>
        <p:spPr>
          <a:xfrm>
            <a:off x="5715000" y="1371600"/>
            <a:ext cx="1906620" cy="1337480"/>
          </a:xfrm>
          <a:prstGeom prst="rect">
            <a:avLst/>
          </a:prstGeom>
        </p:spPr>
      </p:pic>
      <p:pic>
        <p:nvPicPr>
          <p:cNvPr id="7" name="Picture 6"/>
          <p:cNvPicPr>
            <a:picLocks noChangeAspect="1"/>
          </p:cNvPicPr>
          <p:nvPr/>
        </p:nvPicPr>
        <p:blipFill>
          <a:blip r:embed="rId4" cstate="print"/>
          <a:stretch>
            <a:fillRect/>
          </a:stretch>
        </p:blipFill>
        <p:spPr>
          <a:xfrm>
            <a:off x="5694981" y="4953000"/>
            <a:ext cx="1963119" cy="1219200"/>
          </a:xfrm>
          <a:prstGeom prst="rect">
            <a:avLst/>
          </a:prstGeom>
        </p:spPr>
      </p:pic>
    </p:spTree>
    <p:extLst>
      <p:ext uri="{BB962C8B-B14F-4D97-AF65-F5344CB8AC3E}">
        <p14:creationId xmlns:p14="http://schemas.microsoft.com/office/powerpoint/2010/main" xmlns="" val="34708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924800" cy="4525963"/>
          </a:xfrm>
        </p:spPr>
        <p:txBody>
          <a:bodyPr>
            <a:normAutofit/>
          </a:bodyPr>
          <a:lstStyle/>
          <a:p>
            <a:pPr marL="0" indent="0">
              <a:buNone/>
            </a:pPr>
            <a:r>
              <a:rPr lang="en-US" sz="2000" dirty="0" smtClean="0">
                <a:solidFill>
                  <a:srgbClr val="FFDB69"/>
                </a:solidFill>
              </a:rPr>
              <a:t>MEMOLA </a:t>
            </a:r>
            <a:r>
              <a:rPr lang="en-US" sz="1600" dirty="0">
                <a:solidFill>
                  <a:srgbClr val="F8FFB6"/>
                </a:solidFill>
              </a:rPr>
              <a:t>[</a:t>
            </a:r>
            <a:r>
              <a:rPr lang="en-US" sz="1600" dirty="0" err="1" smtClean="0">
                <a:solidFill>
                  <a:srgbClr val="F8FFB6"/>
                </a:solidFill>
              </a:rPr>
              <a:t>MEditerranean</a:t>
            </a:r>
            <a:r>
              <a:rPr lang="en-US" sz="1600" dirty="0" smtClean="0">
                <a:solidFill>
                  <a:srgbClr val="F8FFB6"/>
                </a:solidFill>
              </a:rPr>
              <a:t> </a:t>
            </a:r>
            <a:r>
              <a:rPr lang="en-US" sz="1600" dirty="0" err="1">
                <a:solidFill>
                  <a:srgbClr val="F8FFB6"/>
                </a:solidFill>
              </a:rPr>
              <a:t>MOuntainous</a:t>
            </a:r>
            <a:r>
              <a:rPr lang="en-US" sz="1600" dirty="0">
                <a:solidFill>
                  <a:srgbClr val="F8FFB6"/>
                </a:solidFill>
              </a:rPr>
              <a:t> </a:t>
            </a:r>
            <a:r>
              <a:rPr lang="en-US" sz="1600" dirty="0" err="1" smtClean="0">
                <a:solidFill>
                  <a:srgbClr val="F8FFB6"/>
                </a:solidFill>
              </a:rPr>
              <a:t>LAndscapes</a:t>
            </a:r>
            <a:r>
              <a:rPr lang="en-US" sz="1600" dirty="0" smtClean="0">
                <a:solidFill>
                  <a:srgbClr val="F8FFB6"/>
                </a:solidFill>
              </a:rPr>
              <a:t> </a:t>
            </a:r>
            <a:r>
              <a:rPr lang="en-US" sz="1600" dirty="0">
                <a:solidFill>
                  <a:srgbClr val="F8FFB6"/>
                </a:solidFill>
              </a:rPr>
              <a:t>in Europe: Sierra </a:t>
            </a:r>
            <a:r>
              <a:rPr lang="en-US" sz="1600" dirty="0" smtClean="0">
                <a:solidFill>
                  <a:srgbClr val="F8FFB6"/>
                </a:solidFill>
              </a:rPr>
              <a:t>Nevada/Spain, </a:t>
            </a:r>
            <a:r>
              <a:rPr lang="en-US" sz="1600" dirty="0" err="1">
                <a:solidFill>
                  <a:srgbClr val="F8FFB6"/>
                </a:solidFill>
              </a:rPr>
              <a:t>Vjosa</a:t>
            </a:r>
            <a:r>
              <a:rPr lang="en-US" sz="1600" dirty="0">
                <a:solidFill>
                  <a:srgbClr val="F8FFB6"/>
                </a:solidFill>
              </a:rPr>
              <a:t> </a:t>
            </a:r>
            <a:r>
              <a:rPr lang="en-US" sz="1600" dirty="0" smtClean="0">
                <a:solidFill>
                  <a:srgbClr val="F8FFB6"/>
                </a:solidFill>
              </a:rPr>
              <a:t>Valley/Albania, </a:t>
            </a:r>
            <a:r>
              <a:rPr lang="en-US" sz="1600" dirty="0">
                <a:solidFill>
                  <a:srgbClr val="F8FFB6"/>
                </a:solidFill>
              </a:rPr>
              <a:t>Trapani Mountains and </a:t>
            </a:r>
            <a:r>
              <a:rPr lang="en-US" sz="1600" dirty="0" err="1">
                <a:solidFill>
                  <a:srgbClr val="F8FFB6"/>
                </a:solidFill>
              </a:rPr>
              <a:t>Colli</a:t>
            </a:r>
            <a:r>
              <a:rPr lang="en-US" sz="1600" dirty="0">
                <a:solidFill>
                  <a:srgbClr val="F8FFB6"/>
                </a:solidFill>
              </a:rPr>
              <a:t> </a:t>
            </a:r>
            <a:r>
              <a:rPr lang="en-US" sz="1600" dirty="0" err="1" smtClean="0">
                <a:solidFill>
                  <a:srgbClr val="F8FFB6"/>
                </a:solidFill>
              </a:rPr>
              <a:t>Euganei</a:t>
            </a:r>
            <a:r>
              <a:rPr lang="en-US" sz="1600" dirty="0">
                <a:solidFill>
                  <a:srgbClr val="F8FFB6"/>
                </a:solidFill>
              </a:rPr>
              <a:t>/</a:t>
            </a:r>
            <a:r>
              <a:rPr lang="en-US" sz="1600" dirty="0" smtClean="0">
                <a:solidFill>
                  <a:srgbClr val="F8FFB6"/>
                </a:solidFill>
              </a:rPr>
              <a:t>Italy</a:t>
            </a:r>
            <a:r>
              <a:rPr lang="en-US" sz="1600" dirty="0">
                <a:solidFill>
                  <a:srgbClr val="F8FFB6"/>
                </a:solidFill>
              </a:rPr>
              <a:t>]</a:t>
            </a:r>
            <a:r>
              <a:rPr lang="en-US" sz="1600" dirty="0" smtClean="0">
                <a:solidFill>
                  <a:srgbClr val="FCFF9F"/>
                </a:solidFill>
              </a:rPr>
              <a:t> </a:t>
            </a:r>
            <a:r>
              <a:rPr lang="en-US" sz="1600" dirty="0" smtClean="0">
                <a:solidFill>
                  <a:srgbClr val="FFDB69"/>
                </a:solidFill>
              </a:rPr>
              <a:t>works with residents to</a:t>
            </a:r>
            <a:r>
              <a:rPr lang="en-US" sz="2000" dirty="0" smtClean="0">
                <a:solidFill>
                  <a:srgbClr val="FFDB69"/>
                </a:solidFill>
              </a:rPr>
              <a:t>: </a:t>
            </a:r>
          </a:p>
          <a:p>
            <a:pPr marL="0" indent="0">
              <a:buNone/>
            </a:pPr>
            <a:endParaRPr lang="en-US" sz="800" dirty="0" smtClean="0">
              <a:solidFill>
                <a:srgbClr val="FFDB69"/>
              </a:solidFill>
            </a:endParaRPr>
          </a:p>
          <a:p>
            <a:r>
              <a:rPr lang="en-US" sz="1600" dirty="0" smtClean="0">
                <a:solidFill>
                  <a:srgbClr val="FFFFFF"/>
                </a:solidFill>
              </a:rPr>
              <a:t>Restore ancient Sicilian fruit trees to abandoned lands</a:t>
            </a:r>
          </a:p>
          <a:p>
            <a:r>
              <a:rPr lang="en-US" sz="1600" dirty="0" smtClean="0">
                <a:solidFill>
                  <a:srgbClr val="FFFFFF"/>
                </a:solidFill>
              </a:rPr>
              <a:t>Retrofit Medieval water management for the future</a:t>
            </a:r>
          </a:p>
          <a:p>
            <a:pPr marL="0" indent="0">
              <a:buNone/>
            </a:pPr>
            <a:endParaRPr lang="en-US" sz="1400" dirty="0">
              <a:solidFill>
                <a:srgbClr val="FFDB69"/>
              </a:solidFill>
            </a:endParaRPr>
          </a:p>
          <a:p>
            <a:pPr marL="0" indent="0">
              <a:buNone/>
            </a:pPr>
            <a:endParaRPr lang="en-US" sz="1400" dirty="0" smtClean="0">
              <a:solidFill>
                <a:srgbClr val="FFDB69"/>
              </a:solidFill>
            </a:endParaRPr>
          </a:p>
          <a:p>
            <a:pPr marL="0" indent="0">
              <a:buNone/>
            </a:pPr>
            <a:r>
              <a:rPr lang="en-US" sz="2000" dirty="0" smtClean="0">
                <a:solidFill>
                  <a:srgbClr val="FFDB69"/>
                </a:solidFill>
              </a:rPr>
              <a:t>Burgundy Dynamic Landscapes Project</a:t>
            </a:r>
            <a:r>
              <a:rPr lang="en-US" sz="1600" dirty="0" smtClean="0">
                <a:solidFill>
                  <a:srgbClr val="FFDB69"/>
                </a:solidFill>
              </a:rPr>
              <a:t> </a:t>
            </a:r>
          </a:p>
          <a:p>
            <a:r>
              <a:rPr lang="en-US" sz="1600" dirty="0" smtClean="0">
                <a:solidFill>
                  <a:srgbClr val="FFFFFF"/>
                </a:solidFill>
              </a:rPr>
              <a:t>Identifying past &amp; future sustainable responses to climate change</a:t>
            </a:r>
          </a:p>
          <a:p>
            <a:endParaRPr lang="en-US" sz="1600" dirty="0" smtClean="0">
              <a:solidFill>
                <a:srgbClr val="FFDB69"/>
              </a:solidFill>
            </a:endParaRPr>
          </a:p>
          <a:p>
            <a:endParaRPr lang="en-US" sz="1600" dirty="0" smtClean="0">
              <a:solidFill>
                <a:srgbClr val="FFDB69"/>
              </a:solidFill>
            </a:endParaRPr>
          </a:p>
          <a:p>
            <a:pPr marL="0" indent="0">
              <a:buNone/>
            </a:pPr>
            <a:endParaRPr lang="en-US" sz="1400" dirty="0" smtClean="0">
              <a:solidFill>
                <a:srgbClr val="FFDB69"/>
              </a:solidFill>
            </a:endParaRPr>
          </a:p>
        </p:txBody>
      </p:sp>
      <p:sp>
        <p:nvSpPr>
          <p:cNvPr id="5" name="Title 1"/>
          <p:cNvSpPr txBox="1">
            <a:spLocks/>
          </p:cNvSpPr>
          <p:nvPr/>
        </p:nvSpPr>
        <p:spPr>
          <a:xfrm>
            <a:off x="609600" y="2049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DB69"/>
                </a:solidFill>
              </a:rPr>
              <a:t>Pragmatic Examples</a:t>
            </a:r>
            <a:endParaRPr lang="en-US" sz="2800" dirty="0">
              <a:solidFill>
                <a:srgbClr val="FFDB69"/>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057400"/>
            <a:ext cx="2057400" cy="1377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descr="7728 Tripartite fiel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6400" y="4038600"/>
            <a:ext cx="2971800" cy="1982132"/>
          </a:xfrm>
          <a:prstGeom prst="rect">
            <a:avLst/>
          </a:prstGeom>
        </p:spPr>
      </p:pic>
      <p:pic>
        <p:nvPicPr>
          <p:cNvPr id="6" name="Picture 5"/>
          <p:cNvPicPr>
            <a:picLocks noChangeAspect="1"/>
          </p:cNvPicPr>
          <p:nvPr/>
        </p:nvPicPr>
        <p:blipFill>
          <a:blip r:embed="rId4" cstate="print"/>
          <a:stretch>
            <a:fillRect/>
          </a:stretch>
        </p:blipFill>
        <p:spPr>
          <a:xfrm>
            <a:off x="5257800" y="4038600"/>
            <a:ext cx="2590800" cy="1943100"/>
          </a:xfrm>
          <a:prstGeom prst="rect">
            <a:avLst/>
          </a:prstGeom>
        </p:spPr>
      </p:pic>
    </p:spTree>
    <p:extLst>
      <p:ext uri="{BB962C8B-B14F-4D97-AF65-F5344CB8AC3E}">
        <p14:creationId xmlns:p14="http://schemas.microsoft.com/office/powerpoint/2010/main" xmlns="" val="230786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609600"/>
            <a:ext cx="2846388" cy="1924050"/>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21508" name="Picture 4"/>
          <p:cNvPicPr>
            <a:picLocks noGrp="1" noChangeAspect="1" noChangeArrowheads="1"/>
          </p:cNvPicPr>
          <p:nvPr>
            <p:ph sz="quarter" idx="2"/>
          </p:nvPr>
        </p:nvPicPr>
        <p:blipFill>
          <a:blip r:embed="rId4" cstate="print">
            <a:extLst>
              <a:ext uri="{28A0092B-C50C-407E-A947-70E740481C1C}">
                <a14:useLocalDpi xmlns:a14="http://schemas.microsoft.com/office/drawing/2010/main" xmlns="" val="0"/>
              </a:ext>
            </a:extLst>
          </a:blip>
          <a:srcRect t="10345"/>
          <a:stretch>
            <a:fillRect/>
          </a:stretch>
        </p:blipFill>
        <p:spPr>
          <a:xfrm>
            <a:off x="6019800" y="4038601"/>
            <a:ext cx="2667000" cy="1644650"/>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10" name="Text Box 5"/>
          <p:cNvSpPr txBox="1">
            <a:spLocks noChangeArrowheads="1"/>
          </p:cNvSpPr>
          <p:nvPr/>
        </p:nvSpPr>
        <p:spPr bwMode="auto">
          <a:xfrm>
            <a:off x="450850" y="5692914"/>
            <a:ext cx="849312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2000" dirty="0" smtClean="0">
                <a:solidFill>
                  <a:srgbClr val="FFFFFF"/>
                </a:solidFill>
                <a:latin typeface="+mn-lt"/>
              </a:rPr>
              <a:t>Archaeology, environmental </a:t>
            </a:r>
            <a:r>
              <a:rPr lang="en-US" sz="2000" dirty="0">
                <a:solidFill>
                  <a:srgbClr val="FFFFFF"/>
                </a:solidFill>
                <a:latin typeface="+mn-lt"/>
              </a:rPr>
              <a:t>studies, </a:t>
            </a:r>
            <a:r>
              <a:rPr lang="en-US" sz="2000" dirty="0" smtClean="0">
                <a:solidFill>
                  <a:srgbClr val="FFFFFF"/>
                </a:solidFill>
                <a:latin typeface="+mn-lt"/>
              </a:rPr>
              <a:t>documents, </a:t>
            </a:r>
            <a:r>
              <a:rPr lang="en-US" sz="2000" dirty="0">
                <a:solidFill>
                  <a:srgbClr val="FFFFFF"/>
                </a:solidFill>
                <a:latin typeface="+mn-lt"/>
              </a:rPr>
              <a:t>and ethnographic sources of knowledge about land use history permit the analysis of changes over time</a:t>
            </a:r>
          </a:p>
        </p:txBody>
      </p:sp>
      <p:pic>
        <p:nvPicPr>
          <p:cNvPr id="21511"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1375" y="615950"/>
            <a:ext cx="2808288" cy="2201863"/>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1512" name="Picture 3"/>
          <p:cNvPicPr>
            <a:picLocks noGrp="1" noChangeAspect="1" noChangeArrowheads="1"/>
          </p:cNvPicPr>
          <p:nvPr>
            <p:ph sz="quarter" idx="1"/>
          </p:nvPr>
        </p:nvPicPr>
        <p:blipFill>
          <a:blip r:embed="rId6" cstate="print">
            <a:extLst>
              <a:ext uri="{28A0092B-C50C-407E-A947-70E740481C1C}">
                <a14:useLocalDpi xmlns:a14="http://schemas.microsoft.com/office/drawing/2010/main" xmlns="" val="0"/>
              </a:ext>
            </a:extLst>
          </a:blip>
          <a:srcRect t="3067" r="1961"/>
          <a:stretch>
            <a:fillRect/>
          </a:stretch>
        </p:blipFill>
        <p:spPr>
          <a:xfrm>
            <a:off x="5791200" y="1219200"/>
            <a:ext cx="2863850" cy="1831975"/>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6" descr="core samplin g"/>
          <p:cNvPicPr>
            <a:picLocks noGrp="1" noChangeAspect="1" noChangeArrowheads="1"/>
          </p:cNvPicPr>
          <p:nvPr>
            <p:ph sz="quarter" idx="2"/>
          </p:nvPr>
        </p:nvPicPr>
        <p:blipFill>
          <a:blip r:embed="rId7" cstate="print">
            <a:extLst>
              <a:ext uri="{28A0092B-C50C-407E-A947-70E740481C1C}">
                <a14:useLocalDpi xmlns:a14="http://schemas.microsoft.com/office/drawing/2010/main" xmlns="" val="0"/>
              </a:ext>
            </a:extLst>
          </a:blip>
          <a:srcRect/>
          <a:stretch>
            <a:fillRect/>
          </a:stretch>
        </p:blipFill>
        <p:spPr>
          <a:xfrm>
            <a:off x="3810001" y="4114801"/>
            <a:ext cx="1600200" cy="1200870"/>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 name="Picture 15"/>
          <p:cNvPicPr>
            <a:picLocks noGrp="1" noChangeAspect="1" noChangeArrowheads="1"/>
          </p:cNvPicPr>
          <p:nvPr>
            <p:ph sz="quarter" idx="3"/>
          </p:nvPr>
        </p:nvPicPr>
        <p:blipFill>
          <a:blip r:embed="rId8" cstate="print">
            <a:extLst>
              <a:ext uri="{28A0092B-C50C-407E-A947-70E740481C1C}">
                <a14:useLocalDpi xmlns:a14="http://schemas.microsoft.com/office/drawing/2010/main" xmlns="" val="0"/>
              </a:ext>
            </a:extLst>
          </a:blip>
          <a:srcRect t="-42" b="-42"/>
          <a:stretch>
            <a:fillRect/>
          </a:stretch>
        </p:blipFill>
        <p:spPr>
          <a:xfrm>
            <a:off x="3810000" y="2743200"/>
            <a:ext cx="1589088" cy="1323975"/>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06"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67000" y="228600"/>
            <a:ext cx="1479550" cy="2295525"/>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1509" name="Picture 6"/>
          <p:cNvPicPr>
            <a:picLocks noGrp="1" noChangeAspect="1" noChangeArrowheads="1"/>
          </p:cNvPicPr>
          <p:nvPr>
            <p:ph sz="quarter" idx="3"/>
          </p:nvPr>
        </p:nvPicPr>
        <p:blipFill>
          <a:blip r:embed="rId10" cstate="print">
            <a:extLst>
              <a:ext uri="{28A0092B-C50C-407E-A947-70E740481C1C}">
                <a14:useLocalDpi xmlns:a14="http://schemas.microsoft.com/office/drawing/2010/main" xmlns="" val="0"/>
              </a:ext>
            </a:extLst>
          </a:blip>
          <a:srcRect l="23325"/>
          <a:stretch>
            <a:fillRect/>
          </a:stretch>
        </p:blipFill>
        <p:spPr>
          <a:xfrm>
            <a:off x="6623520" y="2819400"/>
            <a:ext cx="1745779" cy="1335088"/>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l="255" t="5496"/>
          <a:stretch>
            <a:fillRect/>
          </a:stretch>
        </p:blipFill>
        <p:spPr bwMode="auto">
          <a:xfrm>
            <a:off x="762000" y="2971800"/>
            <a:ext cx="1004888" cy="1477962"/>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6"/>
          <p:cNvPicPr>
            <a:picLocks noGrp="1" noChangeAspect="1" noChangeArrowheads="1"/>
          </p:cNvPicPr>
          <p:nvPr>
            <p:ph sz="quarter" idx="4294967295"/>
          </p:nvPr>
        </p:nvPicPr>
        <p:blipFill>
          <a:blip r:embed="rId12" cstate="print">
            <a:extLst>
              <a:ext uri="{28A0092B-C50C-407E-A947-70E740481C1C}">
                <a14:useLocalDpi xmlns:a14="http://schemas.microsoft.com/office/drawing/2010/main" xmlns="" val="0"/>
              </a:ext>
            </a:extLst>
          </a:blip>
          <a:srcRect/>
          <a:stretch>
            <a:fillRect/>
          </a:stretch>
        </p:blipFill>
        <p:spPr>
          <a:xfrm>
            <a:off x="1752600" y="2971800"/>
            <a:ext cx="1558925" cy="2360600"/>
          </a:xfrm>
          <a:noFill/>
          <a:ln>
            <a:solidFill>
              <a:schemeClr val="folHlink"/>
            </a:solidFill>
            <a:miter lim="800000"/>
            <a:headEnd/>
            <a:tailEnd/>
          </a:ln>
        </p:spPr>
      </p:pic>
    </p:spTree>
    <p:extLst>
      <p:ext uri="{BB962C8B-B14F-4D97-AF65-F5344CB8AC3E}">
        <p14:creationId xmlns:p14="http://schemas.microsoft.com/office/powerpoint/2010/main" xmlns="" val="1304124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250825" y="2362200"/>
            <a:ext cx="2720975" cy="862013"/>
          </a:xfrm>
        </p:spPr>
        <p:txBody>
          <a:bodyPr/>
          <a:lstStyle/>
          <a:p>
            <a:pPr eaLnBrk="1" hangingPunct="1"/>
            <a:r>
              <a:rPr lang="en-US" sz="1600" i="1" dirty="0">
                <a:solidFill>
                  <a:srgbClr val="FFFFFF"/>
                </a:solidFill>
                <a:latin typeface="+mn-lt"/>
              </a:rPr>
              <a:t>Dominance of Mediterranean regime </a:t>
            </a:r>
            <a:r>
              <a:rPr lang="en-US" sz="1600" i="1" dirty="0" smtClean="0">
                <a:solidFill>
                  <a:srgbClr val="FFFFFF"/>
                </a:solidFill>
                <a:latin typeface="+mn-lt"/>
              </a:rPr>
              <a:t>Feb-Oct </a:t>
            </a:r>
            <a:r>
              <a:rPr lang="en-US" sz="1600" i="1" dirty="0">
                <a:solidFill>
                  <a:srgbClr val="FFFFFF"/>
                </a:solidFill>
                <a:latin typeface="+mn-lt"/>
              </a:rPr>
              <a:t>2003</a:t>
            </a:r>
          </a:p>
        </p:txBody>
      </p:sp>
      <p:pic>
        <p:nvPicPr>
          <p:cNvPr id="33795"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533400" y="914400"/>
            <a:ext cx="1789112" cy="1491395"/>
          </a:xfrm>
          <a:ln>
            <a:solidFill>
              <a:schemeClr val="folHlink"/>
            </a:solidFill>
            <a:miter lim="800000"/>
            <a:headEnd/>
            <a:tailEnd/>
          </a:ln>
        </p:spPr>
      </p:pic>
      <p:pic>
        <p:nvPicPr>
          <p:cNvPr id="33796" name="Picture 20" descr="europe-canicule-anomalie-temperatures"/>
          <p:cNvPicPr>
            <a:picLocks noGrp="1" noChangeAspect="1" noChangeArrowheads="1"/>
          </p:cNvPicPr>
          <p:nvPr>
            <p:ph sz="quarter" idx="4"/>
          </p:nvPr>
        </p:nvPicPr>
        <p:blipFill>
          <a:blip r:embed="rId4" cstate="print">
            <a:extLst>
              <a:ext uri="{28A0092B-C50C-407E-A947-70E740481C1C}">
                <a14:useLocalDpi xmlns:a14="http://schemas.microsoft.com/office/drawing/2010/main" xmlns="" val="0"/>
              </a:ext>
            </a:extLst>
          </a:blip>
          <a:srcRect/>
          <a:stretch>
            <a:fillRect/>
          </a:stretch>
        </p:blipFill>
        <p:spPr>
          <a:xfrm>
            <a:off x="533400" y="3200400"/>
            <a:ext cx="1828800" cy="17665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797" name="Text Box 4"/>
          <p:cNvSpPr txBox="1">
            <a:spLocks noChangeArrowheads="1"/>
          </p:cNvSpPr>
          <p:nvPr/>
        </p:nvSpPr>
        <p:spPr bwMode="auto">
          <a:xfrm>
            <a:off x="555625" y="165100"/>
            <a:ext cx="786447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pPr algn="ctr"/>
            <a:r>
              <a:rPr lang="en-US" sz="2800" dirty="0">
                <a:latin typeface="+mn-lt"/>
              </a:rPr>
              <a:t>Increased climate variability poses challenges to EU agricultural policy</a:t>
            </a:r>
          </a:p>
        </p:txBody>
      </p:sp>
      <p:pic>
        <p:nvPicPr>
          <p:cNvPr id="33798" name="Picture 23" descr="0170 cattle 2008 sm"/>
          <p:cNvPicPr>
            <a:picLocks noGrp="1" noChangeAspect="1" noChangeArrowheads="1"/>
          </p:cNvPicPr>
          <p:nvPr>
            <p:ph sz="quarter" idx="2"/>
          </p:nvPr>
        </p:nvPicPr>
        <p:blipFill>
          <a:blip r:embed="rId5" cstate="print">
            <a:extLst>
              <a:ext uri="{28A0092B-C50C-407E-A947-70E740481C1C}">
                <a14:useLocalDpi xmlns:a14="http://schemas.microsoft.com/office/drawing/2010/main" xmlns="" val="0"/>
              </a:ext>
            </a:extLst>
          </a:blip>
          <a:srcRect/>
          <a:stretch>
            <a:fillRect/>
          </a:stretch>
        </p:blipFill>
        <p:spPr>
          <a:xfrm>
            <a:off x="5181600" y="2286000"/>
            <a:ext cx="2286000" cy="1711414"/>
          </a:xfr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799" name="Text Box 25"/>
          <p:cNvSpPr txBox="1">
            <a:spLocks noChangeArrowheads="1"/>
          </p:cNvSpPr>
          <p:nvPr/>
        </p:nvSpPr>
        <p:spPr bwMode="auto">
          <a:xfrm>
            <a:off x="3581400" y="3200400"/>
            <a:ext cx="1627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1600" dirty="0" smtClean="0">
                <a:solidFill>
                  <a:srgbClr val="FFFFFF"/>
                </a:solidFill>
                <a:latin typeface="+mn-lt"/>
              </a:rPr>
              <a:t>2002, 2003</a:t>
            </a:r>
            <a:r>
              <a:rPr lang="en-US" sz="1600" dirty="0">
                <a:solidFill>
                  <a:srgbClr val="FFFFFF"/>
                </a:solidFill>
                <a:latin typeface="+mn-lt"/>
              </a:rPr>
              <a:t>, 2015</a:t>
            </a:r>
          </a:p>
        </p:txBody>
      </p:sp>
      <p:sp>
        <p:nvSpPr>
          <p:cNvPr id="33800" name="Text Box 26"/>
          <p:cNvSpPr txBox="1">
            <a:spLocks noChangeArrowheads="1"/>
          </p:cNvSpPr>
          <p:nvPr/>
        </p:nvSpPr>
        <p:spPr bwMode="auto">
          <a:xfrm>
            <a:off x="7620000" y="3657600"/>
            <a:ext cx="60064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1600" dirty="0">
                <a:solidFill>
                  <a:srgbClr val="FFFFFF"/>
                </a:solidFill>
                <a:latin typeface="+mn-lt"/>
              </a:rPr>
              <a:t>2008</a:t>
            </a:r>
          </a:p>
        </p:txBody>
      </p:sp>
      <p:sp>
        <p:nvSpPr>
          <p:cNvPr id="33801" name="Text Box 27"/>
          <p:cNvSpPr txBox="1">
            <a:spLocks noChangeArrowheads="1"/>
          </p:cNvSpPr>
          <p:nvPr/>
        </p:nvSpPr>
        <p:spPr bwMode="auto">
          <a:xfrm>
            <a:off x="533400" y="5105400"/>
            <a:ext cx="2415683"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1600" i="1" dirty="0">
                <a:solidFill>
                  <a:srgbClr val="FFFFFF"/>
                </a:solidFill>
                <a:latin typeface="+mn-lt"/>
              </a:rPr>
              <a:t>Rainfall in Europe</a:t>
            </a:r>
          </a:p>
          <a:p>
            <a:r>
              <a:rPr lang="en-US" sz="1600" i="1" dirty="0">
                <a:solidFill>
                  <a:srgbClr val="FFFFFF"/>
                </a:solidFill>
                <a:latin typeface="+mn-lt"/>
              </a:rPr>
              <a:t>June through August 2003</a:t>
            </a:r>
          </a:p>
        </p:txBody>
      </p:sp>
      <p:pic>
        <p:nvPicPr>
          <p:cNvPr id="33802" name="Picture 16"/>
          <p:cNvPicPr>
            <a:picLocks noGrp="1" noChangeAspect="1" noChangeArrowheads="1"/>
          </p:cNvPicPr>
          <p:nvPr>
            <p:ph sz="quarter" idx="3"/>
          </p:nvPr>
        </p:nvPicPr>
        <p:blipFill>
          <a:blip r:embed="rId6" cstate="print">
            <a:extLst>
              <a:ext uri="{28A0092B-C50C-407E-A947-70E740481C1C}">
                <a14:useLocalDpi xmlns:a14="http://schemas.microsoft.com/office/drawing/2010/main" xmlns="" val="0"/>
              </a:ext>
            </a:extLst>
          </a:blip>
          <a:srcRect b="2"/>
          <a:stretch>
            <a:fillRect/>
          </a:stretch>
        </p:blipFill>
        <p:spPr>
          <a:xfrm>
            <a:off x="3200400" y="1371600"/>
            <a:ext cx="2667000" cy="1778000"/>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3803"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7400" y="3581400"/>
            <a:ext cx="1631654"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572000" y="4648200"/>
            <a:ext cx="3608680" cy="400110"/>
          </a:xfrm>
          <a:prstGeom prst="rect">
            <a:avLst/>
          </a:prstGeom>
          <a:noFill/>
        </p:spPr>
        <p:txBody>
          <a:bodyPr wrap="none" rtlCol="0">
            <a:spAutoFit/>
          </a:bodyPr>
          <a:lstStyle/>
          <a:p>
            <a:r>
              <a:rPr lang="en-US" sz="2000" dirty="0" smtClean="0">
                <a:solidFill>
                  <a:srgbClr val="FCFF9F"/>
                </a:solidFill>
              </a:rPr>
              <a:t>What happened to the ponds???</a:t>
            </a:r>
            <a:endParaRPr lang="en-US" sz="2000" dirty="0">
              <a:solidFill>
                <a:srgbClr val="FCFF9F"/>
              </a:solidFill>
            </a:endParaRPr>
          </a:p>
        </p:txBody>
      </p:sp>
      <p:pic>
        <p:nvPicPr>
          <p:cNvPr id="3" name="Picture 2"/>
          <p:cNvPicPr>
            <a:picLocks noChangeAspect="1"/>
          </p:cNvPicPr>
          <p:nvPr/>
        </p:nvPicPr>
        <p:blipFill>
          <a:blip r:embed="rId8" cstate="print"/>
          <a:stretch>
            <a:fillRect/>
          </a:stretch>
        </p:blipFill>
        <p:spPr>
          <a:xfrm>
            <a:off x="7467600" y="5257800"/>
            <a:ext cx="914400" cy="1146658"/>
          </a:xfrm>
          <a:prstGeom prst="rect">
            <a:avLst/>
          </a:prstGeom>
        </p:spPr>
      </p:pic>
      <p:pic>
        <p:nvPicPr>
          <p:cNvPr id="4" name="Picture 3"/>
          <p:cNvPicPr>
            <a:picLocks noChangeAspect="1"/>
          </p:cNvPicPr>
          <p:nvPr/>
        </p:nvPicPr>
        <p:blipFill>
          <a:blip r:embed="rId9" cstate="print"/>
          <a:stretch>
            <a:fillRect/>
          </a:stretch>
        </p:blipFill>
        <p:spPr>
          <a:xfrm>
            <a:off x="5765800" y="5257800"/>
            <a:ext cx="1473200" cy="1104900"/>
          </a:xfrm>
          <a:prstGeom prst="rect">
            <a:avLst/>
          </a:prstGeom>
        </p:spPr>
      </p:pic>
      <p:pic>
        <p:nvPicPr>
          <p:cNvPr id="5" name="Picture 4"/>
          <p:cNvPicPr>
            <a:picLocks noChangeAspect="1"/>
          </p:cNvPicPr>
          <p:nvPr/>
        </p:nvPicPr>
        <p:blipFill>
          <a:blip r:embed="rId10" cstate="print"/>
          <a:stretch>
            <a:fillRect/>
          </a:stretch>
        </p:blipFill>
        <p:spPr>
          <a:xfrm>
            <a:off x="4343400" y="5257800"/>
            <a:ext cx="1143000" cy="1143000"/>
          </a:xfrm>
          <a:prstGeom prst="rect">
            <a:avLst/>
          </a:prstGeom>
        </p:spPr>
      </p:pic>
      <p:sp>
        <p:nvSpPr>
          <p:cNvPr id="6" name="TextBox 5"/>
          <p:cNvSpPr txBox="1"/>
          <p:nvPr/>
        </p:nvSpPr>
        <p:spPr>
          <a:xfrm>
            <a:off x="4114800" y="4343400"/>
            <a:ext cx="4495800" cy="2133600"/>
          </a:xfrm>
          <a:prstGeom prst="rect">
            <a:avLst/>
          </a:prstGeom>
          <a:noFill/>
          <a:ln>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xmlns="" val="36065977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5summer07 008"/>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6383338" y="520700"/>
            <a:ext cx="1801812" cy="1350963"/>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5843" name="Picture 12" descr="4summer07 003"/>
          <p:cNvPicPr>
            <a:picLocks noGrp="1" noChangeAspect="1" noChangeArrowheads="1"/>
          </p:cNvPicPr>
          <p:nvPr>
            <p:ph sz="quarter" idx="4"/>
          </p:nvPr>
        </p:nvPicPr>
        <p:blipFill>
          <a:blip r:embed="rId4" cstate="print">
            <a:extLst>
              <a:ext uri="{28A0092B-C50C-407E-A947-70E740481C1C}">
                <a14:useLocalDpi xmlns:a14="http://schemas.microsoft.com/office/drawing/2010/main" xmlns="" val="0"/>
              </a:ext>
            </a:extLst>
          </a:blip>
          <a:srcRect/>
          <a:stretch>
            <a:fillRect/>
          </a:stretch>
        </p:blipFill>
        <p:spPr>
          <a:xfrm>
            <a:off x="3452813" y="500063"/>
            <a:ext cx="1838325" cy="1379537"/>
          </a:xfrm>
          <a:noFill/>
          <a:ln>
            <a:solidFill>
              <a:schemeClr val="folHlink"/>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5844" name="Text Box 15"/>
          <p:cNvSpPr txBox="1">
            <a:spLocks noChangeArrowheads="1"/>
          </p:cNvSpPr>
          <p:nvPr/>
        </p:nvSpPr>
        <p:spPr bwMode="auto">
          <a:xfrm>
            <a:off x="1824038" y="2362200"/>
            <a:ext cx="547846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pPr algn="ctr"/>
            <a:r>
              <a:rPr lang="en-US" sz="2800" dirty="0">
                <a:latin typeface="+mj-lt"/>
              </a:rPr>
              <a:t>The seasonal rhythm is broken</a:t>
            </a:r>
          </a:p>
        </p:txBody>
      </p:sp>
      <p:pic>
        <p:nvPicPr>
          <p:cNvPr id="35845" name="Picture 17" descr="France 05-06 207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125" y="493713"/>
            <a:ext cx="1847850" cy="1382712"/>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sp>
        <p:nvSpPr>
          <p:cNvPr id="35846" name="Text Box 19"/>
          <p:cNvSpPr txBox="1">
            <a:spLocks noChangeArrowheads="1"/>
          </p:cNvSpPr>
          <p:nvPr/>
        </p:nvSpPr>
        <p:spPr bwMode="auto">
          <a:xfrm>
            <a:off x="1447800" y="3048000"/>
            <a:ext cx="6334125"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1800" dirty="0" smtClean="0">
                <a:solidFill>
                  <a:srgbClr val="FFFFFF"/>
                </a:solidFill>
                <a:latin typeface="+mn-lt"/>
              </a:rPr>
              <a:t>The </a:t>
            </a:r>
            <a:r>
              <a:rPr lang="en-US" sz="1800" dirty="0">
                <a:solidFill>
                  <a:srgbClr val="FFFFFF"/>
                </a:solidFill>
                <a:latin typeface="+mn-lt"/>
              </a:rPr>
              <a:t>variability of weather has </a:t>
            </a:r>
            <a:r>
              <a:rPr lang="en-US" sz="1800" dirty="0" smtClean="0">
                <a:solidFill>
                  <a:srgbClr val="FFFFFF"/>
                </a:solidFill>
                <a:latin typeface="+mn-lt"/>
              </a:rPr>
              <a:t>increased: “</a:t>
            </a:r>
            <a:r>
              <a:rPr lang="en-US" sz="1800" dirty="0">
                <a:solidFill>
                  <a:srgbClr val="FFFFFF"/>
                </a:solidFill>
                <a:latin typeface="+mn-lt"/>
              </a:rPr>
              <a:t>out of season” weather </a:t>
            </a:r>
            <a:r>
              <a:rPr lang="en-US" sz="1800" dirty="0" smtClean="0">
                <a:solidFill>
                  <a:srgbClr val="FFFFFF"/>
                </a:solidFill>
                <a:latin typeface="+mn-lt"/>
              </a:rPr>
              <a:t>ruins </a:t>
            </a:r>
            <a:r>
              <a:rPr lang="en-US" sz="1800" dirty="0">
                <a:solidFill>
                  <a:srgbClr val="FFFFFF"/>
                </a:solidFill>
                <a:latin typeface="+mn-lt"/>
              </a:rPr>
              <a:t>harvests, makes </a:t>
            </a:r>
            <a:r>
              <a:rPr lang="en-US" sz="1800" dirty="0" smtClean="0">
                <a:solidFill>
                  <a:srgbClr val="FFFFFF"/>
                </a:solidFill>
                <a:latin typeface="+mn-lt"/>
              </a:rPr>
              <a:t>planning difficult.</a:t>
            </a:r>
            <a:endParaRPr lang="en-US" sz="1800" dirty="0">
              <a:solidFill>
                <a:srgbClr val="FFFFFF"/>
              </a:solidFill>
              <a:latin typeface="+mn-lt"/>
            </a:endParaRPr>
          </a:p>
          <a:p>
            <a:endParaRPr lang="en-US" sz="1800" dirty="0">
              <a:solidFill>
                <a:srgbClr val="FFFFFF"/>
              </a:solidFill>
              <a:latin typeface="+mn-lt"/>
            </a:endParaRPr>
          </a:p>
          <a:p>
            <a:r>
              <a:rPr lang="en-US" sz="1800" dirty="0" smtClean="0">
                <a:solidFill>
                  <a:srgbClr val="FFFFFF"/>
                </a:solidFill>
                <a:latin typeface="+mn-lt"/>
              </a:rPr>
              <a:t>Human </a:t>
            </a:r>
            <a:r>
              <a:rPr lang="en-US" sz="1800" dirty="0">
                <a:solidFill>
                  <a:srgbClr val="FFFFFF"/>
                </a:solidFill>
                <a:latin typeface="+mn-lt"/>
              </a:rPr>
              <a:t>societies respond effectively to weather extremes but</a:t>
            </a:r>
          </a:p>
          <a:p>
            <a:r>
              <a:rPr lang="en-US" sz="1800" dirty="0" smtClean="0">
                <a:solidFill>
                  <a:srgbClr val="FFFFFF"/>
                </a:solidFill>
                <a:latin typeface="+mn-lt"/>
              </a:rPr>
              <a:t>not </a:t>
            </a:r>
            <a:r>
              <a:rPr lang="en-US" sz="1800" dirty="0">
                <a:solidFill>
                  <a:srgbClr val="FFFFFF"/>
                </a:solidFill>
                <a:latin typeface="+mn-lt"/>
              </a:rPr>
              <a:t>to highly variable short term </a:t>
            </a:r>
            <a:r>
              <a:rPr lang="en-US" sz="1800" dirty="0" smtClean="0">
                <a:solidFill>
                  <a:srgbClr val="FFFFFF"/>
                </a:solidFill>
                <a:latin typeface="+mn-lt"/>
              </a:rPr>
              <a:t>conditions.</a:t>
            </a:r>
            <a:endParaRPr lang="en-US" sz="1800" dirty="0">
              <a:solidFill>
                <a:srgbClr val="FFFFFF"/>
              </a:solidFill>
              <a:latin typeface="+mn-lt"/>
            </a:endParaRPr>
          </a:p>
          <a:p>
            <a:endParaRPr lang="en-US" sz="1800" dirty="0">
              <a:solidFill>
                <a:srgbClr val="FFFFFF"/>
              </a:solidFill>
              <a:latin typeface="+mn-lt"/>
            </a:endParaRPr>
          </a:p>
          <a:p>
            <a:r>
              <a:rPr lang="en-US" sz="1800" dirty="0" smtClean="0">
                <a:solidFill>
                  <a:srgbClr val="FFFFFF"/>
                </a:solidFill>
                <a:latin typeface="+mn-lt"/>
              </a:rPr>
              <a:t>The </a:t>
            </a:r>
            <a:r>
              <a:rPr lang="en-US" sz="1800" dirty="0">
                <a:solidFill>
                  <a:srgbClr val="FFFFFF"/>
                </a:solidFill>
                <a:latin typeface="+mn-lt"/>
              </a:rPr>
              <a:t>most variable period in French history was the decade </a:t>
            </a:r>
          </a:p>
          <a:p>
            <a:r>
              <a:rPr lang="en-US" sz="1800" dirty="0" smtClean="0">
                <a:solidFill>
                  <a:srgbClr val="FFFFFF"/>
                </a:solidFill>
                <a:latin typeface="+mn-lt"/>
              </a:rPr>
              <a:t>before </a:t>
            </a:r>
            <a:r>
              <a:rPr lang="en-US" sz="1800" dirty="0">
                <a:solidFill>
                  <a:srgbClr val="FFFFFF"/>
                </a:solidFill>
                <a:latin typeface="+mn-lt"/>
              </a:rPr>
              <a:t>the French </a:t>
            </a:r>
            <a:r>
              <a:rPr lang="en-US" sz="1800" dirty="0" smtClean="0">
                <a:solidFill>
                  <a:srgbClr val="FFFFFF"/>
                </a:solidFill>
                <a:latin typeface="+mn-lt"/>
              </a:rPr>
              <a:t>Revolution.</a:t>
            </a:r>
            <a:endParaRPr lang="en-US" sz="2000" b="1" dirty="0">
              <a:solidFill>
                <a:srgbClr val="FFFFFF"/>
              </a:solidFill>
              <a:latin typeface="+mn-lt"/>
            </a:endParaRPr>
          </a:p>
        </p:txBody>
      </p:sp>
      <p:pic>
        <p:nvPicPr>
          <p:cNvPr id="35847" name="Picture 20"/>
          <p:cNvPicPr>
            <a:picLocks noGrp="1" noChangeAspect="1" noChangeArrowheads="1"/>
          </p:cNvPicPr>
          <p:nvPr>
            <p:ph sz="quarter" idx="3"/>
          </p:nvPr>
        </p:nvPicPr>
        <p:blipFill>
          <a:blip r:embed="rId6" cstate="print">
            <a:extLst>
              <a:ext uri="{28A0092B-C50C-407E-A947-70E740481C1C}">
                <a14:useLocalDpi xmlns:a14="http://schemas.microsoft.com/office/drawing/2010/main" xmlns="" val="0"/>
              </a:ext>
            </a:extLst>
          </a:blip>
          <a:srcRect/>
          <a:stretch>
            <a:fillRect/>
          </a:stretch>
        </p:blipFill>
        <p:spPr>
          <a:xfrm>
            <a:off x="304800" y="1524000"/>
            <a:ext cx="860486" cy="1295400"/>
          </a:xfrm>
          <a:noFill/>
          <a:ln w="12700">
            <a:solidFill>
              <a:schemeClr val="tx2"/>
            </a:solidFill>
            <a:miter lim="800000"/>
            <a:headEnd/>
            <a:tailEnd/>
          </a:ln>
        </p:spPr>
      </p:pic>
      <p:pic>
        <p:nvPicPr>
          <p:cNvPr id="35849" name="Picture 2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4400" y="2286000"/>
            <a:ext cx="1004934" cy="681037"/>
          </a:xfrm>
          <a:prstGeom prst="rect">
            <a:avLst/>
          </a:prstGeom>
          <a:noFill/>
          <a:ln w="1270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5850" name="Text Box 26"/>
          <p:cNvSpPr txBox="1">
            <a:spLocks noChangeArrowheads="1"/>
          </p:cNvSpPr>
          <p:nvPr/>
        </p:nvSpPr>
        <p:spPr bwMode="auto">
          <a:xfrm>
            <a:off x="238125" y="5632450"/>
            <a:ext cx="91519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rgbClr val="FFF698"/>
                </a:solidFill>
                <a:latin typeface="Times" charset="0"/>
                <a:ea typeface="ＭＳ Ｐゴシック" charset="0"/>
              </a:defRPr>
            </a:lvl1pPr>
            <a:lvl2pPr>
              <a:defRPr sz="2000">
                <a:solidFill>
                  <a:srgbClr val="FFF698"/>
                </a:solidFill>
                <a:latin typeface="Times" charset="0"/>
                <a:ea typeface="ＭＳ Ｐゴシック" charset="0"/>
              </a:defRPr>
            </a:lvl2pPr>
            <a:lvl3pPr>
              <a:defRPr sz="1600">
                <a:solidFill>
                  <a:srgbClr val="FFF698"/>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dirty="0">
                <a:latin typeface="+mn-lt"/>
              </a:rPr>
              <a:t>unpredictable climatic variability = increased agricultural vulnera</a:t>
            </a:r>
            <a:r>
              <a:rPr lang="en-US" dirty="0"/>
              <a:t>bility</a:t>
            </a:r>
          </a:p>
          <a:p>
            <a:endParaRPr lang="en-US" dirty="0">
              <a:solidFill>
                <a:schemeClr val="tx1"/>
              </a:solidFill>
            </a:endParaRPr>
          </a:p>
        </p:txBody>
      </p:sp>
    </p:spTree>
    <p:extLst>
      <p:ext uri="{BB962C8B-B14F-4D97-AF65-F5344CB8AC3E}">
        <p14:creationId xmlns:p14="http://schemas.microsoft.com/office/powerpoint/2010/main" xmlns="" val="30832945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Tree diagram 2-4.ai"/>
          <p:cNvPicPr>
            <a:picLocks noChangeAspect="1"/>
          </p:cNvPicPr>
          <p:nvPr/>
        </p:nvPicPr>
        <p:blipFill>
          <a:blip r:embed="rId2" cstate="print"/>
          <a:stretch>
            <a:fillRect/>
          </a:stretch>
        </p:blipFill>
        <p:spPr>
          <a:xfrm>
            <a:off x="2438400" y="1371600"/>
            <a:ext cx="4754118" cy="4377641"/>
          </a:xfrm>
          <a:prstGeom prst="rect">
            <a:avLst/>
          </a:prstGeom>
        </p:spPr>
      </p:pic>
    </p:spTree>
    <p:extLst>
      <p:ext uri="{BB962C8B-B14F-4D97-AF65-F5344CB8AC3E}">
        <p14:creationId xmlns:p14="http://schemas.microsoft.com/office/powerpoint/2010/main" xmlns="" val="519808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Bildschirmpräsentation (4:3)</PresentationFormat>
  <Paragraphs>114</Paragraphs>
  <Slides>13</Slides>
  <Notes>5</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 Theme</vt:lpstr>
      <vt:lpstr>A Tour of the Horizon:  Roles for Social Science and Humanities Research  in Shaping the Bio Economy</vt:lpstr>
      <vt:lpstr>Critical Approaches and Values-Based Perspectives</vt:lpstr>
      <vt:lpstr>Overview: Pragmatic Uses for Historic Data and Contemporary Conversations</vt:lpstr>
      <vt:lpstr>Pragmatic Examples</vt:lpstr>
      <vt:lpstr>Folie 5</vt:lpstr>
      <vt:lpstr>Folie 6</vt:lpstr>
      <vt:lpstr>Dominance of Mediterranean regime Feb-Oct 2003</vt:lpstr>
      <vt:lpstr>Folie 8</vt:lpstr>
      <vt:lpstr>Folie 9</vt:lpstr>
      <vt:lpstr>Heritage &amp; Innovation</vt:lpstr>
      <vt:lpstr>Folie 11</vt:lpstr>
      <vt:lpstr>A Collaborative, Transdisciplinary Research Network  Integrates Earth sciences, social sciences, environmental humanities,  futures and complexity scholars, stakeholders   Links global &amp; local, past &amp; future scales; integrates different perspectives on issues  Promotes pragmatic, sustainable, and ethical management strategies.  Offers and umbrella framework to “grow” regional expertise in managing the future.    Can Advance the Exploration of Critical Issues:  The Role of Biodiversity in Food Security   Recycle/Redesign/Innovate Architecture and Engineering   Model Regional Landscapes and Climates of the Future   Co-design Future Landscapes of Production </vt:lpstr>
      <vt:lpstr>Integrated History and Future of People on Earth IHOPE www.ihopenet.org</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dc:creator>
  <cp:lastModifiedBy>kowi</cp:lastModifiedBy>
  <cp:revision>129</cp:revision>
  <dcterms:created xsi:type="dcterms:W3CDTF">2015-11-07T08:36:23Z</dcterms:created>
  <dcterms:modified xsi:type="dcterms:W3CDTF">2016-06-14T11:07:56Z</dcterms:modified>
</cp:coreProperties>
</file>