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424" r:id="rId3"/>
    <p:sldId id="431" r:id="rId4"/>
    <p:sldId id="443" r:id="rId5"/>
    <p:sldId id="444" r:id="rId6"/>
    <p:sldId id="445" r:id="rId7"/>
    <p:sldId id="448" r:id="rId8"/>
    <p:sldId id="446" r:id="rId9"/>
    <p:sldId id="447" r:id="rId10"/>
    <p:sldId id="432" r:id="rId11"/>
    <p:sldId id="434" r:id="rId12"/>
    <p:sldId id="436" r:id="rId13"/>
    <p:sldId id="435" r:id="rId14"/>
    <p:sldId id="437" r:id="rId15"/>
    <p:sldId id="438" r:id="rId16"/>
    <p:sldId id="409" r:id="rId17"/>
    <p:sldId id="442" r:id="rId18"/>
    <p:sldId id="439" r:id="rId19"/>
    <p:sldId id="441" r:id="rId20"/>
    <p:sldId id="440" r:id="rId21"/>
    <p:sldId id="418" r:id="rId22"/>
    <p:sldId id="423" r:id="rId23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547" autoAdjust="0"/>
  </p:normalViewPr>
  <p:slideViewPr>
    <p:cSldViewPr>
      <p:cViewPr>
        <p:scale>
          <a:sx n="30" d="100"/>
          <a:sy n="30" d="100"/>
        </p:scale>
        <p:origin x="-252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152F0C-5C82-48CA-948A-7C3DE72E7E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6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3CCC-AF05-4923-8FE4-7285BD73DC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A60E-67D5-40F4-9CE2-FEC488ABD9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297A-9F7A-41AE-B614-0463DD8393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B7FD-0064-4FD6-B50B-AE8617A76B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44C8-1DBB-449C-977D-52DB83F5AC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CCE-EE6D-4896-9D64-35346E0F08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70C3-6C7C-4AA6-A31D-02F764093E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3D4B-EFCD-4EF0-BCA0-A6100D1A52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61E4-3C6B-4A65-BD61-A58670B6A2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E69C-0148-4305-8F14-699013B3C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E22C-A8FB-4379-8180-D534D7353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CA5603C-0233-433E-A041-0B3B0E083C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o.org/3/I9900EN/i9900en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8207375" cy="3051175"/>
          </a:xfrm>
        </p:spPr>
        <p:txBody>
          <a:bodyPr/>
          <a:lstStyle/>
          <a:p>
            <a:r>
              <a:rPr lang="sv-SE" dirty="0" smtClean="0"/>
              <a:t> </a:t>
            </a:r>
            <a:r>
              <a:rPr lang="en-US" sz="4000" dirty="0"/>
              <a:t>The SDGs </a:t>
            </a:r>
            <a:r>
              <a:rPr lang="en-US" sz="4000" dirty="0" smtClean="0"/>
              <a:t>and </a:t>
            </a:r>
            <a:r>
              <a:rPr lang="en-US" sz="4000" dirty="0"/>
              <a:t>the European research and societal impact challenges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3200" i="1" dirty="0"/>
              <a:t>with special reference to agro-food and the bio-economy</a:t>
            </a:r>
            <a:r>
              <a:rPr lang="sv-SE" sz="3200" i="1" dirty="0" smtClean="0"/>
              <a:t> in the EU.</a:t>
            </a:r>
            <a:r>
              <a:rPr lang="sv-SE" sz="3200" i="1" dirty="0"/>
              <a:t/>
            </a:r>
            <a:br>
              <a:rPr lang="sv-SE" sz="3200" i="1" dirty="0"/>
            </a:br>
            <a:endParaRPr lang="sv-SE" sz="32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17032"/>
            <a:ext cx="7992888" cy="30243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3600" dirty="0" smtClean="0"/>
              <a:t>Uno Svedin, </a:t>
            </a:r>
          </a:p>
          <a:p>
            <a:pPr eaLnBrk="1" hangingPunct="1">
              <a:lnSpc>
                <a:spcPct val="80000"/>
              </a:lnSpc>
            </a:pPr>
            <a:r>
              <a:rPr lang="sv-SE" sz="2700" dirty="0" smtClean="0"/>
              <a:t>Professor (</a:t>
            </a:r>
            <a:r>
              <a:rPr lang="sv-SE" sz="2700" dirty="0" err="1" smtClean="0"/>
              <a:t>ret</a:t>
            </a:r>
            <a:r>
              <a:rPr lang="sv-SE" sz="2700" dirty="0" smtClean="0"/>
              <a:t>.), PhD,</a:t>
            </a:r>
            <a:br>
              <a:rPr lang="sv-SE" sz="2700" dirty="0" smtClean="0"/>
            </a:br>
            <a:r>
              <a:rPr lang="sv-SE" sz="2700" dirty="0" smtClean="0"/>
              <a:t> Stockholm University/ </a:t>
            </a:r>
            <a:r>
              <a:rPr lang="sv-SE" sz="2700" dirty="0" err="1" smtClean="0"/>
              <a:t>Resilience</a:t>
            </a:r>
            <a:r>
              <a:rPr lang="sv-SE" sz="2700" dirty="0" smtClean="0"/>
              <a:t> Center</a:t>
            </a:r>
          </a:p>
          <a:p>
            <a:pPr eaLnBrk="1" hangingPunct="1">
              <a:lnSpc>
                <a:spcPct val="80000"/>
              </a:lnSpc>
            </a:pPr>
            <a:r>
              <a:rPr lang="sv-SE" sz="2900" dirty="0" smtClean="0"/>
              <a:t>Brussels  19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Concerns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discussed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sz="2400" dirty="0"/>
              <a:t>Research strategies have to take all these </a:t>
            </a:r>
            <a:r>
              <a:rPr lang="en-US" sz="2400" dirty="0" smtClean="0"/>
              <a:t>goals </a:t>
            </a:r>
            <a:r>
              <a:rPr lang="en-US" sz="2400" dirty="0"/>
              <a:t>into account </a:t>
            </a:r>
            <a:endParaRPr lang="en-US" sz="2400" dirty="0" smtClean="0"/>
          </a:p>
          <a:p>
            <a:r>
              <a:rPr lang="en-US" sz="2400" dirty="0" smtClean="0"/>
              <a:t>New considerations of how to evaluate IMPACT</a:t>
            </a:r>
          </a:p>
          <a:p>
            <a:r>
              <a:rPr lang="en-US" sz="2400" dirty="0" smtClean="0"/>
              <a:t>What types of impact?</a:t>
            </a:r>
          </a:p>
          <a:p>
            <a:r>
              <a:rPr lang="en-US" sz="2400" dirty="0" smtClean="0"/>
              <a:t>Methods to assess these impacts</a:t>
            </a:r>
          </a:p>
          <a:p>
            <a:r>
              <a:rPr lang="en-US" sz="2400" dirty="0" smtClean="0"/>
              <a:t>The broader understanding of societal impacts</a:t>
            </a:r>
          </a:p>
          <a:p>
            <a:r>
              <a:rPr lang="en-US" sz="2400" dirty="0" smtClean="0"/>
              <a:t>Being </a:t>
            </a:r>
            <a:r>
              <a:rPr lang="en-US" sz="2400" dirty="0"/>
              <a:t>open </a:t>
            </a:r>
            <a:r>
              <a:rPr lang="en-US" sz="2400" dirty="0" smtClean="0"/>
              <a:t>for new </a:t>
            </a:r>
            <a:r>
              <a:rPr lang="en-US" sz="2400" dirty="0"/>
              <a:t>discipline </a:t>
            </a:r>
            <a:r>
              <a:rPr lang="en-US" sz="2400" dirty="0" smtClean="0"/>
              <a:t>contributions AND combinations of trans disciplinary kinds</a:t>
            </a:r>
          </a:p>
          <a:p>
            <a:r>
              <a:rPr lang="en-US" sz="2400" dirty="0" smtClean="0"/>
              <a:t>New </a:t>
            </a:r>
            <a:r>
              <a:rPr lang="en-US" sz="2400" dirty="0"/>
              <a:t>project partners and thus new </a:t>
            </a:r>
            <a:r>
              <a:rPr lang="en-US" sz="2400" dirty="0" smtClean="0"/>
              <a:t>research combinations</a:t>
            </a:r>
            <a:endParaRPr lang="en-US" sz="2400" dirty="0"/>
          </a:p>
          <a:p>
            <a:r>
              <a:rPr lang="sv-SE" sz="2400" dirty="0" err="1" smtClean="0"/>
              <a:t>Approaches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regard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co-</a:t>
            </a:r>
            <a:r>
              <a:rPr lang="sv-SE" sz="2400" dirty="0" err="1" smtClean="0"/>
              <a:t>production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knowledge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Scaling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r>
              <a:rPr lang="sv-SE" sz="2400" dirty="0" smtClean="0"/>
              <a:t> </a:t>
            </a:r>
            <a:r>
              <a:rPr lang="sv-SE" sz="2400" dirty="0" err="1" smtClean="0"/>
              <a:t>considerations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749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en-US" sz="3200" b="1" dirty="0"/>
              <a:t>I. Challenges of the SDGs and their relation to agriculture and food issues</a:t>
            </a:r>
            <a:br>
              <a:rPr lang="en-US" sz="3200" b="1" dirty="0"/>
            </a:br>
            <a:r>
              <a:rPr lang="sv-SE" sz="3200" dirty="0"/>
              <a:t>(”The </a:t>
            </a:r>
            <a:r>
              <a:rPr lang="sv-SE" sz="3200" dirty="0" err="1"/>
              <a:t>societal</a:t>
            </a:r>
            <a:r>
              <a:rPr lang="sv-SE" sz="3200" dirty="0"/>
              <a:t> </a:t>
            </a:r>
            <a:r>
              <a:rPr lang="sv-SE" sz="3200" dirty="0" err="1"/>
              <a:t>challenge</a:t>
            </a:r>
            <a:r>
              <a:rPr lang="sv-SE" sz="3200" dirty="0"/>
              <a:t>” </a:t>
            </a:r>
            <a:r>
              <a:rPr lang="sv-SE" sz="3200" dirty="0" err="1"/>
              <a:t>issue</a:t>
            </a:r>
            <a:r>
              <a:rPr lang="sv-SE" sz="3200" dirty="0"/>
              <a:t>)</a:t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The </a:t>
            </a:r>
            <a:r>
              <a:rPr lang="sv-SE" dirty="0" err="1"/>
              <a:t>multiple</a:t>
            </a:r>
            <a:r>
              <a:rPr lang="sv-SE" dirty="0"/>
              <a:t> dimensions </a:t>
            </a:r>
            <a:r>
              <a:rPr lang="sv-SE" dirty="0" err="1"/>
              <a:t>of</a:t>
            </a:r>
            <a:r>
              <a:rPr lang="sv-SE" dirty="0"/>
              <a:t> the SDG:s</a:t>
            </a:r>
          </a:p>
          <a:p>
            <a:pPr>
              <a:buFontTx/>
              <a:buChar char="-"/>
            </a:pPr>
            <a:r>
              <a:rPr lang="sv-SE" dirty="0"/>
              <a:t>The special </a:t>
            </a:r>
            <a:r>
              <a:rPr lang="sv-SE" dirty="0" err="1"/>
              <a:t>concerns</a:t>
            </a:r>
            <a:r>
              <a:rPr lang="sv-SE" dirty="0"/>
              <a:t> for the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agro</a:t>
            </a:r>
            <a:r>
              <a:rPr lang="sv-SE" dirty="0"/>
              <a:t>/</a:t>
            </a:r>
            <a:r>
              <a:rPr lang="sv-SE" dirty="0" err="1"/>
              <a:t>food</a:t>
            </a:r>
            <a:r>
              <a:rPr lang="sv-SE" dirty="0"/>
              <a:t>/</a:t>
            </a:r>
            <a:r>
              <a:rPr lang="sv-SE" dirty="0" err="1"/>
              <a:t>fishing</a:t>
            </a:r>
            <a:r>
              <a:rPr lang="sv-SE" dirty="0"/>
              <a:t> </a:t>
            </a:r>
            <a:r>
              <a:rPr lang="sv-SE" dirty="0" err="1"/>
              <a:t>secto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-  </a:t>
            </a:r>
            <a:r>
              <a:rPr lang="sv-SE" dirty="0" err="1" smtClean="0"/>
              <a:t>How</a:t>
            </a:r>
            <a:r>
              <a:rPr lang="sv-SE" dirty="0" smtClean="0"/>
              <a:t> the </a:t>
            </a:r>
            <a:r>
              <a:rPr lang="sv-SE" dirty="0" err="1" smtClean="0"/>
              <a:t>societal</a:t>
            </a:r>
            <a:r>
              <a:rPr lang="sv-SE" dirty="0" smtClean="0"/>
              <a:t> </a:t>
            </a:r>
            <a:r>
              <a:rPr lang="sv-SE" dirty="0" err="1" smtClean="0"/>
              <a:t>impacts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 be   	</a:t>
            </a:r>
            <a:r>
              <a:rPr lang="sv-SE" dirty="0" err="1" smtClean="0"/>
              <a:t>perceived</a:t>
            </a:r>
            <a:r>
              <a:rPr lang="sv-SE" dirty="0" smtClean="0"/>
              <a:t> and be </a:t>
            </a:r>
            <a:r>
              <a:rPr lang="sv-SE" dirty="0" err="1" smtClean="0"/>
              <a:t>judged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7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US" sz="2800" b="1" dirty="0"/>
              <a:t>II. How to know that the chosen approaches and potential results are relevant to</a:t>
            </a:r>
            <a:br>
              <a:rPr lang="en-US" sz="2800" b="1" dirty="0"/>
            </a:br>
            <a:r>
              <a:rPr lang="en-US" sz="2800" b="1" dirty="0"/>
              <a:t>the agro-food issues and challenges?</a:t>
            </a:r>
            <a:br>
              <a:rPr lang="en-US" sz="2800" b="1" dirty="0"/>
            </a:br>
            <a:r>
              <a:rPr lang="en-US" sz="2800" dirty="0"/>
              <a:t>(The </a:t>
            </a:r>
            <a:r>
              <a:rPr lang="en-US" sz="2800" dirty="0" smtClean="0"/>
              <a:t>“process </a:t>
            </a:r>
            <a:r>
              <a:rPr lang="en-US" sz="2800" dirty="0"/>
              <a:t>and </a:t>
            </a:r>
            <a:r>
              <a:rPr lang="en-US" sz="2800" dirty="0" smtClean="0"/>
              <a:t>assessment” </a:t>
            </a:r>
            <a:r>
              <a:rPr lang="en-US" sz="2800" dirty="0"/>
              <a:t>issue)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377728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discuss the different strategic approaches in </a:t>
            </a:r>
            <a:r>
              <a:rPr lang="en-US" dirty="0" smtClean="0"/>
              <a:t>different </a:t>
            </a:r>
            <a:r>
              <a:rPr lang="sv-SE" dirty="0" err="1" smtClean="0"/>
              <a:t>countries</a:t>
            </a:r>
            <a:r>
              <a:rPr lang="sv-SE" dirty="0" smtClean="0"/>
              <a:t> </a:t>
            </a:r>
          </a:p>
          <a:p>
            <a:r>
              <a:rPr lang="sv-SE" dirty="0" smtClean="0"/>
              <a:t>Different </a:t>
            </a:r>
            <a:r>
              <a:rPr lang="sv-SE" dirty="0" err="1" smtClean="0"/>
              <a:t>approaches</a:t>
            </a:r>
            <a:r>
              <a:rPr lang="sv-SE" dirty="0" smtClean="0"/>
              <a:t> in different </a:t>
            </a:r>
            <a:r>
              <a:rPr lang="sv-SE" dirty="0"/>
              <a:t>research organisations.</a:t>
            </a:r>
          </a:p>
          <a:p>
            <a:r>
              <a:rPr lang="en-US" dirty="0" smtClean="0"/>
              <a:t>The issue of integration of approaches and </a:t>
            </a:r>
            <a:r>
              <a:rPr lang="en-US" dirty="0"/>
              <a:t>increased </a:t>
            </a:r>
            <a:r>
              <a:rPr lang="en-US" dirty="0" smtClean="0"/>
              <a:t>overall reflexivity capacity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sz="3600" b="1" dirty="0"/>
              <a:t>III. Distributed roles of involved actors?</a:t>
            </a:r>
            <a:br>
              <a:rPr lang="en-US" sz="3600" b="1" dirty="0"/>
            </a:br>
            <a:r>
              <a:rPr lang="sv-SE" sz="3600" dirty="0"/>
              <a:t>(The </a:t>
            </a:r>
            <a:r>
              <a:rPr lang="sv-SE" sz="3600" dirty="0" err="1"/>
              <a:t>actor</a:t>
            </a:r>
            <a:r>
              <a:rPr lang="sv-SE" sz="3600" dirty="0"/>
              <a:t> </a:t>
            </a:r>
            <a:r>
              <a:rPr lang="sv-SE" sz="3600" dirty="0" err="1"/>
              <a:t>issue</a:t>
            </a:r>
            <a:r>
              <a:rPr lang="sv-SE" sz="3600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4797152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xamine </a:t>
            </a:r>
            <a:r>
              <a:rPr lang="en-US" sz="2800" dirty="0"/>
              <a:t>the respective frameworks in which</a:t>
            </a:r>
          </a:p>
          <a:p>
            <a:pPr marL="0" indent="0">
              <a:buNone/>
            </a:pPr>
            <a:r>
              <a:rPr lang="en-US" sz="2800" dirty="0" smtClean="0"/>
              <a:t>	- governments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- private </a:t>
            </a:r>
            <a:r>
              <a:rPr lang="en-US" sz="2800" dirty="0"/>
              <a:t>sector actors,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- pressure </a:t>
            </a:r>
            <a:r>
              <a:rPr lang="en-US" sz="2800" dirty="0"/>
              <a:t>groups and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- citizens </a:t>
            </a:r>
          </a:p>
          <a:p>
            <a:pPr marL="0" indent="0">
              <a:buNone/>
            </a:pPr>
            <a:r>
              <a:rPr lang="en-US" sz="2800" dirty="0" smtClean="0"/>
              <a:t>    could </a:t>
            </a:r>
            <a:r>
              <a:rPr lang="en-US" sz="2800" dirty="0"/>
              <a:t>be included</a:t>
            </a:r>
          </a:p>
          <a:p>
            <a:r>
              <a:rPr lang="en-US" sz="2800" dirty="0" smtClean="0"/>
              <a:t>How to frame the </a:t>
            </a:r>
            <a:r>
              <a:rPr lang="en-US" sz="2800" dirty="0"/>
              <a:t>continued reflectivity </a:t>
            </a:r>
            <a:r>
              <a:rPr lang="en-US" sz="2800" dirty="0" smtClean="0"/>
              <a:t>process</a:t>
            </a:r>
            <a:endParaRPr lang="en-US" sz="2800" dirty="0"/>
          </a:p>
          <a:p>
            <a:r>
              <a:rPr lang="en-US" sz="2800" dirty="0"/>
              <a:t>How to integrate actors constructively and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to understand the different </a:t>
            </a:r>
            <a:r>
              <a:rPr lang="en-US" sz="2800" dirty="0" smtClean="0"/>
              <a:t>roles of actors?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6837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63080"/>
          </a:xfrm>
        </p:spPr>
        <p:txBody>
          <a:bodyPr/>
          <a:lstStyle/>
          <a:p>
            <a:r>
              <a:rPr lang="en-US" sz="3200" b="1" dirty="0"/>
              <a:t>IV. The case of the SDGs – policy and implementation</a:t>
            </a:r>
            <a:br>
              <a:rPr lang="en-US" sz="3200" b="1" dirty="0"/>
            </a:br>
            <a:r>
              <a:rPr lang="sv-SE" sz="3200" dirty="0"/>
              <a:t>(The </a:t>
            </a:r>
            <a:r>
              <a:rPr lang="sv-SE" sz="3200" dirty="0" err="1"/>
              <a:t>impact</a:t>
            </a:r>
            <a:r>
              <a:rPr lang="sv-SE" sz="3200" dirty="0"/>
              <a:t> </a:t>
            </a:r>
            <a:r>
              <a:rPr lang="sv-SE" sz="3200" dirty="0" err="1"/>
              <a:t>issue</a:t>
            </a:r>
            <a:r>
              <a:rPr lang="sv-SE" sz="3200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dirty="0" smtClean="0"/>
              <a:t>Political </a:t>
            </a:r>
            <a:r>
              <a:rPr lang="en-US" dirty="0"/>
              <a:t>opportunities and dilemmas.</a:t>
            </a:r>
          </a:p>
          <a:p>
            <a:r>
              <a:rPr lang="en-US" dirty="0"/>
              <a:t>How could we create relevant frameworks in which society could accept outcomes</a:t>
            </a:r>
          </a:p>
          <a:p>
            <a:r>
              <a:rPr lang="en-US" dirty="0" smtClean="0"/>
              <a:t>How to </a:t>
            </a:r>
            <a:r>
              <a:rPr lang="en-US" dirty="0"/>
              <a:t>start processes of change?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79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V. </a:t>
            </a:r>
            <a:r>
              <a:rPr lang="en-US" b="1" dirty="0"/>
              <a:t>Cross going discussions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/>
          <a:lstStyle/>
          <a:p>
            <a:r>
              <a:rPr lang="sv-SE" dirty="0" smtClean="0"/>
              <a:t>SDGs </a:t>
            </a:r>
            <a:r>
              <a:rPr lang="sv-SE" dirty="0" err="1" smtClean="0"/>
              <a:t>are</a:t>
            </a:r>
            <a:r>
              <a:rPr lang="sv-SE" dirty="0" smtClean="0"/>
              <a:t> GOALS</a:t>
            </a:r>
          </a:p>
          <a:p>
            <a:r>
              <a:rPr lang="sv-SE" dirty="0" smtClean="0"/>
              <a:t>IMPACTS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actions from the </a:t>
            </a:r>
            <a:r>
              <a:rPr lang="sv-SE" dirty="0" err="1" smtClean="0"/>
              <a:t>persuit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goals</a:t>
            </a:r>
            <a:r>
              <a:rPr lang="sv-SE" dirty="0" smtClean="0"/>
              <a:t> –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not </a:t>
            </a:r>
            <a:r>
              <a:rPr lang="sv-SE" dirty="0" err="1" smtClean="0"/>
              <a:t>following</a:t>
            </a:r>
            <a:r>
              <a:rPr lang="sv-SE" dirty="0" smtClean="0"/>
              <a:t> the </a:t>
            </a:r>
            <a:r>
              <a:rPr lang="sv-SE" dirty="0" err="1" smtClean="0"/>
              <a:t>goals</a:t>
            </a:r>
            <a:r>
              <a:rPr lang="sv-SE" dirty="0" smtClean="0"/>
              <a:t> or </a:t>
            </a:r>
            <a:r>
              <a:rPr lang="sv-SE" dirty="0" err="1" smtClean="0"/>
              <a:t>changing</a:t>
            </a:r>
            <a:r>
              <a:rPr lang="sv-SE" dirty="0" smtClean="0"/>
              <a:t> the </a:t>
            </a:r>
            <a:r>
              <a:rPr lang="sv-SE" dirty="0" err="1" smtClean="0"/>
              <a:t>directions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aspects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goals</a:t>
            </a:r>
            <a:r>
              <a:rPr lang="sv-SE" dirty="0" smtClean="0"/>
              <a:t> and </a:t>
            </a:r>
            <a:r>
              <a:rPr lang="sv-SE" dirty="0" err="1" smtClean="0"/>
              <a:t>effects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competition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goals</a:t>
            </a:r>
            <a:r>
              <a:rPr lang="sv-SE" dirty="0" smtClean="0"/>
              <a:t> and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systemic</a:t>
            </a:r>
            <a:r>
              <a:rPr lang="sv-SE" dirty="0" smtClean="0"/>
              <a:t> interactions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AGRO  - FOOD – </a:t>
            </a:r>
            <a:br>
              <a:rPr lang="sv-SE" dirty="0" smtClean="0"/>
            </a:br>
            <a:r>
              <a:rPr lang="sv-SE" dirty="0" smtClean="0"/>
              <a:t>BIO ECONOMY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r>
              <a:rPr lang="sv-SE" dirty="0" smtClean="0"/>
              <a:t>STRATEGIC THINKING</a:t>
            </a:r>
          </a:p>
          <a:p>
            <a:r>
              <a:rPr lang="sv-SE" dirty="0" smtClean="0"/>
              <a:t>HOW THE AGRO-FOOD SECTOR SHALL RESPOND TO SOCIETAL CONCERNS RELATED TO </a:t>
            </a:r>
            <a:r>
              <a:rPr lang="sv-SE" dirty="0" err="1" smtClean="0"/>
              <a:t>e.g</a:t>
            </a:r>
            <a:r>
              <a:rPr lang="sv-SE" dirty="0" smtClean="0"/>
              <a:t>. :</a:t>
            </a:r>
          </a:p>
          <a:p>
            <a:pPr>
              <a:buFontTx/>
              <a:buChar char="-"/>
            </a:pPr>
            <a:r>
              <a:rPr lang="sv-SE" sz="2800" dirty="0" smtClean="0"/>
              <a:t>Multilevel </a:t>
            </a:r>
            <a:r>
              <a:rPr lang="sv-SE" sz="2800" dirty="0" err="1" smtClean="0"/>
              <a:t>varied</a:t>
            </a:r>
            <a:r>
              <a:rPr lang="sv-SE" sz="2800" dirty="0" smtClean="0"/>
              <a:t> </a:t>
            </a:r>
            <a:r>
              <a:rPr lang="sv-SE" sz="2800" dirty="0" err="1" smtClean="0"/>
              <a:t>concerns</a:t>
            </a:r>
            <a:r>
              <a:rPr lang="sv-SE" sz="2800" dirty="0" smtClean="0"/>
              <a:t> (global, regional, </a:t>
            </a:r>
            <a:r>
              <a:rPr lang="sv-SE" sz="2800" dirty="0" err="1" smtClean="0"/>
              <a:t>local</a:t>
            </a:r>
            <a:r>
              <a:rPr lang="sv-SE" sz="2800" dirty="0" smtClean="0"/>
              <a:t>)</a:t>
            </a:r>
          </a:p>
          <a:p>
            <a:pPr>
              <a:buFontTx/>
              <a:buChar char="-"/>
            </a:pPr>
            <a:r>
              <a:rPr lang="sv-SE" sz="2800" dirty="0"/>
              <a:t>Deep international panorama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concerns</a:t>
            </a:r>
            <a:endParaRPr lang="sv-SE" sz="2800" dirty="0"/>
          </a:p>
          <a:p>
            <a:pPr>
              <a:buFontTx/>
              <a:buChar char="-"/>
            </a:pPr>
            <a:r>
              <a:rPr lang="sv-SE" sz="2800" dirty="0" smtClean="0"/>
              <a:t>Innovation </a:t>
            </a:r>
            <a:r>
              <a:rPr lang="sv-SE" sz="2800" dirty="0" err="1" smtClean="0"/>
              <a:t>structures</a:t>
            </a:r>
            <a:r>
              <a:rPr lang="sv-SE" sz="2800" dirty="0" smtClean="0"/>
              <a:t> + </a:t>
            </a:r>
            <a:r>
              <a:rPr lang="sv-SE" sz="2800" dirty="0" err="1" smtClean="0"/>
              <a:t>directions</a:t>
            </a:r>
            <a:endParaRPr lang="sv-SE" sz="2800" dirty="0" smtClean="0"/>
          </a:p>
          <a:p>
            <a:pPr>
              <a:buFontTx/>
              <a:buChar char="-"/>
            </a:pPr>
            <a:r>
              <a:rPr lang="sv-SE" sz="2800" dirty="0" err="1" smtClean="0"/>
              <a:t>Changed</a:t>
            </a:r>
            <a:r>
              <a:rPr lang="sv-SE" sz="2800" dirty="0" smtClean="0"/>
              <a:t> </a:t>
            </a:r>
            <a:r>
              <a:rPr lang="sv-SE" sz="2800" dirty="0" err="1" smtClean="0"/>
              <a:t>consumer</a:t>
            </a:r>
            <a:r>
              <a:rPr lang="sv-SE" sz="2800" dirty="0" smtClean="0"/>
              <a:t> </a:t>
            </a:r>
            <a:r>
              <a:rPr lang="sv-SE" sz="2800" dirty="0" err="1" smtClean="0"/>
              <a:t>behaviour</a:t>
            </a:r>
            <a:r>
              <a:rPr lang="sv-SE" sz="2800" dirty="0" smtClean="0"/>
              <a:t> and </a:t>
            </a:r>
            <a:r>
              <a:rPr lang="sv-SE" sz="2800" dirty="0" err="1" smtClean="0"/>
              <a:t>preferences</a:t>
            </a: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3786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63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4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22463"/>
            <a:ext cx="5105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WORKSHOP TOPIC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SDGs</a:t>
            </a:r>
          </a:p>
          <a:p>
            <a:r>
              <a:rPr lang="en-US" dirty="0" smtClean="0"/>
              <a:t> Relevance to the </a:t>
            </a:r>
            <a:r>
              <a:rPr lang="en-US" dirty="0"/>
              <a:t>European </a:t>
            </a:r>
            <a:r>
              <a:rPr lang="en-US" dirty="0" smtClean="0"/>
              <a:t>research and innovation strategy domain</a:t>
            </a:r>
          </a:p>
          <a:p>
            <a:r>
              <a:rPr lang="en-US" dirty="0" smtClean="0"/>
              <a:t>The special </a:t>
            </a:r>
            <a:r>
              <a:rPr lang="en-US" dirty="0"/>
              <a:t>reference to agro-food and the bio-economy</a:t>
            </a:r>
            <a:endParaRPr lang="sv-SE" dirty="0"/>
          </a:p>
          <a:p>
            <a:r>
              <a:rPr lang="en-US" dirty="0" smtClean="0"/>
              <a:t>About the width of impact challenges</a:t>
            </a:r>
          </a:p>
          <a:p>
            <a:r>
              <a:rPr lang="en-US" dirty="0" smtClean="0"/>
              <a:t>Especially the interest in the societal impacts</a:t>
            </a:r>
          </a:p>
        </p:txBody>
      </p:sp>
    </p:spTree>
    <p:extLst>
      <p:ext uri="{BB962C8B-B14F-4D97-AF65-F5344CB8AC3E}">
        <p14:creationId xmlns:p14="http://schemas.microsoft.com/office/powerpoint/2010/main" val="31656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34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80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ON THE SDG:s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/>
          <a:lstStyle/>
          <a:p>
            <a:r>
              <a:rPr lang="sv-SE" dirty="0" err="1" smtClean="0"/>
              <a:t>Of</a:t>
            </a:r>
            <a:r>
              <a:rPr lang="sv-SE" dirty="0" smtClean="0"/>
              <a:t> the 17 SDGs </a:t>
            </a:r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DIRECTLY </a:t>
            </a:r>
            <a:r>
              <a:rPr lang="sv-SE" dirty="0" err="1" smtClean="0"/>
              <a:t>related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</a:t>
            </a:r>
          </a:p>
          <a:p>
            <a:pPr marL="0" indent="0">
              <a:buNone/>
            </a:pPr>
            <a:r>
              <a:rPr lang="sv-SE" dirty="0" smtClean="0"/>
              <a:t>	- </a:t>
            </a:r>
            <a:r>
              <a:rPr lang="sv-SE" dirty="0" err="1" smtClean="0"/>
              <a:t>agricultural</a:t>
            </a:r>
            <a:r>
              <a:rPr lang="sv-SE" dirty="0" smtClean="0"/>
              <a:t> </a:t>
            </a:r>
            <a:r>
              <a:rPr lang="sv-SE" dirty="0" err="1" smtClean="0"/>
              <a:t>domain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- land </a:t>
            </a:r>
            <a:r>
              <a:rPr lang="sv-SE" dirty="0" err="1" smtClean="0"/>
              <a:t>use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- </a:t>
            </a:r>
            <a:r>
              <a:rPr lang="sv-SE" dirty="0" err="1" smtClean="0"/>
              <a:t>food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- bio </a:t>
            </a:r>
            <a:r>
              <a:rPr lang="sv-SE" dirty="0" err="1" smtClean="0"/>
              <a:t>economy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- In addition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SDG:s </a:t>
            </a:r>
            <a:r>
              <a:rPr lang="sv-SE" dirty="0" err="1" smtClean="0"/>
              <a:t>are</a:t>
            </a:r>
            <a:r>
              <a:rPr lang="sv-SE" dirty="0" smtClean="0"/>
              <a:t>     	INDIRECTLY </a:t>
            </a:r>
            <a:r>
              <a:rPr lang="sv-SE" dirty="0" err="1" smtClean="0"/>
              <a:t>related</a:t>
            </a:r>
            <a:r>
              <a:rPr lang="sv-SE" dirty="0" smtClean="0"/>
              <a:t> (</a:t>
            </a:r>
            <a:r>
              <a:rPr lang="sv-SE" dirty="0" err="1"/>
              <a:t>a</a:t>
            </a:r>
            <a:r>
              <a:rPr lang="sv-SE" dirty="0" err="1" smtClean="0"/>
              <a:t>lso</a:t>
            </a:r>
            <a:r>
              <a:rPr lang="sv-SE" dirty="0" smtClean="0"/>
              <a:t> </a:t>
            </a:r>
            <a:r>
              <a:rPr lang="sv-SE" dirty="0" err="1" smtClean="0"/>
              <a:t>systemically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       </a:t>
            </a:r>
            <a:r>
              <a:rPr lang="sv-SE" dirty="0" err="1" smtClean="0"/>
              <a:t>connected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0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cusing on Indonesia's SDG prior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1864"/>
            <a:ext cx="8763003" cy="58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o.org/uploads/pics/transforming-food-agriculture-to-achieve-sdgs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685056" cy="66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8289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38" y="476672"/>
            <a:ext cx="5350282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7527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09" y="1510630"/>
            <a:ext cx="39528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4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53980"/>
            <a:ext cx="7560840" cy="52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3521"/>
            <a:ext cx="7416823" cy="532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354</Words>
  <Application>Microsoft Office PowerPoint</Application>
  <PresentationFormat>Bildspel på skärmen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Standardformgivning</vt:lpstr>
      <vt:lpstr> The SDGs and the European research and societal impact challenges, with special reference to agro-food and the bio-economy in the EU. </vt:lpstr>
      <vt:lpstr>WORKSHOP TOPIC</vt:lpstr>
      <vt:lpstr>ON THE SDG:s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Concerns to be discussed</vt:lpstr>
      <vt:lpstr>I. Challenges of the SDGs and their relation to agriculture and food issues (”The societal challenge” issue) </vt:lpstr>
      <vt:lpstr>II. How to know that the chosen approaches and potential results are relevant to the agro-food issues and challenges? (The “process and assessment” issue)</vt:lpstr>
      <vt:lpstr>III. Distributed roles of involved actors? (The actor issue)</vt:lpstr>
      <vt:lpstr>IV. The case of the SDGs – policy and implementation (The impact issue)</vt:lpstr>
      <vt:lpstr>V. Cross going discussions </vt:lpstr>
      <vt:lpstr>AGRO  - FOOD –  BIO ECONOMY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Ingela</dc:creator>
  <cp:lastModifiedBy>unos</cp:lastModifiedBy>
  <cp:revision>217</cp:revision>
  <dcterms:created xsi:type="dcterms:W3CDTF">2010-01-24T21:51:27Z</dcterms:created>
  <dcterms:modified xsi:type="dcterms:W3CDTF">2018-06-18T13:24:49Z</dcterms:modified>
</cp:coreProperties>
</file>