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60" r:id="rId4"/>
    <p:sldMasterId id="2147483695" r:id="rId5"/>
  </p:sldMasterIdLst>
  <p:notesMasterIdLst>
    <p:notesMasterId r:id="rId36"/>
  </p:notesMasterIdLst>
  <p:handoutMasterIdLst>
    <p:handoutMasterId r:id="rId37"/>
  </p:handoutMasterIdLst>
  <p:sldIdLst>
    <p:sldId id="296" r:id="rId6"/>
    <p:sldId id="361" r:id="rId7"/>
    <p:sldId id="364" r:id="rId8"/>
    <p:sldId id="366" r:id="rId9"/>
    <p:sldId id="368" r:id="rId10"/>
    <p:sldId id="369" r:id="rId11"/>
    <p:sldId id="370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72" r:id="rId23"/>
    <p:sldId id="394" r:id="rId24"/>
    <p:sldId id="393" r:id="rId25"/>
    <p:sldId id="395" r:id="rId26"/>
    <p:sldId id="374" r:id="rId27"/>
    <p:sldId id="373" r:id="rId28"/>
    <p:sldId id="399" r:id="rId29"/>
    <p:sldId id="400" r:id="rId30"/>
    <p:sldId id="375" r:id="rId31"/>
    <p:sldId id="376" r:id="rId32"/>
    <p:sldId id="377" r:id="rId33"/>
    <p:sldId id="396" r:id="rId34"/>
    <p:sldId id="397" r:id="rId35"/>
  </p:sldIdLst>
  <p:sldSz cx="9144000" cy="5715000" type="screen16x10"/>
  <p:notesSz cx="6858000" cy="9144000"/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F6"/>
    <a:srgbClr val="CCECFF"/>
    <a:srgbClr val="D9D9D9"/>
    <a:srgbClr val="FF3300"/>
    <a:srgbClr val="E7EFF7"/>
    <a:srgbClr val="CBDDEF"/>
    <a:srgbClr val="0096D3"/>
    <a:srgbClr val="0C94B7"/>
    <a:srgbClr val="41B4CE"/>
    <a:srgbClr val="73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91570" autoAdjust="0"/>
  </p:normalViewPr>
  <p:slideViewPr>
    <p:cSldViewPr snapToGrid="0" showGuides="1">
      <p:cViewPr varScale="1">
        <p:scale>
          <a:sx n="81" d="100"/>
          <a:sy n="81" d="100"/>
        </p:scale>
        <p:origin x="942" y="8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S\data\Users\bstacher\Docs\Documents\uebersich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97877482672017E-2"/>
          <c:y val="6.8477102861057015E-2"/>
          <c:w val="0.85995830923670513"/>
          <c:h val="0.899433227991012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Tabelle1!$A$2:$B$12</c:f>
              <c:multiLvlStrCache>
                <c:ptCount val="11"/>
                <c:lvl>
                  <c:pt idx="0">
                    <c:v>water ecosystems management</c:v>
                  </c:pt>
                  <c:pt idx="1">
                    <c:v>sustainable sanitation</c:v>
                  </c:pt>
                  <c:pt idx="2">
                    <c:v>alternative policy indicators</c:v>
                  </c:pt>
                  <c:pt idx="3">
                    <c:v>sustainable consumption</c:v>
                  </c:pt>
                  <c:pt idx="4">
                    <c:v>food consumption &amp; production</c:v>
                  </c:pt>
                  <c:pt idx="5">
                    <c:v>citizens &amp; the environment</c:v>
                  </c:pt>
                  <c:pt idx="6">
                    <c:v>local sustainability</c:v>
                  </c:pt>
                  <c:pt idx="7">
                    <c:v>river basin management</c:v>
                  </c:pt>
                  <c:pt idx="8">
                    <c:v>sustainable consumption &amp; growth</c:v>
                  </c:pt>
                  <c:pt idx="9">
                    <c:v>biodiversity</c:v>
                  </c:pt>
                  <c:pt idx="10">
                    <c:v>water research</c:v>
                  </c:pt>
                </c:lvl>
                <c:lvl>
                  <c:pt idx="0">
                    <c:v>AWARE</c:v>
                  </c:pt>
                  <c:pt idx="1">
                    <c:v>BESSE</c:v>
                  </c:pt>
                  <c:pt idx="2">
                    <c:v>BRAINPOoL</c:v>
                  </c:pt>
                  <c:pt idx="3">
                    <c:v>CORPUS</c:v>
                  </c:pt>
                  <c:pt idx="4">
                    <c:v>FOODLINKS</c:v>
                  </c:pt>
                  <c:pt idx="5">
                    <c:v>PACHELBEL/STAVE</c:v>
                  </c:pt>
                  <c:pt idx="6">
                    <c:v>PRIMUS</c:v>
                  </c:pt>
                  <c:pt idx="7">
                    <c:v>PSI-connect</c:v>
                  </c:pt>
                  <c:pt idx="8">
                    <c:v>RESPONDER</c:v>
                  </c:pt>
                  <c:pt idx="9">
                    <c:v>SPIRAL</c:v>
                  </c:pt>
                  <c:pt idx="10">
                    <c:v>WaterDiss</c:v>
                  </c:pt>
                </c:lvl>
              </c:multiLvlStrCache>
            </c:multiLvl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2009.42</c:v>
                </c:pt>
                <c:pt idx="1">
                  <c:v>2009.42</c:v>
                </c:pt>
                <c:pt idx="2">
                  <c:v>2011.75</c:v>
                </c:pt>
                <c:pt idx="3">
                  <c:v>2010.04</c:v>
                </c:pt>
                <c:pt idx="4">
                  <c:v>2011</c:v>
                </c:pt>
                <c:pt idx="5">
                  <c:v>2010</c:v>
                </c:pt>
                <c:pt idx="6">
                  <c:v>2009.33</c:v>
                </c:pt>
                <c:pt idx="7">
                  <c:v>2009.33</c:v>
                </c:pt>
                <c:pt idx="8">
                  <c:v>2011</c:v>
                </c:pt>
                <c:pt idx="9">
                  <c:v>2010.33</c:v>
                </c:pt>
                <c:pt idx="10">
                  <c:v>2011</c:v>
                </c:pt>
              </c:numCache>
            </c:numRef>
          </c:val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Projektdauer</c:v>
                </c:pt>
              </c:strCache>
            </c:strRef>
          </c:tx>
          <c:spPr>
            <a:solidFill>
              <a:srgbClr val="9AD5EA"/>
            </a:solidFill>
            <a:ln>
              <a:noFill/>
            </a:ln>
            <a:effectLst/>
          </c:spPr>
          <c:invertIfNegative val="0"/>
          <c:cat>
            <c:multiLvlStrRef>
              <c:f>Tabelle1!$A$2:$B$12</c:f>
              <c:multiLvlStrCache>
                <c:ptCount val="11"/>
                <c:lvl>
                  <c:pt idx="0">
                    <c:v>water ecosystems management</c:v>
                  </c:pt>
                  <c:pt idx="1">
                    <c:v>sustainable sanitation</c:v>
                  </c:pt>
                  <c:pt idx="2">
                    <c:v>alternative policy indicators</c:v>
                  </c:pt>
                  <c:pt idx="3">
                    <c:v>sustainable consumption</c:v>
                  </c:pt>
                  <c:pt idx="4">
                    <c:v>food consumption &amp; production</c:v>
                  </c:pt>
                  <c:pt idx="5">
                    <c:v>citizens &amp; the environment</c:v>
                  </c:pt>
                  <c:pt idx="6">
                    <c:v>local sustainability</c:v>
                  </c:pt>
                  <c:pt idx="7">
                    <c:v>river basin management</c:v>
                  </c:pt>
                  <c:pt idx="8">
                    <c:v>sustainable consumption &amp; growth</c:v>
                  </c:pt>
                  <c:pt idx="9">
                    <c:v>biodiversity</c:v>
                  </c:pt>
                  <c:pt idx="10">
                    <c:v>water research</c:v>
                  </c:pt>
                </c:lvl>
                <c:lvl>
                  <c:pt idx="0">
                    <c:v>AWARE</c:v>
                  </c:pt>
                  <c:pt idx="1">
                    <c:v>BESSE</c:v>
                  </c:pt>
                  <c:pt idx="2">
                    <c:v>BRAINPOoL</c:v>
                  </c:pt>
                  <c:pt idx="3">
                    <c:v>CORPUS</c:v>
                  </c:pt>
                  <c:pt idx="4">
                    <c:v>FOODLINKS</c:v>
                  </c:pt>
                  <c:pt idx="5">
                    <c:v>PACHELBEL/STAVE</c:v>
                  </c:pt>
                  <c:pt idx="6">
                    <c:v>PRIMUS</c:v>
                  </c:pt>
                  <c:pt idx="7">
                    <c:v>PSI-connect</c:v>
                  </c:pt>
                  <c:pt idx="8">
                    <c:v>RESPONDER</c:v>
                  </c:pt>
                  <c:pt idx="9">
                    <c:v>SPIRAL</c:v>
                  </c:pt>
                  <c:pt idx="10">
                    <c:v>WaterDiss</c:v>
                  </c:pt>
                </c:lvl>
              </c:multiLvlStrCache>
            </c:multiLvl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2.5</c:v>
                </c:pt>
                <c:pt idx="1">
                  <c:v>3.33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3.33</c:v>
                </c:pt>
                <c:pt idx="6">
                  <c:v>3</c:v>
                </c:pt>
                <c:pt idx="7">
                  <c:v>3</c:v>
                </c:pt>
                <c:pt idx="8">
                  <c:v>3.5</c:v>
                </c:pt>
                <c:pt idx="9">
                  <c:v>3.58</c:v>
                </c:pt>
                <c:pt idx="10">
                  <c:v>2.92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916688"/>
        <c:axId val="153020744"/>
      </c:barChart>
      <c:catAx>
        <c:axId val="188916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3020744"/>
        <c:crosses val="autoZero"/>
        <c:auto val="1"/>
        <c:lblAlgn val="ctr"/>
        <c:lblOffset val="100"/>
        <c:noMultiLvlLbl val="0"/>
      </c:catAx>
      <c:valAx>
        <c:axId val="153020744"/>
        <c:scaling>
          <c:orientation val="minMax"/>
          <c:max val="2015"/>
          <c:min val="2009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19.06.2018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19.06.2018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566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237E1-4D67-47F7-B884-66361F79DBB7}" type="slidenum">
              <a:rPr lang="de-AT" altLang="de-DE" sz="1200"/>
              <a:pPr algn="r" eaLnBrk="1" hangingPunct="1"/>
              <a:t>14</a:t>
            </a:fld>
            <a:endParaRPr lang="de-AT" altLang="de-DE" sz="120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FF47D8-3336-4101-99CE-6D777852771E}" type="slidenum">
              <a:rPr lang="de-AT" altLang="de-DE" sz="1200"/>
              <a:pPr algn="r" eaLnBrk="1" hangingPunct="1"/>
              <a:t>15</a:t>
            </a:fld>
            <a:endParaRPr lang="de-AT" altLang="de-DE" sz="120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6FC5F8-F455-4177-B23C-CB9CE2DE61E1}" type="slidenum">
              <a:rPr lang="de-AT" altLang="de-DE" sz="1200"/>
              <a:pPr algn="r" eaLnBrk="1" hangingPunct="1"/>
              <a:t>16</a:t>
            </a:fld>
            <a:endParaRPr lang="de-AT" altLang="de-DE" sz="120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EE8468F-A529-493A-8C51-248913CA8F27}" type="slidenum">
              <a:rPr lang="de-AT" altLang="de-DE" sz="1200"/>
              <a:pPr algn="r" eaLnBrk="1" hangingPunct="1"/>
              <a:t>17</a:t>
            </a:fld>
            <a:endParaRPr lang="de-AT" altLang="de-DE" sz="12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9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3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EE8468F-A529-493A-8C51-248913CA8F27}" type="slidenum">
              <a:rPr lang="de-AT" altLang="de-DE" sz="1200"/>
              <a:pPr algn="r" eaLnBrk="1" hangingPunct="1"/>
              <a:t>19</a:t>
            </a:fld>
            <a:endParaRPr lang="de-AT" altLang="de-DE" sz="12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8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EE8468F-A529-493A-8C51-248913CA8F27}" type="slidenum">
              <a:rPr lang="de-AT" altLang="de-DE" sz="1200"/>
              <a:pPr algn="r" eaLnBrk="1" hangingPunct="1"/>
              <a:t>20</a:t>
            </a:fld>
            <a:endParaRPr lang="de-AT" altLang="de-DE" sz="12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08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EE8468F-A529-493A-8C51-248913CA8F27}" type="slidenum">
              <a:rPr lang="de-AT" altLang="de-DE" sz="1200"/>
              <a:pPr algn="r" eaLnBrk="1" hangingPunct="1"/>
              <a:t>21</a:t>
            </a:fld>
            <a:endParaRPr lang="de-AT" altLang="de-DE" sz="12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8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77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25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6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95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9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7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27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8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31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61F916-7E48-4CE1-AD6F-E7BA1FCDBDDF}" type="slidenum">
              <a:rPr lang="de-AT" altLang="de-DE" sz="1200"/>
              <a:pPr algn="r" eaLnBrk="1" hangingPunct="1"/>
              <a:t>8</a:t>
            </a:fld>
            <a:endParaRPr lang="de-AT" altLang="de-DE" sz="120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3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7FB81E-A68F-464C-830A-F1190DC39D0F}" type="slidenum">
              <a:rPr lang="de-AT" altLang="de-DE" sz="1200"/>
              <a:pPr algn="r" eaLnBrk="1" hangingPunct="1"/>
              <a:t>9</a:t>
            </a:fld>
            <a:endParaRPr lang="de-AT" altLang="de-DE" sz="120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6B3611-AC1E-4418-B01B-EBE7D06CE2DE}" type="slidenum">
              <a:rPr lang="de-AT" altLang="de-DE" sz="1200"/>
              <a:pPr algn="r" eaLnBrk="1" hangingPunct="1"/>
              <a:t>10</a:t>
            </a:fld>
            <a:endParaRPr lang="de-AT" altLang="de-DE" sz="120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4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310B6B-C0F7-413A-B5DD-A215D127ECA5}" type="slidenum">
              <a:rPr lang="de-AT" altLang="de-DE" sz="1200"/>
              <a:pPr algn="r" eaLnBrk="1" hangingPunct="1"/>
              <a:t>11</a:t>
            </a:fld>
            <a:endParaRPr lang="de-AT" altLang="de-DE" sz="120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0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C4BFC3-3AFE-40C5-BF73-1F359E412747}" type="slidenum">
              <a:rPr lang="de-AT" altLang="de-DE" sz="1200"/>
              <a:pPr algn="r" eaLnBrk="1" hangingPunct="1"/>
              <a:t>12</a:t>
            </a:fld>
            <a:endParaRPr lang="de-AT" altLang="de-DE" sz="120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6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55" tIns="47378" rIns="94755" bIns="47378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6863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8125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39E287-9EF9-4C99-973B-F445737602A2}" type="slidenum">
              <a:rPr lang="de-AT" altLang="de-DE" sz="1200"/>
              <a:pPr algn="r" eaLnBrk="1" hangingPunct="1"/>
              <a:t>13</a:t>
            </a:fld>
            <a:endParaRPr lang="de-AT" altLang="de-DE" sz="120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5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7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05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pPr/>
              <a:t>19.06.2018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1865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Group_Whit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743200" cy="4484914"/>
          </a:xfrm>
          <a:prstGeom prst="rect">
            <a:avLst/>
          </a:prstGeom>
          <a:solidFill>
            <a:srgbClr val="E6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baseline="-250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1159" r="1672"/>
          <a:stretch/>
        </p:blipFill>
        <p:spPr>
          <a:xfrm>
            <a:off x="0" y="3505197"/>
            <a:ext cx="2743200" cy="5663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049486"/>
            <a:ext cx="2743200" cy="1665514"/>
          </a:xfrm>
          <a:prstGeom prst="rect">
            <a:avLst/>
          </a:prstGeom>
          <a:solidFill>
            <a:srgbClr val="06B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baseline="-2500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43726" y="5394334"/>
            <a:ext cx="5760000" cy="0"/>
          </a:xfrm>
          <a:prstGeom prst="line">
            <a:avLst/>
          </a:prstGeom>
          <a:ln w="15875" cap="rnd">
            <a:solidFill>
              <a:srgbClr val="06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36" y="5224837"/>
            <a:ext cx="1182932" cy="238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493" y="3955958"/>
            <a:ext cx="1495117" cy="10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424" y="-63150"/>
            <a:ext cx="11188994" cy="7410893"/>
          </a:xfrm>
          <a:prstGeom prst="rect">
            <a:avLst/>
          </a:prstGeom>
        </p:spPr>
      </p:pic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0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3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1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4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19.06.2018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2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18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19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19.06.2018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  <p:sldLayoutId id="2147483692" r:id="rId16"/>
    <p:sldLayoutId id="2147483710" r:id="rId17"/>
    <p:sldLayoutId id="2147483694" r:id="rId18"/>
    <p:sldLayoutId id="2147483709" r:id="rId19"/>
    <p:sldLayoutId id="2147483711" r:id="rId20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7555-BDDE-4874-AF21-D9BD0A7DC1D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AC85-4F5B-4234-849C-AA7B10692C20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2561067" y="925551"/>
            <a:ext cx="9630919" cy="810379"/>
          </a:xfrm>
          <a:prstGeom prst="rect">
            <a:avLst/>
          </a:prstGeom>
          <a:solidFill>
            <a:srgbClr val="697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96" y="196850"/>
            <a:ext cx="1381125" cy="551180"/>
          </a:xfrm>
          <a:prstGeom prst="rect">
            <a:avLst/>
          </a:prstGeom>
        </p:spPr>
      </p:pic>
      <p:sp>
        <p:nvSpPr>
          <p:cNvPr id="9" name="Rechteck 8"/>
          <p:cNvSpPr>
            <a:spLocks noChangeAspect="1"/>
          </p:cNvSpPr>
          <p:nvPr userDrawn="1"/>
        </p:nvSpPr>
        <p:spPr>
          <a:xfrm>
            <a:off x="13" y="925076"/>
            <a:ext cx="2419629" cy="810379"/>
          </a:xfrm>
          <a:prstGeom prst="rect">
            <a:avLst/>
          </a:prstGeom>
          <a:solidFill>
            <a:srgbClr val="E1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-3275006" y="1153219"/>
            <a:ext cx="862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  <a:latin typeface="Oxygen" panose="02000503000000090004" pitchFamily="50" charset="0"/>
              </a:rPr>
              <a:t>Introduction</a:t>
            </a:r>
            <a:endParaRPr lang="de-DE" b="1" dirty="0">
              <a:solidFill>
                <a:schemeClr val="bg1"/>
              </a:solidFill>
              <a:latin typeface="Oxygen" panose="02000503000000090004" pitchFamily="50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853905" y="1192240"/>
            <a:ext cx="862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Oxygen" panose="02000503000000090004" pitchFamily="50" charset="0"/>
              </a:rPr>
              <a:t>Responsibility for impacts and the value of impact mapping</a:t>
            </a:r>
            <a:endParaRPr lang="de-DE" sz="1200" b="1" dirty="0">
              <a:solidFill>
                <a:schemeClr val="bg1"/>
              </a:solidFill>
              <a:latin typeface="Oxygen" panose="0200050300000009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en-US" dirty="0"/>
              <a:t>Knowledge Brokerage for Sustainable </a:t>
            </a:r>
            <a:r>
              <a:rPr lang="en-US" dirty="0" smtClean="0"/>
              <a:t>Development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642906"/>
            <a:ext cx="5129488" cy="1590381"/>
          </a:xfrm>
        </p:spPr>
        <p:txBody>
          <a:bodyPr/>
          <a:lstStyle/>
          <a:p>
            <a:r>
              <a:rPr lang="de-AT" sz="1400" dirty="0" smtClean="0"/>
              <a:t>Norma Schönherr</a:t>
            </a:r>
          </a:p>
          <a:p>
            <a:r>
              <a:rPr lang="de-AT" sz="1400" dirty="0" err="1" smtClean="0"/>
              <a:t>a.Prof</a:t>
            </a:r>
            <a:r>
              <a:rPr lang="de-AT" sz="1400" dirty="0" smtClean="0"/>
              <a:t>. Dr. André Martinuzzi</a:t>
            </a:r>
          </a:p>
          <a:p>
            <a:r>
              <a:rPr lang="de-AT" sz="1400" dirty="0" smtClean="0"/>
              <a:t>WU Vienna, Institute </a:t>
            </a:r>
            <a:r>
              <a:rPr lang="de-AT" sz="1400" dirty="0" err="1" smtClean="0"/>
              <a:t>for</a:t>
            </a:r>
            <a:r>
              <a:rPr lang="de-AT" sz="1400" dirty="0" smtClean="0"/>
              <a:t> Managing Sustainability</a:t>
            </a:r>
          </a:p>
          <a:p>
            <a:r>
              <a:rPr lang="de-AT" sz="1800" b="1" dirty="0" smtClean="0"/>
              <a:t>www.sustainability.eu</a:t>
            </a:r>
            <a:endParaRPr lang="de-AT" sz="1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5408" y="1923375"/>
            <a:ext cx="5466982" cy="304511"/>
          </a:xfrm>
        </p:spPr>
        <p:txBody>
          <a:bodyPr/>
          <a:lstStyle/>
          <a:p>
            <a:r>
              <a:rPr lang="en-US" sz="1600" dirty="0"/>
              <a:t>Distributed roles of involved actors?</a:t>
            </a:r>
            <a:endParaRPr lang="de-AT" sz="1600" b="0" dirty="0"/>
          </a:p>
        </p:txBody>
      </p:sp>
    </p:spTree>
    <p:extLst>
      <p:ext uri="{BB962C8B-B14F-4D97-AF65-F5344CB8AC3E}">
        <p14:creationId xmlns:p14="http://schemas.microsoft.com/office/powerpoint/2010/main" val="3486792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462408" y="1387027"/>
            <a:ext cx="7210601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knowledge brokerage </a:t>
            </a:r>
            <a:r>
              <a:rPr lang="en-US" altLang="de-DE" b="1" dirty="0"/>
              <a:t>events and a permanent network around an online platform</a:t>
            </a:r>
            <a:r>
              <a:rPr lang="en-US" altLang="de-DE" dirty="0"/>
              <a:t>, aiming to stimulate interaction between NGOs, scientists, statisticians and policy makers dealing with Beyond-GDP-Indicators.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/>
              <a:t>Learning:</a:t>
            </a:r>
            <a:r>
              <a:rPr lang="en-US" altLang="de-DE" dirty="0"/>
              <a:t> establishing a smaller but </a:t>
            </a:r>
            <a:r>
              <a:rPr lang="en-US" altLang="de-DE" b="1" dirty="0"/>
              <a:t>legitimate group </a:t>
            </a:r>
            <a:r>
              <a:rPr lang="en-US" altLang="de-DE" dirty="0"/>
              <a:t>of event participants acting as the event’s memory, preserving its momentum and further developing its results.</a:t>
            </a:r>
          </a:p>
        </p:txBody>
      </p:sp>
      <p:pic>
        <p:nvPicPr>
          <p:cNvPr id="355333" name="Picture 5" descr="Fotolia_9798909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09" y="4079438"/>
            <a:ext cx="2760928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BRAINPOOL: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Sustainability </a:t>
            </a:r>
            <a:r>
              <a:rPr lang="en-US" dirty="0"/>
              <a:t>Indicators</a:t>
            </a:r>
          </a:p>
        </p:txBody>
      </p:sp>
      <p:pic>
        <p:nvPicPr>
          <p:cNvPr id="5" name="Bild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24" y="19878"/>
            <a:ext cx="3035369" cy="100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46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506016" y="1327392"/>
            <a:ext cx="7286262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interactive web platform (‘knowledge units’, some of them provided on policy makers’ demand) and a series of workshops testing different tools and session formats (collaborative envisioning, </a:t>
            </a:r>
            <a:r>
              <a:rPr lang="en-US" altLang="de-DE" b="1" dirty="0"/>
              <a:t>joint development of research agendas</a:t>
            </a:r>
            <a:r>
              <a:rPr lang="en-US" altLang="de-DE" dirty="0"/>
              <a:t>).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/>
              <a:t>Learning:</a:t>
            </a:r>
            <a:r>
              <a:rPr lang="en-US" altLang="de-DE" dirty="0"/>
              <a:t> Scientific knowledge needs to be </a:t>
            </a:r>
            <a:br>
              <a:rPr lang="en-US" altLang="de-DE" dirty="0"/>
            </a:br>
            <a:r>
              <a:rPr lang="en-US" altLang="de-DE" b="1" dirty="0"/>
              <a:t>‘enriched’ through social processes</a:t>
            </a:r>
            <a:r>
              <a:rPr lang="en-US" altLang="de-DE" dirty="0"/>
              <a:t>, </a:t>
            </a:r>
            <a:br>
              <a:rPr lang="en-US" altLang="de-DE" dirty="0"/>
            </a:br>
            <a:r>
              <a:rPr lang="en-US" altLang="de-DE" dirty="0"/>
              <a:t>reframed through the views of </a:t>
            </a:r>
            <a:br>
              <a:rPr lang="en-US" altLang="de-DE" dirty="0"/>
            </a:br>
            <a:r>
              <a:rPr lang="en-US" altLang="de-DE" dirty="0"/>
              <a:t>participants and thus fused with </a:t>
            </a:r>
            <a:br>
              <a:rPr lang="en-US" altLang="de-DE" dirty="0"/>
            </a:br>
            <a:r>
              <a:rPr lang="en-US" altLang="de-DE" dirty="0"/>
              <a:t>values and judgments. </a:t>
            </a:r>
            <a:endParaRPr lang="en-US" altLang="de-DE" dirty="0" smtClean="0"/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endParaRPr lang="de-DE" sz="1400" dirty="0" smtClean="0"/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400" dirty="0" smtClean="0"/>
              <a:t>Bundesministerium </a:t>
            </a:r>
            <a:r>
              <a:rPr lang="de-DE" sz="1400" dirty="0"/>
              <a:t>für Land- und Forstwirtschaft, Umwelt und Wasserwirtschaft (Austria</a:t>
            </a:r>
            <a:r>
              <a:rPr lang="de-DE" sz="1400" dirty="0" smtClean="0"/>
              <a:t>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/>
              <a:t>Ministry of the Environment (Finland)</a:t>
            </a:r>
            <a:endParaRPr lang="de-AT" sz="1400" dirty="0"/>
          </a:p>
          <a:p>
            <a:pPr lvl="0">
              <a:lnSpc>
                <a:spcPct val="110000"/>
              </a:lnSpc>
              <a:spcBef>
                <a:spcPct val="50000"/>
              </a:spcBef>
              <a:buNone/>
            </a:pPr>
            <a:endParaRPr lang="de-AT" dirty="0"/>
          </a:p>
        </p:txBody>
      </p:sp>
      <p:pic>
        <p:nvPicPr>
          <p:cNvPr id="357381" name="Picture 5" descr="Fotolia_48966975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2" y="3019149"/>
            <a:ext cx="2790031" cy="18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CORPUS: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Sustainable </a:t>
            </a:r>
            <a:r>
              <a:rPr lang="en-US" dirty="0"/>
              <a:t>Consumption</a:t>
            </a:r>
          </a:p>
        </p:txBody>
      </p:sp>
      <p:pic>
        <p:nvPicPr>
          <p:cNvPr id="5" name="Bild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48" y="139700"/>
            <a:ext cx="2604052" cy="804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27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62408" y="1377088"/>
            <a:ext cx="6840000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Three thematic </a:t>
            </a:r>
            <a:r>
              <a:rPr lang="en-US" altLang="de-DE" b="1" dirty="0"/>
              <a:t>communities of practice</a:t>
            </a:r>
            <a:r>
              <a:rPr lang="en-US" altLang="de-DE" dirty="0"/>
              <a:t> (</a:t>
            </a:r>
            <a:r>
              <a:rPr lang="en-US" altLang="de-DE" dirty="0" err="1"/>
              <a:t>CoPs</a:t>
            </a:r>
            <a:r>
              <a:rPr lang="en-US" altLang="de-DE" dirty="0"/>
              <a:t>) built around concrete municipal food initiatives, 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>each </a:t>
            </a:r>
            <a:r>
              <a:rPr lang="en-US" altLang="de-DE" dirty="0"/>
              <a:t>jointly </a:t>
            </a:r>
            <a:r>
              <a:rPr lang="en-US" altLang="de-DE" dirty="0" smtClean="0"/>
              <a:t>led </a:t>
            </a:r>
            <a:r>
              <a:rPr lang="en-US" altLang="de-DE" dirty="0"/>
              <a:t>by a policy maker and a researcher.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/>
              <a:t>Learning:</a:t>
            </a:r>
            <a:r>
              <a:rPr lang="en-US" altLang="de-DE" dirty="0"/>
              <a:t> </a:t>
            </a:r>
            <a:r>
              <a:rPr lang="en-US" altLang="de-DE" b="1" dirty="0"/>
              <a:t>Social dimensions and temporal </a:t>
            </a:r>
            <a:br>
              <a:rPr lang="en-US" altLang="de-DE" b="1" dirty="0"/>
            </a:br>
            <a:r>
              <a:rPr lang="en-US" altLang="de-DE" b="1" dirty="0"/>
              <a:t>dynamics</a:t>
            </a:r>
            <a:r>
              <a:rPr lang="en-US" altLang="de-DE" dirty="0"/>
              <a:t> of learning are more important </a:t>
            </a:r>
            <a:br>
              <a:rPr lang="en-US" altLang="de-DE" dirty="0"/>
            </a:br>
            <a:r>
              <a:rPr lang="en-US" altLang="de-DE" dirty="0"/>
              <a:t>than the technical and managerial </a:t>
            </a:r>
            <a:br>
              <a:rPr lang="en-US" altLang="de-DE" dirty="0"/>
            </a:br>
            <a:r>
              <a:rPr lang="en-US" altLang="de-DE" dirty="0"/>
              <a:t>perspective of knowledge management </a:t>
            </a:r>
            <a:br>
              <a:rPr lang="en-US" altLang="de-DE" dirty="0"/>
            </a:br>
            <a:r>
              <a:rPr lang="en-US" altLang="de-DE" dirty="0"/>
              <a:t>or knowledge transfer.</a:t>
            </a:r>
          </a:p>
        </p:txBody>
      </p:sp>
      <p:pic>
        <p:nvPicPr>
          <p:cNvPr id="361477" name="Picture 5" descr="Fotolia_30211568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20" y="3607766"/>
            <a:ext cx="2983178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FOODLINKS: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 Policy Issues</a:t>
            </a:r>
            <a:endParaRPr lang="en-US" dirty="0"/>
          </a:p>
        </p:txBody>
      </p:sp>
      <p:pic>
        <p:nvPicPr>
          <p:cNvPr id="5" name="Bild 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9" y="0"/>
            <a:ext cx="2276061" cy="104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462408" y="1367150"/>
            <a:ext cx="7637983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 facilitation of the interface between citizens/consumers and policy makers; ‘Systematic Tool for </a:t>
            </a:r>
            <a:r>
              <a:rPr lang="en-US" altLang="de-DE" b="1" dirty="0" err="1"/>
              <a:t>Behavioural</a:t>
            </a:r>
            <a:r>
              <a:rPr lang="en-US" altLang="de-DE" b="1" dirty="0"/>
              <a:t> Assumption Validation and Exploration</a:t>
            </a:r>
            <a:r>
              <a:rPr lang="en-US" altLang="de-DE" dirty="0"/>
              <a:t>’ </a:t>
            </a:r>
            <a:r>
              <a:rPr lang="en-US" altLang="de-DE" dirty="0" smtClean="0"/>
              <a:t>(</a:t>
            </a:r>
            <a:r>
              <a:rPr lang="en-US" altLang="de-DE" dirty="0"/>
              <a:t>using cartoons, diary excerpts, simulated newspaper articles). 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Learning</a:t>
            </a:r>
            <a:r>
              <a:rPr lang="en-US" altLang="de-DE" u="sng" dirty="0"/>
              <a:t>:</a:t>
            </a:r>
            <a:r>
              <a:rPr lang="en-US" altLang="de-DE" dirty="0"/>
              <a:t> Processes of dialogue have resulted in </a:t>
            </a:r>
            <a:br>
              <a:rPr lang="en-US" altLang="de-DE" dirty="0"/>
            </a:br>
            <a:r>
              <a:rPr lang="en-US" altLang="de-DE" b="1" dirty="0"/>
              <a:t>higher degree of reflection </a:t>
            </a:r>
            <a:r>
              <a:rPr lang="en-US" altLang="de-DE" dirty="0"/>
              <a:t>in policy makers. </a:t>
            </a:r>
          </a:p>
        </p:txBody>
      </p:sp>
      <p:pic>
        <p:nvPicPr>
          <p:cNvPr id="367620" name="Picture 3" descr="verschmel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86" y="3647454"/>
            <a:ext cx="1949979" cy="19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PACHELBEL: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Consumers</a:t>
            </a:r>
            <a:r>
              <a:rPr lang="en-US" dirty="0"/>
              <a:t>’ </a:t>
            </a:r>
            <a:r>
              <a:rPr lang="en-US" dirty="0" smtClean="0"/>
              <a:t>Attitude-</a:t>
            </a:r>
            <a:r>
              <a:rPr lang="en-US" dirty="0" err="1" smtClean="0"/>
              <a:t>Behaviour</a:t>
            </a:r>
            <a:r>
              <a:rPr lang="en-US" dirty="0" smtClean="0"/>
              <a:t> Gap</a:t>
            </a:r>
            <a:endParaRPr lang="en-US" dirty="0"/>
          </a:p>
        </p:txBody>
      </p:sp>
      <p:pic>
        <p:nvPicPr>
          <p:cNvPr id="5" name="Bild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69" y="-18943"/>
            <a:ext cx="2653748" cy="104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544858" y="1357210"/>
            <a:ext cx="7366690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promoting personal linkages between researchers and policy makers through networking workshops, facilitation of personal interaction, exchange of experience, and collection of </a:t>
            </a:r>
            <a:r>
              <a:rPr lang="en-US" altLang="de-DE" b="1" dirty="0"/>
              <a:t>good practices of cooperation </a:t>
            </a:r>
            <a:r>
              <a:rPr lang="en-US" altLang="de-DE" dirty="0"/>
              <a:t>between local governments and researchers.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Learning</a:t>
            </a:r>
            <a:r>
              <a:rPr lang="en-US" altLang="de-DE" u="sng" dirty="0"/>
              <a:t>:</a:t>
            </a:r>
            <a:r>
              <a:rPr lang="en-US" altLang="de-DE" dirty="0"/>
              <a:t> The </a:t>
            </a:r>
            <a:r>
              <a:rPr lang="en-US" altLang="de-DE" b="1" dirty="0"/>
              <a:t>ability of research to </a:t>
            </a:r>
            <a:br>
              <a:rPr lang="en-US" altLang="de-DE" b="1" dirty="0"/>
            </a:br>
            <a:r>
              <a:rPr lang="en-US" altLang="de-DE" b="1" dirty="0"/>
              <a:t>produce critical results </a:t>
            </a:r>
            <a:r>
              <a:rPr lang="en-US" altLang="de-DE" dirty="0"/>
              <a:t>which </a:t>
            </a:r>
            <a:br>
              <a:rPr lang="en-US" altLang="de-DE" dirty="0"/>
            </a:br>
            <a:r>
              <a:rPr lang="en-US" altLang="de-DE" dirty="0"/>
              <a:t>might be difficult for policy makers </a:t>
            </a:r>
            <a:br>
              <a:rPr lang="en-US" altLang="de-DE" dirty="0"/>
            </a:br>
            <a:r>
              <a:rPr lang="en-US" altLang="de-DE" dirty="0"/>
              <a:t>to accept </a:t>
            </a:r>
            <a:r>
              <a:rPr lang="en-US" altLang="de-DE" b="1" dirty="0"/>
              <a:t>needs to be protected</a:t>
            </a:r>
            <a:r>
              <a:rPr lang="en-US" altLang="de-DE" dirty="0"/>
              <a:t>.  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36" y="4076147"/>
            <a:ext cx="2861468" cy="15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PRIMUS: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&amp; Urban Sustainability</a:t>
            </a:r>
            <a:endParaRPr lang="en-US" dirty="0"/>
          </a:p>
        </p:txBody>
      </p:sp>
      <p:pic>
        <p:nvPicPr>
          <p:cNvPr id="5" name="Bild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-568102"/>
            <a:ext cx="3041402" cy="156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40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554797" y="1357210"/>
            <a:ext cx="7336873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Instead of translating research results into the languages of target communities, the project attempted the opposite – </a:t>
            </a:r>
            <a:r>
              <a:rPr lang="en-US" altLang="de-DE" b="1" dirty="0"/>
              <a:t>bringing members of other communities </a:t>
            </a:r>
            <a:r>
              <a:rPr lang="en-US" altLang="de-DE" dirty="0"/>
              <a:t>(water authorities, NGOs and citizen groups, businesses, </a:t>
            </a:r>
            <a:r>
              <a:rPr lang="en-US" altLang="de-DE" dirty="0" err="1"/>
              <a:t>labour</a:t>
            </a:r>
            <a:r>
              <a:rPr lang="en-US" altLang="de-DE" dirty="0"/>
              <a:t> unions) </a:t>
            </a:r>
            <a:r>
              <a:rPr lang="en-US" altLang="de-DE" b="1" dirty="0"/>
              <a:t>onto the platform of science</a:t>
            </a:r>
            <a:r>
              <a:rPr lang="en-US" altLang="de-DE" dirty="0"/>
              <a:t>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Learning</a:t>
            </a:r>
            <a:r>
              <a:rPr lang="en-US" altLang="de-DE" u="sng" dirty="0"/>
              <a:t>:</a:t>
            </a:r>
            <a:r>
              <a:rPr lang="en-US" altLang="de-DE" dirty="0"/>
              <a:t> three </a:t>
            </a:r>
            <a:r>
              <a:rPr lang="en-US" altLang="de-DE" b="1" dirty="0"/>
              <a:t>different roles </a:t>
            </a:r>
            <a:r>
              <a:rPr lang="en-US" altLang="de-DE" dirty="0"/>
              <a:t>in the processes of KB: </a:t>
            </a:r>
          </a:p>
          <a:p>
            <a:pPr lvl="1">
              <a:spcBef>
                <a:spcPct val="40000"/>
              </a:spcBef>
              <a:buFontTx/>
              <a:buAutoNum type="arabicParenBoth"/>
            </a:pPr>
            <a:r>
              <a:rPr lang="en-US" altLang="de-DE" dirty="0"/>
              <a:t>‘facilitative leader’ </a:t>
            </a:r>
            <a:br>
              <a:rPr lang="en-US" altLang="de-DE" dirty="0"/>
            </a:br>
            <a:r>
              <a:rPr lang="en-US" altLang="de-DE" dirty="0"/>
              <a:t>(credibility and trust of policy makers) </a:t>
            </a:r>
          </a:p>
          <a:p>
            <a:pPr lvl="1">
              <a:spcBef>
                <a:spcPct val="40000"/>
              </a:spcBef>
              <a:buFontTx/>
              <a:buAutoNum type="arabicParenBoth"/>
            </a:pPr>
            <a:r>
              <a:rPr lang="en-US" altLang="de-DE" dirty="0"/>
              <a:t>‘knowledge broker’ </a:t>
            </a:r>
            <a:br>
              <a:rPr lang="en-US" altLang="de-DE" dirty="0"/>
            </a:br>
            <a:r>
              <a:rPr lang="en-US" altLang="de-DE" dirty="0"/>
              <a:t>(bridges professional languages)</a:t>
            </a:r>
          </a:p>
          <a:p>
            <a:pPr lvl="1">
              <a:spcBef>
                <a:spcPct val="40000"/>
              </a:spcBef>
              <a:buFontTx/>
              <a:buAutoNum type="arabicParenBoth"/>
            </a:pPr>
            <a:r>
              <a:rPr lang="en-US" altLang="de-DE" dirty="0"/>
              <a:t>‘facilitator’ </a:t>
            </a:r>
            <a:br>
              <a:rPr lang="en-US" altLang="de-DE" dirty="0"/>
            </a:br>
            <a:r>
              <a:rPr lang="en-US" altLang="de-DE" dirty="0"/>
              <a:t>(designing event methodology, facilitation).   </a:t>
            </a:r>
          </a:p>
        </p:txBody>
      </p:sp>
      <p:pic>
        <p:nvPicPr>
          <p:cNvPr id="371716" name="Picture 4" descr="Fotolia_1023007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94" y="4002798"/>
            <a:ext cx="2879989" cy="15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PSI-CONNECT: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River-basin Management </a:t>
            </a:r>
            <a:endParaRPr lang="en-US" dirty="0"/>
          </a:p>
        </p:txBody>
      </p:sp>
      <p:pic>
        <p:nvPicPr>
          <p:cNvPr id="5" name="Bild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87" y="-67590"/>
            <a:ext cx="1485946" cy="132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3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462408" y="1327392"/>
            <a:ext cx="7737375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‘Dynamic </a:t>
            </a:r>
            <a:r>
              <a:rPr lang="en-US" altLang="de-DE" b="1" dirty="0"/>
              <a:t>Network of Advisers</a:t>
            </a:r>
            <a:r>
              <a:rPr lang="en-US" altLang="de-DE" dirty="0"/>
              <a:t>’ (a panel of over 50 representatives of various communities including the scientists)   </a:t>
            </a:r>
            <a:endParaRPr lang="en-US" altLang="de-DE" dirty="0" smtClean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Learning</a:t>
            </a:r>
            <a:r>
              <a:rPr lang="en-US" altLang="de-DE" u="sng" dirty="0"/>
              <a:t>:</a:t>
            </a:r>
            <a:r>
              <a:rPr lang="en-US" altLang="de-DE" dirty="0"/>
              <a:t>  Policy making structures do not have </a:t>
            </a:r>
            <a:br>
              <a:rPr lang="en-US" altLang="de-DE" dirty="0"/>
            </a:br>
            <a:r>
              <a:rPr lang="en-US" altLang="de-DE" dirty="0"/>
              <a:t>any preference for scientific findings. </a:t>
            </a:r>
            <a:br>
              <a:rPr lang="en-US" altLang="de-DE" dirty="0"/>
            </a:br>
            <a:r>
              <a:rPr lang="en-US" altLang="de-DE" dirty="0"/>
              <a:t>Therefore scientists should find a </a:t>
            </a:r>
            <a:br>
              <a:rPr lang="en-US" altLang="de-DE" dirty="0"/>
            </a:br>
            <a:r>
              <a:rPr lang="en-US" altLang="de-DE" b="1" dirty="0"/>
              <a:t>group close to policy making which </a:t>
            </a:r>
            <a:br>
              <a:rPr lang="en-US" altLang="de-DE" b="1" dirty="0"/>
            </a:br>
            <a:r>
              <a:rPr lang="en-US" altLang="de-DE" b="1" dirty="0"/>
              <a:t>will ‘carry’ their results</a:t>
            </a:r>
            <a:r>
              <a:rPr lang="en-US" altLang="de-DE" dirty="0"/>
              <a:t>. 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77" y="3483448"/>
            <a:ext cx="2189428" cy="21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SPIRAL: </a:t>
            </a:r>
            <a:r>
              <a:rPr lang="en-US" dirty="0" smtClean="0"/>
              <a:t>Biodiversity-</a:t>
            </a:r>
            <a:br>
              <a:rPr lang="en-US" dirty="0" smtClean="0"/>
            </a:br>
            <a:r>
              <a:rPr lang="en-US" dirty="0" smtClean="0"/>
              <a:t>related Knowledge </a:t>
            </a:r>
            <a:endParaRPr lang="en-US" dirty="0"/>
          </a:p>
        </p:txBody>
      </p:sp>
      <p:pic>
        <p:nvPicPr>
          <p:cNvPr id="5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94" y="138109"/>
            <a:ext cx="3735111" cy="90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29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44859" y="1297575"/>
            <a:ext cx="7605228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</a:t>
            </a:r>
            <a:r>
              <a:rPr lang="en-US" altLang="de-DE" b="1" dirty="0"/>
              <a:t>Participatory system mapping</a:t>
            </a:r>
            <a:r>
              <a:rPr lang="en-US" altLang="de-DE" dirty="0"/>
              <a:t> as a tool for knowledge </a:t>
            </a:r>
            <a:br>
              <a:rPr lang="en-US" altLang="de-DE" dirty="0"/>
            </a:br>
            <a:r>
              <a:rPr lang="en-US" altLang="de-DE" dirty="0"/>
              <a:t>co-creation and to increase mutual understanding. 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Learning</a:t>
            </a:r>
            <a:r>
              <a:rPr lang="en-US" altLang="de-DE" u="sng" dirty="0"/>
              <a:t>:</a:t>
            </a:r>
            <a:r>
              <a:rPr lang="en-US" altLang="de-DE" dirty="0"/>
              <a:t> Main difference is not between </a:t>
            </a:r>
            <a:br>
              <a:rPr lang="en-US" altLang="de-DE" dirty="0"/>
            </a:br>
            <a:r>
              <a:rPr lang="en-US" altLang="de-DE" dirty="0"/>
              <a:t>a scientists and a policy makers mind, </a:t>
            </a:r>
            <a:br>
              <a:rPr lang="en-US" altLang="de-DE" dirty="0"/>
            </a:br>
            <a:r>
              <a:rPr lang="en-US" altLang="de-DE" dirty="0"/>
              <a:t>but the much </a:t>
            </a:r>
            <a:r>
              <a:rPr lang="en-US" altLang="de-DE" b="1" dirty="0"/>
              <a:t>deeper rooted values </a:t>
            </a:r>
            <a:br>
              <a:rPr lang="en-US" altLang="de-DE" b="1" dirty="0"/>
            </a:br>
            <a:r>
              <a:rPr lang="en-US" altLang="de-DE" b="1" dirty="0"/>
              <a:t>attitudes </a:t>
            </a:r>
            <a:r>
              <a:rPr lang="en-US" altLang="de-DE" dirty="0"/>
              <a:t>(e.g. regarding innovation </a:t>
            </a:r>
            <a:br>
              <a:rPr lang="en-US" altLang="de-DE" dirty="0"/>
            </a:br>
            <a:r>
              <a:rPr lang="en-US" altLang="de-DE" dirty="0"/>
              <a:t>or personal liberty).  </a:t>
            </a:r>
            <a:endParaRPr lang="en-US" altLang="de-DE" dirty="0" smtClean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en-US" altLang="de-DE" dirty="0"/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de-AT" sz="1600" dirty="0" smtClean="0"/>
              <a:t>Bundesministerium </a:t>
            </a:r>
            <a:r>
              <a:rPr lang="de-AT" sz="1600" dirty="0"/>
              <a:t>für Umwelt, Naturschutz und 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>Reaktorsicherheit </a:t>
            </a:r>
            <a:r>
              <a:rPr lang="de-AT" sz="1600" dirty="0"/>
              <a:t>(Germany</a:t>
            </a:r>
            <a:r>
              <a:rPr lang="de-AT" sz="1600" dirty="0" smtClean="0"/>
              <a:t>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Federal </a:t>
            </a:r>
            <a:r>
              <a:rPr lang="en-US" sz="1600" dirty="0"/>
              <a:t>Department for Environment, Transports,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Energy </a:t>
            </a:r>
            <a:r>
              <a:rPr lang="en-US" sz="1600" dirty="0"/>
              <a:t>and Communication (Switzerland)</a:t>
            </a:r>
            <a:endParaRPr lang="de-AT" sz="16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en-US" altLang="de-DE" dirty="0"/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68" y="3041386"/>
            <a:ext cx="2790032" cy="267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RESPONDER: </a:t>
            </a:r>
            <a:r>
              <a:rPr lang="en-US" dirty="0" smtClean="0"/>
              <a:t>Sustainable </a:t>
            </a:r>
            <a:br>
              <a:rPr lang="en-US" dirty="0" smtClean="0"/>
            </a:br>
            <a:r>
              <a:rPr lang="en-US" dirty="0" smtClean="0"/>
              <a:t>consumption </a:t>
            </a:r>
            <a:r>
              <a:rPr lang="en-US" dirty="0"/>
              <a:t>and growth debates</a:t>
            </a:r>
          </a:p>
        </p:txBody>
      </p:sp>
      <p:pic>
        <p:nvPicPr>
          <p:cNvPr id="5" name="Bild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9" y="139700"/>
            <a:ext cx="3011624" cy="85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8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The (often implicit)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games </a:t>
            </a:r>
            <a:r>
              <a:rPr lang="en-US" dirty="0"/>
              <a:t>of knowledge brokerage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73560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de-DE" sz="1300" b="1" dirty="0"/>
              <a:t>‘Questions-And-Answers-Game’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de-DE" sz="1200" dirty="0" smtClean="0"/>
              <a:t>are policymakers willing and able to formulate questions (in public)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de-DE" sz="1200" dirty="0" smtClean="0"/>
              <a:t>are researchers </a:t>
            </a:r>
            <a:r>
              <a:rPr lang="en-US" altLang="de-DE" sz="1200" dirty="0"/>
              <a:t>are willing and able to give and commit to clear </a:t>
            </a:r>
            <a:r>
              <a:rPr lang="en-US" altLang="de-DE" sz="1200" dirty="0" smtClean="0"/>
              <a:t>answers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de-DE" sz="1200" dirty="0" smtClean="0"/>
              <a:t>runs </a:t>
            </a:r>
            <a:r>
              <a:rPr lang="en-US" altLang="de-DE" sz="1200" dirty="0"/>
              <a:t>the risk of setting too narrow a framework for scientific inquiry</a:t>
            </a:r>
            <a:endParaRPr lang="en-US" altLang="de-DE" sz="1200" dirty="0" smtClean="0"/>
          </a:p>
          <a:p>
            <a:pPr marL="52705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300" b="1" dirty="0"/>
              <a:t>‘Agenda-Setting-Game’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/>
              <a:t>legitimacy of agenda setting remains contested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/>
              <a:t>political responsibility may be delegated to the scientists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/>
              <a:t>Risk of constructing an artificial lack of alternatives and reducing policy making to a form of implementation </a:t>
            </a:r>
            <a:r>
              <a:rPr lang="en-US" sz="1200" dirty="0" smtClean="0"/>
              <a:t>management</a:t>
            </a:r>
            <a:endParaRPr lang="en-GB" sz="1200" dirty="0"/>
          </a:p>
          <a:p>
            <a:pPr marL="52705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300" b="1" dirty="0" smtClean="0"/>
              <a:t>‘Community-Formation-Game’</a:t>
            </a:r>
            <a:endParaRPr lang="en-GB" sz="1300" dirty="0" smtClean="0"/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/>
              <a:t>questionable if a common interest and shared practice exists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/>
              <a:t>questionable whether </a:t>
            </a:r>
            <a:r>
              <a:rPr lang="en-US" sz="1200" dirty="0" smtClean="0"/>
              <a:t>time </a:t>
            </a:r>
            <a:r>
              <a:rPr lang="en-US" sz="1200" dirty="0"/>
              <a:t>and contact intensity </a:t>
            </a:r>
            <a:r>
              <a:rPr lang="en-US" sz="1200" dirty="0" smtClean="0"/>
              <a:t>are </a:t>
            </a:r>
            <a:r>
              <a:rPr lang="en-US" sz="1200" dirty="0"/>
              <a:t>sufficient to create a viable </a:t>
            </a:r>
            <a:r>
              <a:rPr lang="en-US" sz="1200" dirty="0" smtClean="0"/>
              <a:t>community</a:t>
            </a:r>
            <a:endParaRPr lang="en-US" sz="1200" dirty="0"/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dirty="0" smtClean="0"/>
              <a:t>fundamental </a:t>
            </a:r>
            <a:r>
              <a:rPr lang="en-US" sz="1200" dirty="0"/>
              <a:t>contradictions of science and policy making  are </a:t>
            </a:r>
            <a:r>
              <a:rPr lang="en-US" sz="1200" dirty="0" smtClean="0"/>
              <a:t>downplayed</a:t>
            </a:r>
            <a:endParaRPr lang="en-GB" sz="1200" dirty="0"/>
          </a:p>
          <a:p>
            <a:pPr marL="52705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300" b="1" dirty="0" smtClean="0"/>
              <a:t>‘</a:t>
            </a:r>
            <a:r>
              <a:rPr lang="en-GB" sz="1300" b="1" dirty="0"/>
              <a:t>Re-Framing-Game</a:t>
            </a:r>
            <a:r>
              <a:rPr lang="en-GB" sz="1300" b="1" dirty="0" smtClean="0"/>
              <a:t>’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de-DE" sz="1200" dirty="0"/>
              <a:t>too time intensive and complicated for policymakers interested in fast and easy solutions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de-DE" sz="1200" dirty="0"/>
              <a:t>means to question </a:t>
            </a:r>
            <a:r>
              <a:rPr lang="en-US" altLang="de-DE" sz="1200" dirty="0" smtClean="0"/>
              <a:t>patterns </a:t>
            </a:r>
            <a:r>
              <a:rPr lang="en-US" altLang="de-DE" sz="1200" dirty="0"/>
              <a:t>of explanation and </a:t>
            </a:r>
            <a:r>
              <a:rPr lang="en-US" altLang="de-DE" sz="1200" dirty="0" smtClean="0"/>
              <a:t>world-views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577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Interviews with high level </a:t>
            </a:r>
            <a:br>
              <a:rPr lang="en-US" dirty="0" smtClean="0"/>
            </a:br>
            <a:r>
              <a:rPr lang="en-US" dirty="0" smtClean="0"/>
              <a:t>policy makers and top scientists</a:t>
            </a:r>
            <a:endParaRPr lang="en-US" dirty="0"/>
          </a:p>
        </p:txBody>
      </p:sp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237684"/>
            <a:ext cx="864705" cy="1237159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0565" y="1891722"/>
            <a:ext cx="271138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de-DE" dirty="0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 </a:t>
            </a:r>
            <a:r>
              <a:rPr lang="en-GB" altLang="de-DE" dirty="0" err="1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Fischler</a:t>
            </a:r>
            <a:r>
              <a:rPr lang="en-GB" altLang="de-DE" dirty="0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GB" altLang="de-DE" dirty="0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de-DE" dirty="0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narrative for Europe</a:t>
            </a:r>
            <a:endParaRPr lang="en-GB" alt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d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669005"/>
            <a:ext cx="864704" cy="123800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1568252" y="30325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Jørgen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Randers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Limits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bmk="_Toc45491560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endParaRPr lang="de-AT" dirty="0" bmk="_Toc45491560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d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3" y="4103666"/>
            <a:ext cx="862799" cy="123716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568252" y="44506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Uwe Schneidewind: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transdisciplinary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6663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3" name="Picture 121" descr="mars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37" y="2478200"/>
            <a:ext cx="2686481" cy="25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94" name="Picture 122" descr="venus_v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36" y="2478200"/>
            <a:ext cx="2337830" cy="24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worlds</a:t>
            </a:r>
            <a:endParaRPr lang="de-AT" i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86" y="295896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Interviews with high level </a:t>
            </a:r>
            <a:br>
              <a:rPr lang="en-US" dirty="0" smtClean="0"/>
            </a:br>
            <a:r>
              <a:rPr lang="en-US" dirty="0" smtClean="0"/>
              <a:t>policy makers and top scientists</a:t>
            </a:r>
            <a:endParaRPr lang="en-US" dirty="0"/>
          </a:p>
        </p:txBody>
      </p:sp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237684"/>
            <a:ext cx="864705" cy="1237159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9" name="Bild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669005"/>
            <a:ext cx="864704" cy="1238007"/>
          </a:xfrm>
          <a:prstGeom prst="rect">
            <a:avLst/>
          </a:prstGeom>
          <a:noFill/>
        </p:spPr>
      </p:pic>
      <p:pic>
        <p:nvPicPr>
          <p:cNvPr id="11" name="Bild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7" y="1250379"/>
            <a:ext cx="864703" cy="122604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180522" y="18933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Robert-Jan Smits: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European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endParaRPr lang="de-AT" dirty="0"/>
          </a:p>
        </p:txBody>
      </p:sp>
      <p:pic>
        <p:nvPicPr>
          <p:cNvPr id="13" name="Bild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3" y="4103666"/>
            <a:ext cx="862799" cy="1237160"/>
          </a:xfrm>
          <a:prstGeom prst="rect">
            <a:avLst/>
          </a:prstGeom>
          <a:noFill/>
        </p:spPr>
      </p:pic>
      <p:pic>
        <p:nvPicPr>
          <p:cNvPr id="15" name="Bild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6" y="2668957"/>
            <a:ext cx="864703" cy="1224388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80522" y="32977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hangingPunct="0">
              <a:tabLst>
                <a:tab pos="767715" algn="l"/>
                <a:tab pos="44958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Providing scientific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situations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Bild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5" y="4085879"/>
            <a:ext cx="864703" cy="1235337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3180522" y="441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Rijnhout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NGOs in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5273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Interviews with high level </a:t>
            </a:r>
            <a:br>
              <a:rPr lang="en-US" dirty="0" smtClean="0"/>
            </a:br>
            <a:r>
              <a:rPr lang="en-US" dirty="0" smtClean="0"/>
              <a:t>policy makers and top scientists</a:t>
            </a:r>
            <a:endParaRPr lang="en-US" dirty="0"/>
          </a:p>
        </p:txBody>
      </p:sp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237684"/>
            <a:ext cx="864705" cy="1237159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9" name="Bild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669005"/>
            <a:ext cx="864704" cy="1238007"/>
          </a:xfrm>
          <a:prstGeom prst="rect">
            <a:avLst/>
          </a:prstGeom>
          <a:noFill/>
        </p:spPr>
      </p:pic>
      <p:pic>
        <p:nvPicPr>
          <p:cNvPr id="11" name="Bild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7" y="1250379"/>
            <a:ext cx="864703" cy="122604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4581742" y="20329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Elisabeth Freytag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Wolfram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Tertschnig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learning in EU Member States</a:t>
            </a:r>
          </a:p>
        </p:txBody>
      </p:sp>
      <p:pic>
        <p:nvPicPr>
          <p:cNvPr id="13" name="Bild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3" y="4103666"/>
            <a:ext cx="862799" cy="1237160"/>
          </a:xfrm>
          <a:prstGeom prst="rect">
            <a:avLst/>
          </a:prstGeom>
          <a:noFill/>
        </p:spPr>
      </p:pic>
      <p:pic>
        <p:nvPicPr>
          <p:cNvPr id="15" name="Bild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6" y="2668957"/>
            <a:ext cx="864703" cy="1224388"/>
          </a:xfrm>
          <a:prstGeom prst="rect">
            <a:avLst/>
          </a:prstGeom>
          <a:noFill/>
        </p:spPr>
      </p:pic>
      <p:pic>
        <p:nvPicPr>
          <p:cNvPr id="17" name="Bild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5" y="4085879"/>
            <a:ext cx="864703" cy="1235337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4581742" y="441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Woodward: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role(s) of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facilitators</a:t>
            </a:r>
          </a:p>
        </p:txBody>
      </p:sp>
      <p:pic>
        <p:nvPicPr>
          <p:cNvPr id="14" name="Bild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71" y="1230675"/>
            <a:ext cx="864703" cy="1242615"/>
          </a:xfrm>
          <a:prstGeom prst="rect">
            <a:avLst/>
          </a:prstGeom>
          <a:noFill/>
        </p:spPr>
      </p:pic>
      <p:pic>
        <p:nvPicPr>
          <p:cNvPr id="16" name="Bild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71" y="2660443"/>
            <a:ext cx="864703" cy="1222911"/>
          </a:xfrm>
          <a:prstGeom prst="rect">
            <a:avLst/>
          </a:prstGeom>
          <a:noFill/>
        </p:spPr>
      </p:pic>
      <p:pic>
        <p:nvPicPr>
          <p:cNvPr id="18" name="Bild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71" y="4103666"/>
            <a:ext cx="864704" cy="1222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47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researchers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keep in mind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462401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400" dirty="0" smtClean="0"/>
              <a:t>Policymaking </a:t>
            </a:r>
            <a:r>
              <a:rPr lang="en-US" altLang="de-DE" sz="2400" dirty="0"/>
              <a:t>takes place at </a:t>
            </a:r>
            <a:r>
              <a:rPr lang="en-US" altLang="de-DE" sz="2400" dirty="0">
                <a:solidFill>
                  <a:schemeClr val="accent1">
                    <a:lumMod val="75000"/>
                  </a:schemeClr>
                </a:solidFill>
              </a:rPr>
              <a:t>different places 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altLang="de-DE" sz="2400" dirty="0">
                <a:solidFill>
                  <a:schemeClr val="accent1">
                    <a:lumMod val="75000"/>
                  </a:schemeClr>
                </a:solidFill>
              </a:rPr>
              <a:t>different actors at different times</a:t>
            </a:r>
            <a:r>
              <a:rPr lang="en-US" altLang="de-DE" sz="2400" dirty="0" smtClean="0"/>
              <a:t>.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sz="2400" dirty="0" smtClean="0"/>
              <a:t>As </a:t>
            </a:r>
            <a:r>
              <a:rPr lang="en-US" sz="2400" dirty="0"/>
              <a:t>policymaking requires fast and pragmatic decisions, </a:t>
            </a:r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time for adequate and detailed discussions is often lacking</a:t>
            </a:r>
            <a:r>
              <a:rPr lang="en-US" sz="2400" dirty="0" smtClean="0"/>
              <a:t>.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sz="2400" dirty="0" smtClean="0"/>
              <a:t>Policymaking </a:t>
            </a:r>
            <a:r>
              <a:rPr lang="en-US" sz="2400" dirty="0"/>
              <a:t>is primarily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based in political values </a:t>
            </a:r>
            <a:r>
              <a:rPr lang="en-US" sz="2400" dirty="0"/>
              <a:t>and beliefs, persuasion and negotiation, rather than scientific evidence and truth.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904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policy makers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keep in mind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73560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400" dirty="0"/>
              <a:t>There is a </a:t>
            </a:r>
            <a:r>
              <a:rPr lang="en-US" altLang="de-DE" sz="2400" dirty="0">
                <a:solidFill>
                  <a:schemeClr val="accent1">
                    <a:lumMod val="75000"/>
                  </a:schemeClr>
                </a:solidFill>
              </a:rPr>
              <a:t>lack of incentives for scientists </a:t>
            </a:r>
            <a:r>
              <a:rPr lang="en-US" altLang="de-DE" sz="2400" dirty="0" smtClean="0"/>
              <a:t/>
            </a:r>
            <a:br>
              <a:rPr lang="en-US" altLang="de-DE" sz="2400" dirty="0" smtClean="0"/>
            </a:br>
            <a:r>
              <a:rPr lang="en-US" altLang="de-DE" sz="2400" dirty="0" smtClean="0"/>
              <a:t>to </a:t>
            </a:r>
            <a:r>
              <a:rPr lang="en-US" altLang="de-DE" sz="2400" dirty="0"/>
              <a:t>engage in knowledge brokerage with policymakers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/>
              <a:t>Scientific communities, careers and reputations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are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organised in academic disciplines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while inter- </a:t>
            </a:r>
            <a:r>
              <a:rPr lang="en-GB" sz="2400" dirty="0"/>
              <a:t>and </a:t>
            </a:r>
            <a:r>
              <a:rPr lang="en-GB" sz="2400" dirty="0" err="1"/>
              <a:t>transdisciplinarity</a:t>
            </a:r>
            <a:r>
              <a:rPr lang="en-GB" sz="2400" dirty="0"/>
              <a:t> fields are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perceived only </a:t>
            </a:r>
            <a:r>
              <a:rPr lang="en-GB" sz="2400" dirty="0"/>
              <a:t>as an add-on.</a:t>
            </a:r>
            <a:endParaRPr lang="de-AT" sz="3200" dirty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/>
              <a:t>Scientific results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cannot be directly translated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into </a:t>
            </a:r>
            <a:r>
              <a:rPr lang="en-GB" sz="2400" dirty="0"/>
              <a:t>policy recommendations or decisions.</a:t>
            </a:r>
            <a:endParaRPr lang="de-AT" sz="3200" dirty="0"/>
          </a:p>
          <a:p>
            <a:pPr marL="52705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505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business leaders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keep in mind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73560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400" dirty="0" smtClean="0"/>
              <a:t>Codes like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 efficiency, cost-benefit ratios or delivery on time/in budget </a:t>
            </a:r>
            <a:r>
              <a:rPr lang="en-US" altLang="de-DE" sz="2400" dirty="0" smtClean="0"/>
              <a:t>ar</a:t>
            </a:r>
            <a:r>
              <a:rPr lang="en-US" altLang="de-DE" sz="2400" dirty="0" smtClean="0"/>
              <a:t>e not (always) relevant achievements for scientists.</a:t>
            </a:r>
            <a:endParaRPr lang="en-US" altLang="de-DE" sz="2400" dirty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 smtClean="0"/>
              <a:t>Science is committed to the pursuit of knowledge and truth-seeking.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Application of this knowledge </a:t>
            </a:r>
            <a:r>
              <a:rPr lang="en-GB" sz="2400" dirty="0" smtClean="0"/>
              <a:t>in practice is not necessarily a priority. </a:t>
            </a:r>
            <a:endParaRPr lang="de-AT" sz="3200" dirty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Time-scales</a:t>
            </a:r>
            <a:r>
              <a:rPr lang="en-GB" sz="2400" dirty="0" smtClean="0"/>
              <a:t> needed for reliable research may be much longer than those for business decisions and processes. 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2985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activists/civil society organizations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keep in mind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73560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400" dirty="0" smtClean="0"/>
              <a:t>Co-creation and citizen science are on the rise. This requires a </a:t>
            </a:r>
            <a:r>
              <a:rPr lang="en-US" altLang="de-DE" sz="2400" dirty="0">
                <a:solidFill>
                  <a:schemeClr val="accent1">
                    <a:lumMod val="75000"/>
                  </a:schemeClr>
                </a:solidFill>
              </a:rPr>
              <a:t>readiness to engage with researchers </a:t>
            </a:r>
            <a:r>
              <a:rPr lang="en-US" altLang="de-DE" sz="2400" dirty="0" smtClean="0"/>
              <a:t>on their turf – new skills required on both sides. 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 smtClean="0"/>
              <a:t>Most research strives for objectivity.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mission-orientation of CSOs </a:t>
            </a:r>
            <a:r>
              <a:rPr lang="en-GB" sz="2400" dirty="0" smtClean="0"/>
              <a:t>and activists is sometimes </a:t>
            </a:r>
            <a:r>
              <a:rPr lang="en-GB" sz="2400" dirty="0" smtClean="0"/>
              <a:t>hard for them to accommodate.</a:t>
            </a:r>
            <a:endParaRPr lang="de-AT" sz="3200" dirty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GB" sz="2400" dirty="0" smtClean="0"/>
              <a:t>Scientific impact assessments tend to be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self-referential within the academic system</a:t>
            </a:r>
            <a:r>
              <a:rPr lang="en-GB" sz="2400" dirty="0" smtClean="0"/>
              <a:t>. Results are not primarily aimed at generating impact on people and the planet. 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64954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/>
              <a:t>should be considered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knowledge brokerage systems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73560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Quality</a:t>
            </a:r>
            <a:r>
              <a:rPr lang="en-US" altLang="de-DE" sz="2000" dirty="0"/>
              <a:t>, types and sources of </a:t>
            </a:r>
            <a:r>
              <a:rPr lang="en-US" altLang="de-DE" sz="2000" dirty="0" smtClean="0"/>
              <a:t>knowledge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/>
              <a:t>A.	</a:t>
            </a:r>
            <a:r>
              <a:rPr lang="en-US" altLang="de-DE" sz="1400" dirty="0" smtClean="0"/>
              <a:t> descriptive </a:t>
            </a:r>
            <a:r>
              <a:rPr lang="en-US" altLang="de-DE" sz="1400" dirty="0"/>
              <a:t>statements (‘facts’) – measuring ‘how it is’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/>
              <a:t>B.	</a:t>
            </a:r>
            <a:r>
              <a:rPr lang="en-US" altLang="de-DE" sz="1400" dirty="0" smtClean="0"/>
              <a:t> causal </a:t>
            </a:r>
            <a:r>
              <a:rPr lang="en-US" altLang="de-DE" sz="1400" dirty="0"/>
              <a:t>statements (‘causalities’) – clarifying ‘why is it that way’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/>
              <a:t>C.	</a:t>
            </a:r>
            <a:r>
              <a:rPr lang="en-US" altLang="de-DE" sz="1400" dirty="0" smtClean="0"/>
              <a:t> predictive </a:t>
            </a:r>
            <a:r>
              <a:rPr lang="en-US" altLang="de-DE" sz="1400" dirty="0"/>
              <a:t>statements (‘futures’) – inferring ‘what will happen if’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 smtClean="0"/>
              <a:t>D. interpretive </a:t>
            </a:r>
            <a:r>
              <a:rPr lang="en-US" altLang="de-DE" sz="1400" dirty="0"/>
              <a:t>statements (‘explanations’) – understanding ‘how it makes sense’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/>
              <a:t>E.	</a:t>
            </a:r>
            <a:r>
              <a:rPr lang="en-US" altLang="de-DE" sz="1400" dirty="0" smtClean="0"/>
              <a:t> framing </a:t>
            </a:r>
            <a:r>
              <a:rPr lang="en-US" altLang="de-DE" sz="1400" dirty="0"/>
              <a:t>statements (‘systems’) – delineating ‘how it could be understood’ 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de-DE" sz="1400" dirty="0" smtClean="0"/>
              <a:t>F.	 normative </a:t>
            </a:r>
            <a:r>
              <a:rPr lang="en-US" altLang="de-DE" sz="1400" dirty="0"/>
              <a:t>statements (‘goals’) – postulating ‘how it should be</a:t>
            </a:r>
            <a:r>
              <a:rPr lang="en-US" altLang="de-DE" sz="1400" dirty="0" smtClean="0"/>
              <a:t>’</a:t>
            </a:r>
          </a:p>
          <a:p>
            <a:pPr marL="719138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altLang="de-DE" dirty="0" smtClean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Multilevel </a:t>
            </a:r>
            <a:r>
              <a:rPr lang="en-US" altLang="de-DE" sz="2000" dirty="0" err="1"/>
              <a:t>embeddedness</a:t>
            </a:r>
            <a:r>
              <a:rPr lang="en-US" altLang="de-DE" sz="2000" dirty="0"/>
              <a:t> of Knowledge </a:t>
            </a:r>
            <a:r>
              <a:rPr lang="en-US" altLang="de-DE" sz="2000" dirty="0" smtClean="0"/>
              <a:t>Brokerage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Professional </a:t>
            </a:r>
            <a:r>
              <a:rPr lang="en-US" altLang="de-DE" sz="2000" dirty="0"/>
              <a:t>design and implementation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Tx/>
              <a:buFont typeface="+mj-lt"/>
              <a:buAutoNum type="arabicPeriod"/>
            </a:pP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6119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>
          <a:xfrm>
            <a:off x="336160" y="1235118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Quality</a:t>
            </a:r>
            <a:r>
              <a:rPr lang="en-US" altLang="de-DE" sz="2000" dirty="0"/>
              <a:t>, types and sources of </a:t>
            </a:r>
            <a:r>
              <a:rPr lang="en-US" altLang="de-DE" sz="2000" dirty="0" smtClean="0"/>
              <a:t>knowledge</a:t>
            </a:r>
          </a:p>
          <a:p>
            <a:pPr marL="527050" lvl="1" indent="-342900">
              <a:lnSpc>
                <a:spcPct val="110000"/>
              </a:lnSpc>
              <a:spcAft>
                <a:spcPts val="1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Multilevel </a:t>
            </a:r>
            <a:r>
              <a:rPr lang="en-US" altLang="de-DE" sz="2000" dirty="0" err="1"/>
              <a:t>embeddedness</a:t>
            </a:r>
            <a:r>
              <a:rPr lang="en-US" altLang="de-DE" sz="2000" dirty="0"/>
              <a:t> of Knowledge </a:t>
            </a:r>
            <a:r>
              <a:rPr lang="en-US" altLang="de-DE" sz="2000" dirty="0" smtClean="0"/>
              <a:t>Brokerage</a:t>
            </a:r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endParaRPr lang="en-US" altLang="de-DE" sz="2000" dirty="0" smtClean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endParaRPr lang="en-US" altLang="de-DE" sz="2000" dirty="0"/>
          </a:p>
          <a:p>
            <a:pPr marL="527050" lvl="1" indent="-3429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Tx/>
              <a:buFont typeface="+mj-lt"/>
              <a:buAutoNum type="arabicPeriod"/>
            </a:pPr>
            <a:endParaRPr lang="en-US" altLang="de-DE" sz="2000" dirty="0" smtClean="0"/>
          </a:p>
          <a:p>
            <a:pPr marL="527050" lvl="1" indent="-342900">
              <a:lnSpc>
                <a:spcPct val="110000"/>
              </a:lnSpc>
              <a:spcBef>
                <a:spcPts val="6000"/>
              </a:spcBef>
              <a:spcAft>
                <a:spcPts val="12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Professional </a:t>
            </a:r>
            <a:r>
              <a:rPr lang="en-US" altLang="de-DE" sz="2000" dirty="0"/>
              <a:t>design and </a:t>
            </a:r>
            <a:r>
              <a:rPr lang="en-US" altLang="de-DE" sz="2000" dirty="0" smtClean="0"/>
              <a:t>implementation</a:t>
            </a:r>
            <a:endParaRPr lang="en-US" altLang="de-DE" sz="2000" dirty="0"/>
          </a:p>
        </p:txBody>
      </p:sp>
      <p:sp>
        <p:nvSpPr>
          <p:cNvPr id="57" name="Rectangle 5"/>
          <p:cNvSpPr txBox="1">
            <a:spLocks noChangeArrowheads="1"/>
          </p:cNvSpPr>
          <p:nvPr/>
        </p:nvSpPr>
        <p:spPr>
          <a:xfrm>
            <a:off x="921430" y="2181147"/>
            <a:ext cx="6539177" cy="37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societal systems …</a:t>
            </a:r>
            <a:br>
              <a:rPr lang="en-US" altLang="de-DE" sz="1200" b="1" dirty="0" smtClean="0"/>
            </a:br>
            <a:r>
              <a:rPr lang="en-US" altLang="de-DE" sz="1200" b="1" dirty="0" smtClean="0">
                <a:solidFill>
                  <a:srgbClr val="6699FF"/>
                </a:solidFill>
              </a:rPr>
              <a:t>codes</a:t>
            </a:r>
          </a:p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paradigms …</a:t>
            </a:r>
            <a:br>
              <a:rPr lang="en-US" altLang="de-DE" sz="1200" b="1" dirty="0" smtClean="0"/>
            </a:br>
            <a:r>
              <a:rPr lang="en-US" altLang="de-DE" sz="1200" b="1" dirty="0" smtClean="0">
                <a:solidFill>
                  <a:srgbClr val="6699FF"/>
                </a:solidFill>
              </a:rPr>
              <a:t>beliefs</a:t>
            </a:r>
          </a:p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organizations …</a:t>
            </a:r>
            <a:br>
              <a:rPr lang="en-US" altLang="de-DE" sz="1200" b="1" dirty="0" smtClean="0"/>
            </a:br>
            <a:r>
              <a:rPr lang="en-US" altLang="de-DE" sz="1200" b="1" dirty="0" smtClean="0">
                <a:solidFill>
                  <a:srgbClr val="6699FF"/>
                </a:solidFill>
              </a:rPr>
              <a:t>missions</a:t>
            </a:r>
          </a:p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roles …</a:t>
            </a:r>
            <a:br>
              <a:rPr lang="en-US" altLang="de-DE" sz="1200" b="1" dirty="0" smtClean="0"/>
            </a:br>
            <a:r>
              <a:rPr lang="en-US" altLang="de-DE" sz="1200" b="1" dirty="0" err="1" smtClean="0">
                <a:solidFill>
                  <a:srgbClr val="6699FF"/>
                </a:solidFill>
              </a:rPr>
              <a:t>expecations</a:t>
            </a:r>
            <a:endParaRPr lang="en-US" altLang="de-DE" sz="1200" b="1" dirty="0" smtClean="0">
              <a:solidFill>
                <a:srgbClr val="6699FF"/>
              </a:solidFill>
            </a:endParaRPr>
          </a:p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individuals …</a:t>
            </a:r>
            <a:br>
              <a:rPr lang="en-US" altLang="de-DE" sz="1200" b="1" dirty="0" smtClean="0"/>
            </a:br>
            <a:r>
              <a:rPr lang="en-US" altLang="de-DE" sz="1200" b="1" dirty="0" err="1" smtClean="0">
                <a:solidFill>
                  <a:srgbClr val="6699FF"/>
                </a:solidFill>
              </a:rPr>
              <a:t>socialisation</a:t>
            </a:r>
            <a:endParaRPr lang="en-US" altLang="de-DE" sz="1200" b="1" dirty="0" smtClean="0">
              <a:solidFill>
                <a:srgbClr val="6699FF"/>
              </a:solidFill>
            </a:endParaRPr>
          </a:p>
          <a:p>
            <a:pPr>
              <a:spcBef>
                <a:spcPts val="200"/>
              </a:spcBef>
              <a:spcAft>
                <a:spcPts val="300"/>
              </a:spcAft>
              <a:buFontTx/>
              <a:buNone/>
            </a:pPr>
            <a:r>
              <a:rPr lang="en-US" altLang="de-DE" sz="1200" b="1" dirty="0" smtClean="0"/>
              <a:t>settings …</a:t>
            </a:r>
            <a:br>
              <a:rPr lang="en-US" altLang="de-DE" sz="1200" b="1" dirty="0" smtClean="0"/>
            </a:br>
            <a:r>
              <a:rPr lang="en-US" altLang="de-DE" sz="1200" b="1" dirty="0" smtClean="0">
                <a:solidFill>
                  <a:srgbClr val="6699FF"/>
                </a:solidFill>
              </a:rPr>
              <a:t>design</a:t>
            </a:r>
            <a:endParaRPr lang="en-US" altLang="de-DE" sz="1400" dirty="0">
              <a:solidFill>
                <a:srgbClr val="6699FF"/>
              </a:solidFill>
            </a:endParaRPr>
          </a:p>
        </p:txBody>
      </p:sp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/>
              <a:t>should be considered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designing </a:t>
            </a:r>
            <a:r>
              <a:rPr lang="en-US" dirty="0"/>
              <a:t>knowledge brokerage systems</a:t>
            </a:r>
            <a:endParaRPr lang="de-AT" dirty="0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474928" y="2121303"/>
            <a:ext cx="2399771" cy="480218"/>
          </a:xfrm>
          <a:prstGeom prst="ellipse">
            <a:avLst/>
          </a:prstGeom>
          <a:solidFill>
            <a:srgbClr val="CC6600"/>
          </a:solidFill>
          <a:ln>
            <a:noFill/>
          </a:ln>
          <a:effectLst>
            <a:prstShdw prst="shdw17" dist="17961" dir="2700000">
              <a:srgbClr val="CC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AT" altLang="de-DE"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policy making</a:t>
            </a: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2653147" y="2121303"/>
            <a:ext cx="2399771" cy="480218"/>
          </a:xfrm>
          <a:prstGeom prst="ellipse">
            <a:avLst/>
          </a:prstGeom>
          <a:solidFill>
            <a:srgbClr val="339933"/>
          </a:solidFill>
          <a:ln>
            <a:noFill/>
          </a:ln>
          <a:effectLst>
            <a:prstShdw prst="shdw17" dist="17961" dir="2700000">
              <a:srgbClr val="3399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AT" altLang="de-DE" sz="2000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research</a:t>
            </a:r>
            <a:endParaRPr lang="de-AT" altLang="de-DE" sz="2000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892595" y="2673329"/>
            <a:ext cx="1920875" cy="359833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714376" y="2673329"/>
            <a:ext cx="1920875" cy="359833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133366" y="3143504"/>
            <a:ext cx="1498864" cy="240771"/>
          </a:xfrm>
          <a:prstGeom prst="ellipse">
            <a:avLst/>
          </a:prstGeom>
          <a:solidFill>
            <a:srgbClr val="66FF66"/>
          </a:solidFill>
          <a:ln>
            <a:noFill/>
          </a:ln>
          <a:effectLst>
            <a:prstShdw prst="shdw17" dist="17961" dir="2700000">
              <a:srgbClr val="66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5896938" y="3143504"/>
            <a:ext cx="1498865" cy="240771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6135063" y="3695635"/>
            <a:ext cx="1079500" cy="179917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3372813" y="3695635"/>
            <a:ext cx="1079500" cy="179917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6316303" y="4106071"/>
            <a:ext cx="658813" cy="12038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582547" y="4106071"/>
            <a:ext cx="658813" cy="120385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4752615" y="4414288"/>
            <a:ext cx="1259417" cy="419364"/>
          </a:xfrm>
          <a:prstGeom prst="leftRightArrow">
            <a:avLst>
              <a:gd name="adj1" fmla="val 50000"/>
              <a:gd name="adj2" fmla="val 60063"/>
            </a:avLst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AT" altLang="de-DE" sz="2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KB</a:t>
            </a:r>
            <a:r>
              <a:rPr lang="de-AT" altLang="de-DE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6494897" y="4555044"/>
            <a:ext cx="359833" cy="59532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732647" y="4556368"/>
            <a:ext cx="359833" cy="59531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2593616" y="2182157"/>
            <a:ext cx="239448" cy="660135"/>
          </a:xfrm>
          <a:prstGeom prst="curvedRightArrow">
            <a:avLst>
              <a:gd name="adj1" fmla="val 55133"/>
              <a:gd name="adj2" fmla="val 135355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2833063" y="2842292"/>
            <a:ext cx="239448" cy="431642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3012980" y="3312368"/>
            <a:ext cx="239448" cy="459744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3192897" y="3685693"/>
            <a:ext cx="239448" cy="535495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auto">
          <a:xfrm>
            <a:off x="3372813" y="4066313"/>
            <a:ext cx="239448" cy="580932"/>
          </a:xfrm>
          <a:prstGeom prst="curvedRightArrow">
            <a:avLst>
              <a:gd name="adj1" fmla="val 37895"/>
              <a:gd name="adj2" fmla="val 93033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flipH="1">
            <a:off x="7575720" y="2241688"/>
            <a:ext cx="239448" cy="660135"/>
          </a:xfrm>
          <a:prstGeom prst="curvedRightArrow">
            <a:avLst>
              <a:gd name="adj1" fmla="val 55133"/>
              <a:gd name="adj2" fmla="val 135355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500"/>
          </a:p>
        </p:txBody>
      </p:sp>
      <p:sp>
        <p:nvSpPr>
          <p:cNvPr id="53" name="AutoShape 23"/>
          <p:cNvSpPr>
            <a:spLocks noChangeArrowheads="1"/>
          </p:cNvSpPr>
          <p:nvPr/>
        </p:nvSpPr>
        <p:spPr bwMode="auto">
          <a:xfrm flipH="1">
            <a:off x="7395803" y="2903146"/>
            <a:ext cx="239448" cy="431642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 flipH="1">
            <a:off x="7275417" y="3373223"/>
            <a:ext cx="239448" cy="459744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" name="AutoShape 25"/>
          <p:cNvSpPr>
            <a:spLocks noChangeArrowheads="1"/>
          </p:cNvSpPr>
          <p:nvPr/>
        </p:nvSpPr>
        <p:spPr bwMode="auto">
          <a:xfrm flipH="1">
            <a:off x="7095501" y="3745226"/>
            <a:ext cx="239448" cy="535494"/>
          </a:xfrm>
          <a:prstGeom prst="curvedRightArrow">
            <a:avLst>
              <a:gd name="adj1" fmla="val 41388"/>
              <a:gd name="adj2" fmla="val 101609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" name="AutoShape 26"/>
          <p:cNvSpPr>
            <a:spLocks noChangeArrowheads="1"/>
          </p:cNvSpPr>
          <p:nvPr/>
        </p:nvSpPr>
        <p:spPr bwMode="auto">
          <a:xfrm flipH="1">
            <a:off x="6915584" y="4125843"/>
            <a:ext cx="239448" cy="580933"/>
          </a:xfrm>
          <a:prstGeom prst="curvedRightArrow">
            <a:avLst>
              <a:gd name="adj1" fmla="val 37895"/>
              <a:gd name="adj2" fmla="val 93033"/>
              <a:gd name="adj3" fmla="val 33333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5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What </a:t>
            </a:r>
            <a:r>
              <a:rPr lang="en-US" dirty="0"/>
              <a:t>should be considered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designing </a:t>
            </a:r>
            <a:r>
              <a:rPr lang="en-US" dirty="0"/>
              <a:t>knowledge brokerage systems</a:t>
            </a:r>
            <a:endParaRPr lang="de-AT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43138" y="1243743"/>
            <a:ext cx="8592139" cy="444144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Quality</a:t>
            </a:r>
            <a:r>
              <a:rPr lang="en-US" altLang="de-DE" sz="2000" dirty="0"/>
              <a:t>, types and sources of </a:t>
            </a:r>
            <a:r>
              <a:rPr lang="en-US" altLang="de-DE" sz="2000" dirty="0" smtClean="0"/>
              <a:t>knowledge</a:t>
            </a:r>
          </a:p>
          <a:p>
            <a:pPr marL="52705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Multilevel </a:t>
            </a:r>
            <a:r>
              <a:rPr lang="en-US" altLang="de-DE" sz="2000" dirty="0" err="1"/>
              <a:t>embeddedness</a:t>
            </a:r>
            <a:r>
              <a:rPr lang="en-US" altLang="de-DE" sz="2000" dirty="0"/>
              <a:t> of Knowledge </a:t>
            </a:r>
            <a:r>
              <a:rPr lang="en-US" altLang="de-DE" sz="2000" dirty="0" smtClean="0"/>
              <a:t>Brokerage</a:t>
            </a:r>
          </a:p>
          <a:p>
            <a:pPr marL="52705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US" altLang="de-DE" sz="2000" dirty="0" smtClean="0"/>
              <a:t>Professional </a:t>
            </a:r>
            <a:r>
              <a:rPr lang="en-US" altLang="de-DE" sz="2000" dirty="0"/>
              <a:t>design and </a:t>
            </a:r>
            <a:r>
              <a:rPr lang="en-US" altLang="de-DE" sz="2000" dirty="0" smtClean="0"/>
              <a:t>implementation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b="1" dirty="0"/>
              <a:t>Temporary institutional arrangements for specific purposes 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/>
              <a:t>e.g. citizen panels, communities of practice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b="1" dirty="0"/>
              <a:t>Documents adapted to the needs of target audiences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/>
              <a:t>e.g. policy briefs, simulated newspaper, knowledge units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b="1" dirty="0"/>
              <a:t>Co-Production of shared outcomes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/>
              <a:t>e.g. joint research agendas, evidence documents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b="1" dirty="0"/>
              <a:t>Specialized event formats</a:t>
            </a:r>
            <a:br>
              <a:rPr lang="en-US" altLang="de-DE" b="1" dirty="0"/>
            </a:br>
            <a:r>
              <a:rPr lang="en-US" altLang="de-DE" dirty="0"/>
              <a:t>e.g. webinars, summer schools, brokerage events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de-DE" b="1" dirty="0"/>
              <a:t>‘Micro-level’ work formats and event tools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/>
              <a:t>strategy mapping, system mapping, buzz sessions, real-time surveys</a:t>
            </a:r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de-DE" dirty="0"/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181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21768" y="218661"/>
            <a:ext cx="6840000" cy="78554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… and what role do YOU expect for science to play?</a:t>
            </a:r>
            <a:endParaRPr lang="de-AT" dirty="0"/>
          </a:p>
        </p:txBody>
      </p:sp>
      <p:pic>
        <p:nvPicPr>
          <p:cNvPr id="1026" name="Picture 2" descr="Image result for movies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67" y="1861972"/>
            <a:ext cx="5638801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47117" y="133875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/>
              <a:t>m</a:t>
            </a:r>
            <a:r>
              <a:rPr lang="de-AT" sz="2800" dirty="0" err="1" smtClean="0"/>
              <a:t>inions</a:t>
            </a:r>
            <a:endParaRPr lang="de-AT" sz="280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188843" y="3290134"/>
            <a:ext cx="219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networkers</a:t>
            </a:r>
            <a:endParaRPr lang="de-AT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647117" y="4953282"/>
            <a:ext cx="141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pirates</a:t>
            </a:r>
            <a:endParaRPr lang="de-AT" sz="2800" dirty="0"/>
          </a:p>
        </p:txBody>
      </p:sp>
      <p:sp>
        <p:nvSpPr>
          <p:cNvPr id="9" name="Textfeld 8"/>
          <p:cNvSpPr txBox="1"/>
          <p:nvPr/>
        </p:nvSpPr>
        <p:spPr>
          <a:xfrm rot="5400000">
            <a:off x="6898764" y="3186275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heroes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6934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374" y="1775722"/>
            <a:ext cx="3548270" cy="2839719"/>
          </a:xfrm>
          <a:noFill/>
        </p:spPr>
      </p:pic>
      <p:pic>
        <p:nvPicPr>
          <p:cNvPr id="717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844" y="1755844"/>
            <a:ext cx="3945834" cy="2867061"/>
          </a:xfrm>
          <a:noFill/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462408" y="139700"/>
            <a:ext cx="6840000" cy="13909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worlds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rationalities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mind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sets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537265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But most important of all …</a:t>
            </a:r>
            <a:endParaRPr lang="de-AT" dirty="0"/>
          </a:p>
        </p:txBody>
      </p:sp>
      <p:pic>
        <p:nvPicPr>
          <p:cNvPr id="1026" name="Picture 2" descr="Výsledek obrázku pro motivate 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8" y="1319211"/>
            <a:ext cx="6131510" cy="40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845" y="1775723"/>
            <a:ext cx="3945833" cy="28346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374" y="1775722"/>
            <a:ext cx="3550032" cy="2839719"/>
          </a:xfrm>
          <a:prstGeom prst="rect">
            <a:avLst/>
          </a:prstGeom>
          <a:noFill/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462408" y="139700"/>
            <a:ext cx="6840000" cy="13909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worlds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rationalities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Different </a:t>
            </a:r>
            <a:r>
              <a:rPr lang="de-AT" dirty="0" err="1" smtClean="0">
                <a:solidFill>
                  <a:schemeClr val="bg1"/>
                </a:solidFill>
              </a:rPr>
              <a:t>mind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sets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21134683">
            <a:off x="3895701" y="2895347"/>
            <a:ext cx="1523729" cy="300302"/>
          </a:xfrm>
          <a:prstGeom prst="leftRightArrow">
            <a:avLst>
              <a:gd name="adj1" fmla="val 50000"/>
              <a:gd name="adj2" fmla="val 9991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de-DE" sz="125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51328">
            <a:off x="3443355" y="4165121"/>
            <a:ext cx="2428418" cy="300302"/>
          </a:xfrm>
          <a:prstGeom prst="leftRightArrow">
            <a:avLst>
              <a:gd name="adj1" fmla="val 50000"/>
              <a:gd name="adj2" fmla="val 99912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de-DE" sz="1250"/>
          </a:p>
        </p:txBody>
      </p:sp>
    </p:spTree>
    <p:extLst>
      <p:ext uri="{BB962C8B-B14F-4D97-AF65-F5344CB8AC3E}">
        <p14:creationId xmlns:p14="http://schemas.microsoft.com/office/powerpoint/2010/main" val="6096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6"/>
          <p:cNvSpPr txBox="1">
            <a:spLocks/>
          </p:cNvSpPr>
          <p:nvPr/>
        </p:nvSpPr>
        <p:spPr>
          <a:xfrm>
            <a:off x="462408" y="139700"/>
            <a:ext cx="6840000" cy="13909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 err="1" smtClean="0">
                <a:solidFill>
                  <a:schemeClr val="bg1"/>
                </a:solidFill>
              </a:rPr>
              <a:t>How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to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bridge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the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gap</a:t>
            </a:r>
            <a:r>
              <a:rPr lang="de-AT" dirty="0" smtClean="0">
                <a:solidFill>
                  <a:schemeClr val="bg1"/>
                </a:solidFill>
              </a:rPr>
              <a:t>?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5705" y="672213"/>
            <a:ext cx="2515486" cy="243873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8538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5125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71713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83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655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227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799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371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de-DE" sz="1500" b="1" dirty="0">
                <a:ea typeface="ＭＳ Ｐゴシック" panose="020B0600070205080204" pitchFamily="34" charset="-128"/>
              </a:rPr>
              <a:t>Simplified </a:t>
            </a:r>
            <a:r>
              <a:rPr lang="en-US" altLang="de-DE" sz="1500" b="1" dirty="0" smtClean="0">
                <a:ea typeface="ＭＳ Ｐゴシック" panose="020B0600070205080204" pitchFamily="34" charset="-128"/>
              </a:rPr>
              <a:t>approaches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500" dirty="0">
                <a:ea typeface="ＭＳ Ｐゴシック" panose="020B0600070205080204" pitchFamily="34" charset="-128"/>
              </a:rPr>
              <a:t>follow a linear model of knowledge </a:t>
            </a:r>
            <a:r>
              <a:rPr lang="en-US" altLang="de-DE" sz="1500" dirty="0" smtClean="0">
                <a:ea typeface="ＭＳ Ｐゴシック" panose="020B0600070205080204" pitchFamily="34" charset="-128"/>
              </a:rPr>
              <a:t>flows </a:t>
            </a:r>
            <a:r>
              <a:rPr lang="en-US" altLang="de-DE" sz="1500" dirty="0">
                <a:ea typeface="ＭＳ Ｐゴシック" panose="020B0600070205080204" pitchFamily="34" charset="-128"/>
              </a:rPr>
              <a:t>and assume that the provision of correct information (science) automatically leads to a different decision (policy)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altLang="de-DE" sz="1500" dirty="0" smtClean="0">
                <a:ea typeface="ＭＳ Ｐゴシック" panose="020B0600070205080204" pitchFamily="34" charset="-128"/>
              </a:rPr>
              <a:t>no </a:t>
            </a:r>
            <a:r>
              <a:rPr lang="en-US" altLang="de-DE" sz="1500" dirty="0">
                <a:ea typeface="ＭＳ Ｐゴシック" panose="020B0600070205080204" pitchFamily="34" charset="-128"/>
              </a:rPr>
              <a:t>real problem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37962" y="672213"/>
            <a:ext cx="2515486" cy="243873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8538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5125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71713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83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655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227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799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371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de-DE" sz="1500" b="1" dirty="0">
                <a:ea typeface="ＭＳ Ｐゴシック" panose="020B0600070205080204" pitchFamily="34" charset="-128"/>
              </a:rPr>
              <a:t>System theory based </a:t>
            </a:r>
            <a:r>
              <a:rPr lang="en-US" altLang="de-DE" sz="1500" b="1" dirty="0" smtClean="0">
                <a:ea typeface="ＭＳ Ｐゴシック" panose="020B0600070205080204" pitchFamily="34" charset="-128"/>
              </a:rPr>
              <a:t>approaches </a:t>
            </a:r>
            <a:r>
              <a:rPr lang="en-US" altLang="de-DE" sz="1500" dirty="0" smtClean="0">
                <a:ea typeface="ＭＳ Ｐゴシック" panose="020B0600070205080204" pitchFamily="34" charset="-128"/>
              </a:rPr>
              <a:t>see science and policy-making as self-referential </a:t>
            </a:r>
            <a:r>
              <a:rPr lang="en-US" altLang="de-DE" sz="1500" dirty="0">
                <a:ea typeface="ＭＳ Ｐゴシック" panose="020B0600070205080204" pitchFamily="34" charset="-128"/>
              </a:rPr>
              <a:t>and </a:t>
            </a:r>
            <a:r>
              <a:rPr lang="en-US" altLang="de-DE" sz="1500" dirty="0" err="1">
                <a:ea typeface="ＭＳ Ｐゴシック" panose="020B0600070205080204" pitchFamily="34" charset="-128"/>
              </a:rPr>
              <a:t>autopoietically</a:t>
            </a:r>
            <a:r>
              <a:rPr lang="en-US" altLang="de-DE" sz="1500" dirty="0">
                <a:ea typeface="ＭＳ Ｐゴシック" panose="020B0600070205080204" pitchFamily="34" charset="-128"/>
              </a:rPr>
              <a:t> closed social systems and discusses </a:t>
            </a:r>
            <a:r>
              <a:rPr lang="en-US" altLang="de-DE" sz="15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de-DE" sz="1500" dirty="0">
                <a:ea typeface="ＭＳ Ｐゴシック" panose="020B0600070205080204" pitchFamily="34" charset="-128"/>
              </a:rPr>
              <a:t>fundamental limits of knowledge transfer 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altLang="de-DE" sz="1500" dirty="0" smtClean="0">
                <a:ea typeface="ＭＳ Ｐゴシック" panose="020B0600070205080204" pitchFamily="34" charset="-128"/>
              </a:rPr>
              <a:t>no </a:t>
            </a:r>
            <a:r>
              <a:rPr lang="en-US" altLang="de-DE" sz="1500" dirty="0">
                <a:ea typeface="ＭＳ Ｐゴシック" panose="020B0600070205080204" pitchFamily="34" charset="-128"/>
              </a:rPr>
              <a:t>real solution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6833" y="668567"/>
            <a:ext cx="2515486" cy="244238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8538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5125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71713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83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655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227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799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371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de-DE" sz="1500" b="1" dirty="0" smtClean="0">
                <a:ea typeface="ＭＳ Ｐゴシック" panose="020B0600070205080204" pitchFamily="34" charset="-128"/>
              </a:rPr>
              <a:t>Network-based approach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500" dirty="0" smtClean="0">
                <a:ea typeface="ＭＳ Ｐゴシック" panose="020B0600070205080204" pitchFamily="34" charset="-128"/>
              </a:rPr>
              <a:t>is </a:t>
            </a:r>
            <a:r>
              <a:rPr lang="en-US" altLang="de-DE" sz="1500" dirty="0">
                <a:ea typeface="ＭＳ Ｐゴシック" panose="020B0600070205080204" pitchFamily="34" charset="-128"/>
              </a:rPr>
              <a:t>are characterized by long-term interactions to build up trust </a:t>
            </a:r>
            <a:r>
              <a:rPr lang="en-US" altLang="de-DE" sz="1500" dirty="0" smtClean="0">
                <a:ea typeface="ＭＳ Ｐゴシック" panose="020B0600070205080204" pitchFamily="34" charset="-128"/>
              </a:rPr>
              <a:t>mutual </a:t>
            </a:r>
            <a:r>
              <a:rPr lang="en-US" altLang="de-DE" sz="1500" dirty="0">
                <a:ea typeface="ＭＳ Ｐゴシック" panose="020B0600070205080204" pitchFamily="34" charset="-128"/>
              </a:rPr>
              <a:t>understanding of contexts, rationalities, perspectives, and </a:t>
            </a:r>
            <a:r>
              <a:rPr lang="en-US" altLang="de-DE" sz="1500" dirty="0" smtClean="0">
                <a:ea typeface="ＭＳ Ｐゴシック" panose="020B0600070205080204" pitchFamily="34" charset="-128"/>
              </a:rPr>
              <a:t>interests</a:t>
            </a:r>
          </a:p>
          <a:p>
            <a:pPr algn="l" eaLnBrk="1" hangingPunct="1">
              <a:spcBef>
                <a:spcPts val="3000"/>
              </a:spcBef>
            </a:pPr>
            <a:r>
              <a:rPr lang="en-US" altLang="de-DE" sz="1500" b="1" dirty="0" smtClean="0">
                <a:ea typeface="ＭＳ Ｐゴシック" panose="020B0600070205080204" pitchFamily="34" charset="-128"/>
              </a:rPr>
              <a:t>need </a:t>
            </a:r>
            <a:r>
              <a:rPr lang="en-US" altLang="de-DE" sz="1500" b="1" dirty="0">
                <a:ea typeface="ＭＳ Ｐゴシック" panose="020B0600070205080204" pitchFamily="34" charset="-128"/>
              </a:rPr>
              <a:t>for </a:t>
            </a:r>
            <a:r>
              <a:rPr lang="en-US" altLang="de-DE" sz="1500" b="1" dirty="0" smtClean="0">
                <a:ea typeface="ＭＳ Ｐゴシック" panose="020B0600070205080204" pitchFamily="34" charset="-128"/>
              </a:rPr>
              <a:t>insights &amp; tools</a:t>
            </a:r>
            <a:endParaRPr lang="en-US" altLang="de-DE" sz="15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5" y="3316098"/>
            <a:ext cx="2515486" cy="22527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833" y="3316098"/>
            <a:ext cx="2515486" cy="225275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6137961" y="3316098"/>
            <a:ext cx="2515487" cy="2252754"/>
            <a:chOff x="6137961" y="3316098"/>
            <a:chExt cx="2515487" cy="2252754"/>
          </a:xfrm>
        </p:grpSpPr>
        <p:sp>
          <p:nvSpPr>
            <p:cNvPr id="15" name="Rechteck 14"/>
            <p:cNvSpPr/>
            <p:nvPr/>
          </p:nvSpPr>
          <p:spPr>
            <a:xfrm>
              <a:off x="6137961" y="3316098"/>
              <a:ext cx="2515487" cy="22527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7961" y="3468758"/>
              <a:ext cx="2515487" cy="1997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6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e 23"/>
          <p:cNvGraphicFramePr>
            <a:graphicFrameLocks noGrp="1"/>
          </p:cNvGraphicFramePr>
          <p:nvPr>
            <p:extLst/>
          </p:nvPr>
        </p:nvGraphicFramePr>
        <p:xfrm>
          <a:off x="556591" y="961414"/>
          <a:ext cx="9332843" cy="4357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156"/>
                <a:gridCol w="2987544"/>
                <a:gridCol w="4347143"/>
              </a:tblGrid>
              <a:tr h="357877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AWARE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water ecosystems management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BESSE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sustainable sanitation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BRAINPOoL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alternative policy indicators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CORPUS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sustainable consumption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FOODLINKS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food consumption &amp; production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PACHELBEL/STAVE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citizens &amp; the environment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PRIMUS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local sustainability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PSI-connect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river basin management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48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RESPONDER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 err="1" smtClean="0">
                          <a:effectLst/>
                        </a:rPr>
                        <a:t>sust</a:t>
                      </a:r>
                      <a:r>
                        <a:rPr lang="de-AT" sz="1400" u="none" strike="noStrike" dirty="0" smtClean="0">
                          <a:effectLst/>
                        </a:rPr>
                        <a:t>. </a:t>
                      </a:r>
                      <a:r>
                        <a:rPr lang="de-AT" sz="1400" u="none" strike="noStrike" dirty="0" err="1" smtClean="0">
                          <a:effectLst/>
                        </a:rPr>
                        <a:t>consumption</a:t>
                      </a:r>
                      <a:r>
                        <a:rPr lang="de-AT" sz="1400" u="none" strike="noStrike" dirty="0" smtClean="0">
                          <a:effectLst/>
                        </a:rPr>
                        <a:t> </a:t>
                      </a:r>
                      <a:r>
                        <a:rPr lang="de-AT" sz="1400" u="none" strike="noStrike" dirty="0">
                          <a:effectLst/>
                        </a:rPr>
                        <a:t>&amp; growth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SPIRAL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biodiversity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877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WaterDiss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water research</a:t>
                      </a:r>
                      <a:endParaRPr lang="de-AT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5" name="Diagramm 24"/>
          <p:cNvGraphicFramePr>
            <a:graphicFrameLocks/>
          </p:cNvGraphicFramePr>
          <p:nvPr>
            <p:extLst/>
          </p:nvPr>
        </p:nvGraphicFramePr>
        <p:xfrm>
          <a:off x="5191760" y="1043522"/>
          <a:ext cx="3823031" cy="444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Gerader Verbinder 2"/>
          <p:cNvCxnSpPr/>
          <p:nvPr/>
        </p:nvCxnSpPr>
        <p:spPr>
          <a:xfrm>
            <a:off x="548640" y="166624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558800" y="204216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558800" y="240792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558800" y="277368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558800" y="311912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548640" y="347472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558800" y="383032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548640" y="419608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558800" y="456184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568960" y="497840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548640" y="131064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548640" y="5313680"/>
            <a:ext cx="823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bridge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gap</a:t>
            </a:r>
            <a:r>
              <a:rPr lang="de-AT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de-AT" sz="1300" dirty="0" smtClean="0"/>
              <a:t>11 EU </a:t>
            </a:r>
            <a:r>
              <a:rPr lang="de-AT" sz="1300" dirty="0" err="1"/>
              <a:t>funded</a:t>
            </a:r>
            <a:r>
              <a:rPr lang="de-AT" sz="1300" dirty="0"/>
              <a:t> </a:t>
            </a:r>
            <a:r>
              <a:rPr lang="de-AT" sz="1300" dirty="0" err="1"/>
              <a:t>projekts</a:t>
            </a:r>
            <a:r>
              <a:rPr lang="de-AT" sz="1300" dirty="0"/>
              <a:t> on „Knowledge </a:t>
            </a:r>
            <a:r>
              <a:rPr lang="de-AT" sz="1300" dirty="0" err="1" smtClean="0"/>
              <a:t>Brokerage</a:t>
            </a:r>
            <a:r>
              <a:rPr lang="de-AT" sz="1300" dirty="0" smtClean="0"/>
              <a:t> </a:t>
            </a:r>
            <a:br>
              <a:rPr lang="de-AT" sz="1300" dirty="0" smtClean="0"/>
            </a:br>
            <a:r>
              <a:rPr lang="de-AT" sz="1300" dirty="0" err="1" smtClean="0"/>
              <a:t>between</a:t>
            </a:r>
            <a:r>
              <a:rPr lang="de-AT" sz="1300" dirty="0" smtClean="0"/>
              <a:t> Research </a:t>
            </a:r>
            <a:r>
              <a:rPr lang="de-AT" sz="1300" dirty="0" err="1"/>
              <a:t>and</a:t>
            </a:r>
            <a:r>
              <a:rPr lang="de-AT" sz="1300" dirty="0"/>
              <a:t> </a:t>
            </a:r>
            <a:r>
              <a:rPr lang="de-AT" sz="1300" dirty="0" err="1"/>
              <a:t>Policy</a:t>
            </a:r>
            <a:r>
              <a:rPr lang="de-AT" sz="1300" dirty="0"/>
              <a:t> Making“</a:t>
            </a:r>
            <a:endParaRPr lang="de-AT" sz="1300" i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24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bridge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gap</a:t>
            </a:r>
            <a:r>
              <a:rPr lang="de-AT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de-AT" sz="1300" dirty="0" smtClean="0"/>
              <a:t>11 EU </a:t>
            </a:r>
            <a:r>
              <a:rPr lang="de-AT" sz="1300" dirty="0" err="1"/>
              <a:t>funded</a:t>
            </a:r>
            <a:r>
              <a:rPr lang="de-AT" sz="1300" dirty="0"/>
              <a:t> </a:t>
            </a:r>
            <a:r>
              <a:rPr lang="de-AT" sz="1300" dirty="0" err="1"/>
              <a:t>projekts</a:t>
            </a:r>
            <a:r>
              <a:rPr lang="de-AT" sz="1300" dirty="0"/>
              <a:t> on „Knowledge </a:t>
            </a:r>
            <a:r>
              <a:rPr lang="de-AT" sz="1300" dirty="0" err="1"/>
              <a:t>Brokerage</a:t>
            </a:r>
            <a:r>
              <a:rPr lang="de-AT" sz="1300" dirty="0"/>
              <a:t> </a:t>
            </a:r>
            <a:br>
              <a:rPr lang="de-AT" sz="1300" dirty="0"/>
            </a:br>
            <a:r>
              <a:rPr lang="de-AT" sz="1300" dirty="0" err="1"/>
              <a:t>between</a:t>
            </a:r>
            <a:r>
              <a:rPr lang="de-AT" sz="1300" dirty="0"/>
              <a:t> Research </a:t>
            </a:r>
            <a:r>
              <a:rPr lang="de-AT" sz="1300" dirty="0" err="1"/>
              <a:t>and</a:t>
            </a:r>
            <a:r>
              <a:rPr lang="de-AT" sz="1300" dirty="0"/>
              <a:t> </a:t>
            </a:r>
            <a:r>
              <a:rPr lang="de-AT" sz="1300" dirty="0" err="1"/>
              <a:t>Policy</a:t>
            </a:r>
            <a:r>
              <a:rPr lang="de-AT" sz="1300" dirty="0"/>
              <a:t> Making“</a:t>
            </a:r>
            <a:endParaRPr lang="de-AT" sz="1300" i="1" dirty="0"/>
          </a:p>
          <a:p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20" y="1070253"/>
            <a:ext cx="4805680" cy="4644747"/>
          </a:xfrm>
          <a:prstGeom prst="rect">
            <a:avLst/>
          </a:prstGeom>
        </p:spPr>
      </p:pic>
      <p:sp>
        <p:nvSpPr>
          <p:cNvPr id="18" name="Rectangle 3"/>
          <p:cNvSpPr txBox="1">
            <a:spLocks/>
          </p:cNvSpPr>
          <p:nvPr/>
        </p:nvSpPr>
        <p:spPr>
          <a:xfrm>
            <a:off x="402774" y="1313317"/>
            <a:ext cx="4228862" cy="4991100"/>
          </a:xfrm>
          <a:prstGeom prst="rect">
            <a:avLst/>
          </a:prstGeom>
          <a:noFill/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de-DE" dirty="0"/>
              <a:t>average project duration </a:t>
            </a:r>
            <a:r>
              <a:rPr lang="en-US" altLang="de-DE" dirty="0" smtClean="0"/>
              <a:t>3 years</a:t>
            </a:r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de-DE" dirty="0" smtClean="0"/>
              <a:t>total </a:t>
            </a:r>
            <a:r>
              <a:rPr lang="en-US" altLang="de-DE" dirty="0"/>
              <a:t>EU </a:t>
            </a:r>
            <a:r>
              <a:rPr lang="en-US" altLang="de-DE" dirty="0" smtClean="0"/>
              <a:t>contribution ~ 14.5 mio €</a:t>
            </a:r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de-DE" dirty="0" smtClean="0"/>
              <a:t>average </a:t>
            </a:r>
            <a:r>
              <a:rPr lang="en-US" altLang="de-DE" dirty="0"/>
              <a:t>EU contribution </a:t>
            </a:r>
            <a:r>
              <a:rPr lang="en-US" altLang="de-DE" dirty="0" smtClean="0"/>
              <a:t>~ 1.3 mio €</a:t>
            </a:r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de-DE" dirty="0" smtClean="0"/>
          </a:p>
          <a:p>
            <a:pPr marL="18415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de-DE" dirty="0" smtClean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2" y="2554356"/>
            <a:ext cx="1960335" cy="284803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85" y="3935896"/>
            <a:ext cx="1012109" cy="146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534919" y="1396967"/>
            <a:ext cx="7356751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‘</a:t>
            </a:r>
            <a:r>
              <a:rPr lang="en-US" altLang="de-DE" b="1" dirty="0"/>
              <a:t>European Citizens’ Juries</a:t>
            </a:r>
            <a:r>
              <a:rPr lang="en-US" altLang="de-DE" dirty="0"/>
              <a:t>’: small panels of randomly selected citizens judging research goals and outcomes as well as solutions in the form of management options in the frame of professionally facilitated citizens conferences.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/>
              <a:t>Learnings</a:t>
            </a:r>
            <a:r>
              <a:rPr lang="en-US" altLang="de-DE" dirty="0"/>
              <a:t>: Citizens’ juries help developing </a:t>
            </a:r>
            <a:br>
              <a:rPr lang="en-US" altLang="de-DE" dirty="0"/>
            </a:br>
            <a:r>
              <a:rPr lang="en-US" altLang="de-DE" b="1" dirty="0"/>
              <a:t>trust between stakeholders and </a:t>
            </a:r>
            <a:br>
              <a:rPr lang="en-US" altLang="de-DE" b="1" dirty="0"/>
            </a:br>
            <a:r>
              <a:rPr lang="en-US" altLang="de-DE" b="1" dirty="0"/>
              <a:t>legitimate socially acceptable </a:t>
            </a:r>
            <a:br>
              <a:rPr lang="en-US" altLang="de-DE" b="1" dirty="0"/>
            </a:br>
            <a:r>
              <a:rPr lang="en-US" altLang="de-DE" b="1" dirty="0"/>
              <a:t>solutions</a:t>
            </a:r>
            <a:r>
              <a:rPr lang="en-US" altLang="de-DE" dirty="0"/>
              <a:t>.</a:t>
            </a:r>
          </a:p>
        </p:txBody>
      </p:sp>
      <p:pic>
        <p:nvPicPr>
          <p:cNvPr id="3235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00" y="3862568"/>
            <a:ext cx="2639219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AWARE: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Sustainable </a:t>
            </a:r>
            <a:r>
              <a:rPr lang="en-US" dirty="0"/>
              <a:t>Water Ecosystem Management</a:t>
            </a:r>
          </a:p>
        </p:txBody>
      </p:sp>
      <p:pic>
        <p:nvPicPr>
          <p:cNvPr id="5" name="Bild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65" y="139700"/>
            <a:ext cx="1484854" cy="83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15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462408" y="1396966"/>
            <a:ext cx="6972062" cy="3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4925" indent="-3048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667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 smtClean="0"/>
              <a:t>Tools</a:t>
            </a:r>
            <a:r>
              <a:rPr lang="en-US" altLang="de-DE" u="sng" dirty="0"/>
              <a:t>:</a:t>
            </a:r>
            <a:r>
              <a:rPr lang="en-US" altLang="de-DE" dirty="0"/>
              <a:t> ‘</a:t>
            </a:r>
            <a:r>
              <a:rPr lang="en-US" altLang="de-DE" b="1" dirty="0"/>
              <a:t>Strategic Maps</a:t>
            </a:r>
            <a:r>
              <a:rPr lang="en-US" altLang="de-DE" dirty="0"/>
              <a:t>’ jointly developed by technologists and policy makers, involvement of the local community through participatory technology validation.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de-DE" u="sng" dirty="0"/>
              <a:t>Learnings:</a:t>
            </a:r>
            <a:r>
              <a:rPr lang="en-US" altLang="de-DE" dirty="0"/>
              <a:t> Scientific knowledge is inextricably </a:t>
            </a:r>
            <a:br>
              <a:rPr lang="en-US" altLang="de-DE" dirty="0"/>
            </a:br>
            <a:r>
              <a:rPr lang="en-US" altLang="de-DE" b="1" dirty="0"/>
              <a:t>interwoven with other kinds of knowledge</a:t>
            </a:r>
            <a:r>
              <a:rPr lang="en-US" altLang="de-DE" dirty="0"/>
              <a:t>. </a:t>
            </a:r>
          </a:p>
        </p:txBody>
      </p:sp>
      <p:pic>
        <p:nvPicPr>
          <p:cNvPr id="353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54" y="3960376"/>
            <a:ext cx="2625989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462408" y="139700"/>
            <a:ext cx="6840000" cy="90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BESSE: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Sustainable </a:t>
            </a:r>
            <a:r>
              <a:rPr lang="en-US" dirty="0"/>
              <a:t>Sanitation</a:t>
            </a:r>
          </a:p>
        </p:txBody>
      </p:sp>
      <p:pic>
        <p:nvPicPr>
          <p:cNvPr id="5" name="Bild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109329"/>
            <a:ext cx="1685925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2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potx" id="{C8612639-65F1-4A29-AEA0-583648DEDA9D}" vid="{25590026-CF65-45F8-B410-0719610118A9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A6677116-F365-4487-AE26-702193C89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61B86-2077-4BC1-913D-FA3F8B516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56E6C7-3DD6-43BF-826C-5C570E08792D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dde413db-0745-4f3a-8dca-564dc7ff6f7d"/>
    <ds:schemaRef ds:uri="08b0a3ee-3d2a-451c-9a1a-7e5d5b0c9c77"/>
    <ds:schemaRef ds:uri="1a8d9a65-8471-4209-a900-f8e11db75e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Martinuzzi WU Talk v01</Template>
  <TotalTime>0</TotalTime>
  <Words>1081</Words>
  <Application>Microsoft Office PowerPoint</Application>
  <PresentationFormat>Bildschirmpräsentation (16:10)</PresentationFormat>
  <Paragraphs>196</Paragraphs>
  <Slides>30</Slides>
  <Notes>26</Notes>
  <HiddenSlides>10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Georgia</vt:lpstr>
      <vt:lpstr>Oxygen</vt:lpstr>
      <vt:lpstr>Times New Roman</vt:lpstr>
      <vt:lpstr>Verdana</vt:lpstr>
      <vt:lpstr>Wingdings</vt:lpstr>
      <vt:lpstr>WU 16:10</vt:lpstr>
      <vt:lpstr>Benutzerdefiniertes Design</vt:lpstr>
      <vt:lpstr>  Knowledge Brokerage for Sustainable Development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2017-03-28T16:51:17Z</dcterms:created>
  <dcterms:modified xsi:type="dcterms:W3CDTF">2018-06-19T06:18:27Z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