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64" r:id="rId5"/>
    <p:sldId id="265" r:id="rId6"/>
  </p:sldIdLst>
  <p:sldSz cx="9144000" cy="6858000" type="screen4x3"/>
  <p:notesSz cx="6797675" cy="99282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D20"/>
    <a:srgbClr val="60B709"/>
    <a:srgbClr val="6F9D20"/>
    <a:srgbClr val="C5DD01"/>
    <a:srgbClr val="58A808"/>
    <a:srgbClr val="4D9307"/>
    <a:srgbClr val="009900"/>
    <a:srgbClr val="FFFFCC"/>
    <a:srgbClr val="B4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9"/>
    <p:restoredTop sz="94602"/>
  </p:normalViewPr>
  <p:slideViewPr>
    <p:cSldViewPr snapToGrid="0" snapToObjects="1">
      <p:cViewPr>
        <p:scale>
          <a:sx n="37" d="100"/>
          <a:sy n="37" d="100"/>
        </p:scale>
        <p:origin x="-50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-413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1C9B9D2-BAA8-4D99-8473-A8211C37188F}" type="datetime1">
              <a:rPr lang="fr-FR"/>
              <a:pPr/>
              <a:t>24/07/2018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D7BBCA-32A7-403F-9CFC-9181C3F9680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0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3F1FE8-F508-47E6-B61C-81D60EDBEB03}" type="datetime1">
              <a:rPr lang="fr-FR"/>
              <a:pPr/>
              <a:t>24/07/2018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6AFF82-7A2D-458F-BB0C-E1DB3778853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525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Evolution of</a:t>
            </a:r>
            <a:r>
              <a:rPr lang="fr-FR" baseline="0" dirty="0" smtClean="0"/>
              <a:t> INRA mandate :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Agriculture and </a:t>
            </a:r>
            <a:r>
              <a:rPr lang="fr-FR" baseline="0" dirty="0" err="1" smtClean="0"/>
              <a:t>food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security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Agrifood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industry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smtClean="0"/>
              <a:t>Life sciences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Environment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Sustainable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development</a:t>
            </a:r>
            <a:r>
              <a:rPr lang="fr-FR" baseline="0" dirty="0" smtClean="0"/>
              <a:t> and the Food-Agriculture-</a:t>
            </a:r>
            <a:r>
              <a:rPr lang="fr-FR" baseline="0" dirty="0" err="1" smtClean="0"/>
              <a:t>Environment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nexus</a:t>
            </a:r>
            <a:endParaRPr lang="fr-FR" baseline="0" dirty="0" smtClean="0"/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Shared</a:t>
            </a:r>
            <a:r>
              <a:rPr lang="fr-FR" baseline="0" dirty="0" smtClean="0"/>
              <a:t> international issues</a:t>
            </a:r>
          </a:p>
          <a:p>
            <a:pPr marL="171450" indent="-171450">
              <a:buFontTx/>
              <a:buChar char="-"/>
            </a:pPr>
            <a:r>
              <a:rPr lang="fr-FR" baseline="0" dirty="0" err="1" smtClean="0"/>
              <a:t>Internationalization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opening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nearby</a:t>
            </a:r>
            <a:r>
              <a:rPr lang="fr-FR" baseline="0" dirty="0" smtClean="0"/>
              <a:t> areas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FF82-7A2D-458F-BB0C-E1DB3778853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38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diversité</a:t>
            </a:r>
            <a:r>
              <a:rPr lang="en-US" dirty="0" smtClean="0"/>
              <a:t> des types </a:t>
            </a:r>
            <a:r>
              <a:rPr lang="en-US" dirty="0" err="1" smtClean="0"/>
              <a:t>d’impact</a:t>
            </a:r>
            <a:r>
              <a:rPr lang="en-US" dirty="0" smtClean="0"/>
              <a:t>, les radars pour la </a:t>
            </a:r>
            <a:r>
              <a:rPr lang="en-US" dirty="0" err="1" smtClean="0"/>
              <a:t>caractériser</a:t>
            </a:r>
            <a:endParaRPr lang="en-US" dirty="0" smtClean="0"/>
          </a:p>
          <a:p>
            <a:r>
              <a:rPr lang="en-US" dirty="0" smtClean="0"/>
              <a:t>Comment </a:t>
            </a:r>
            <a:r>
              <a:rPr lang="en-US" dirty="0" err="1" smtClean="0"/>
              <a:t>l’impact</a:t>
            </a:r>
            <a:r>
              <a:rPr lang="en-US" dirty="0" smtClean="0"/>
              <a:t> se </a:t>
            </a:r>
            <a:r>
              <a:rPr lang="en-US" dirty="0" err="1" smtClean="0"/>
              <a:t>construit</a:t>
            </a:r>
            <a:r>
              <a:rPr lang="en-US" dirty="0" smtClean="0"/>
              <a:t>: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frise</a:t>
            </a:r>
            <a:r>
              <a:rPr lang="en-US" dirty="0" smtClean="0"/>
              <a:t> </a:t>
            </a:r>
            <a:r>
              <a:rPr lang="en-US" dirty="0" err="1" smtClean="0"/>
              <a:t>chronologique</a:t>
            </a:r>
            <a:r>
              <a:rPr lang="en-US" dirty="0" smtClean="0"/>
              <a:t> et un impact pathway (</a:t>
            </a:r>
            <a:r>
              <a:rPr lang="en-US" dirty="0" err="1" smtClean="0"/>
              <a:t>ici</a:t>
            </a:r>
            <a:r>
              <a:rPr lang="en-US" dirty="0" smtClean="0"/>
              <a:t> </a:t>
            </a:r>
            <a:r>
              <a:rPr lang="en-US" dirty="0" err="1" smtClean="0"/>
              <a:t>AzoFert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Quelques</a:t>
            </a:r>
            <a:r>
              <a:rPr lang="en-US" dirty="0" smtClean="0"/>
              <a:t> conclusions</a:t>
            </a:r>
          </a:p>
          <a:p>
            <a:r>
              <a:rPr lang="en-US" dirty="0" err="1" smtClean="0"/>
              <a:t>Renvoyer</a:t>
            </a:r>
            <a:r>
              <a:rPr lang="en-US" dirty="0" smtClean="0"/>
              <a:t> </a:t>
            </a:r>
            <a:r>
              <a:rPr lang="en-US" dirty="0" err="1" smtClean="0"/>
              <a:t>vers</a:t>
            </a:r>
            <a:r>
              <a:rPr lang="en-US" dirty="0" smtClean="0"/>
              <a:t> ASIRPA pour en savoir plus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AFF82-7A2D-458F-BB0C-E1DB3778853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57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6F9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6F9D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9196" y="3843046"/>
            <a:ext cx="6768752" cy="1077218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>
                <a:solidFill>
                  <a:schemeClr val="bg1"/>
                </a:solidFill>
                <a:latin typeface="Candara" pitchFamily="34" charset="0"/>
                <a:cs typeface="Candara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9195" y="4920264"/>
            <a:ext cx="6768753" cy="35750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  <a:cs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8" y="2852936"/>
            <a:ext cx="2160000" cy="8944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3256"/>
            <a:ext cx="1260000" cy="6385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>
                <a:solidFill>
                  <a:srgbClr val="60B709"/>
                </a:solidFill>
                <a:latin typeface="Candara" pitchFamily="34" charset="0"/>
                <a:cs typeface="Candara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35191"/>
          </a:xfrm>
          <a:prstGeom prst="rect">
            <a:avLst/>
          </a:prstGeom>
        </p:spPr>
        <p:txBody>
          <a:bodyPr anchor="t" anchorCtr="0"/>
          <a:lstStyle>
            <a:lvl1pPr marL="355600" indent="-355600" defTabSz="360363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2800">
                <a:latin typeface="Candara" pitchFamily="34" charset="0"/>
                <a:cs typeface="Candara" pitchFamily="34" charset="0"/>
              </a:defRPr>
            </a:lvl1pPr>
            <a:lvl2pPr marL="622300" indent="-261938" defTabSz="350838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24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2pPr>
            <a:lvl3pPr marL="1082675" indent="-274638" defTabSz="434975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2000" b="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3pPr>
            <a:lvl4pPr marL="1428750" indent="-260350">
              <a:buClr>
                <a:srgbClr val="60B709"/>
              </a:buClr>
              <a:buSzPct val="75000"/>
              <a:buFont typeface="Wingdings" charset="2"/>
              <a:buChar char="v"/>
              <a:defRPr sz="20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4pPr>
            <a:lvl5pPr marL="1782763" indent="-252413">
              <a:buClr>
                <a:srgbClr val="60B709"/>
              </a:buClr>
              <a:buSzPct val="75000"/>
              <a:buFont typeface="Wingdings" charset="2"/>
              <a:buChar char="v"/>
              <a:defRPr sz="18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>
                <a:solidFill>
                  <a:srgbClr val="60B709"/>
                </a:solidFill>
                <a:latin typeface="Candara" pitchFamily="34" charset="0"/>
                <a:cs typeface="Candara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0" y="1143000"/>
            <a:ext cx="4495800" cy="4935191"/>
          </a:xfrm>
          <a:prstGeom prst="rect">
            <a:avLst/>
          </a:prstGeom>
        </p:spPr>
        <p:txBody>
          <a:bodyPr anchor="t" anchorCtr="0"/>
          <a:lstStyle>
            <a:lvl1pPr marL="360363" indent="-360363" defTabSz="360363">
              <a:buClr>
                <a:srgbClr val="60B709"/>
              </a:buClr>
              <a:buSzPct val="75000"/>
              <a:buFont typeface="Wingdings" charset="2"/>
              <a:buChar char="v"/>
              <a:defRPr sz="2200">
                <a:latin typeface="Candara" pitchFamily="34" charset="0"/>
                <a:cs typeface="Candara" pitchFamily="34" charset="0"/>
              </a:defRPr>
            </a:lvl1pPr>
            <a:lvl2pPr marL="622300" indent="-261938" defTabSz="350838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20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2pPr>
            <a:lvl3pPr marL="1082675" indent="-274638" defTabSz="434975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1800" b="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3pPr>
            <a:lvl4pPr marL="1428750" indent="-260350">
              <a:buClr>
                <a:srgbClr val="60B709"/>
              </a:buClr>
              <a:buSzPct val="75000"/>
              <a:buFont typeface="Wingdings" charset="2"/>
              <a:buChar char="v"/>
              <a:defRPr sz="18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4pPr>
            <a:lvl5pPr marL="1782763" indent="-252413">
              <a:buClr>
                <a:srgbClr val="60B709"/>
              </a:buClr>
              <a:buSzPct val="75000"/>
              <a:buFont typeface="Wingdings" charset="2"/>
              <a:buChar char="v"/>
              <a:defRPr sz="18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0"/>
          </p:nvPr>
        </p:nvSpPr>
        <p:spPr>
          <a:xfrm>
            <a:off x="4648200" y="1143000"/>
            <a:ext cx="4495800" cy="4935191"/>
          </a:xfrm>
          <a:prstGeom prst="rect">
            <a:avLst/>
          </a:prstGeom>
        </p:spPr>
        <p:txBody>
          <a:bodyPr anchor="t" anchorCtr="0"/>
          <a:lstStyle>
            <a:lvl1pPr marL="360363" indent="-360363" defTabSz="360363">
              <a:buClr>
                <a:srgbClr val="60B709"/>
              </a:buClr>
              <a:buSzPct val="75000"/>
              <a:buFont typeface="Wingdings" charset="2"/>
              <a:buChar char="v"/>
              <a:defRPr sz="2200">
                <a:latin typeface="Candara" pitchFamily="34" charset="0"/>
                <a:cs typeface="Candara" pitchFamily="34" charset="0"/>
              </a:defRPr>
            </a:lvl1pPr>
            <a:lvl2pPr marL="622300" indent="-261938" defTabSz="350838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2000">
                <a:solidFill>
                  <a:schemeClr val="accent1"/>
                </a:solidFill>
                <a:latin typeface="Candara" pitchFamily="34" charset="0"/>
                <a:cs typeface="Candara" pitchFamily="34" charset="0"/>
              </a:defRPr>
            </a:lvl2pPr>
            <a:lvl3pPr marL="1082675" indent="-274638" defTabSz="434975">
              <a:buClr>
                <a:srgbClr val="60B709"/>
              </a:buClr>
              <a:buSzPct val="75000"/>
              <a:buFont typeface="Wingdings" charset="2"/>
              <a:buChar char="v"/>
              <a:tabLst/>
              <a:defRPr sz="1800" b="0">
                <a:solidFill>
                  <a:srgbClr val="4F81BD"/>
                </a:solidFill>
                <a:latin typeface="Candara" pitchFamily="34" charset="0"/>
                <a:cs typeface="Candara" pitchFamily="34" charset="0"/>
              </a:defRPr>
            </a:lvl3pPr>
            <a:lvl4pPr marL="1428750" indent="-260350">
              <a:buClr>
                <a:srgbClr val="60B709"/>
              </a:buClr>
              <a:buSzPct val="75000"/>
              <a:buFont typeface="Wingdings" charset="2"/>
              <a:buChar char="v"/>
              <a:defRPr sz="1800">
                <a:solidFill>
                  <a:srgbClr val="4F81BD"/>
                </a:solidFill>
                <a:latin typeface="Candara" pitchFamily="34" charset="0"/>
                <a:cs typeface="Candara" pitchFamily="34" charset="0"/>
              </a:defRPr>
            </a:lvl4pPr>
            <a:lvl5pPr marL="1782763" indent="-252413">
              <a:buClr>
                <a:srgbClr val="60B709"/>
              </a:buClr>
              <a:buSzPct val="75000"/>
              <a:buFont typeface="Wingdings" charset="2"/>
              <a:buChar char="v"/>
              <a:defRPr sz="1800">
                <a:solidFill>
                  <a:srgbClr val="4F81BD"/>
                </a:solidFill>
                <a:latin typeface="Candara" pitchFamily="34" charset="0"/>
                <a:cs typeface="Candar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>
                <a:solidFill>
                  <a:srgbClr val="60B709"/>
                </a:solidFill>
                <a:latin typeface="Candara" pitchFamily="34" charset="0"/>
                <a:cs typeface="Candara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4624"/>
            <a:ext cx="1304925" cy="2076450"/>
          </a:xfrm>
          <a:prstGeom prst="rect">
            <a:avLst/>
          </a:prstGeom>
        </p:spPr>
      </p:pic>
      <p:grpSp>
        <p:nvGrpSpPr>
          <p:cNvPr id="5" name="Groupe 6"/>
          <p:cNvGrpSpPr/>
          <p:nvPr/>
        </p:nvGrpSpPr>
        <p:grpSpPr>
          <a:xfrm>
            <a:off x="0" y="6120399"/>
            <a:ext cx="9144000" cy="737601"/>
            <a:chOff x="0" y="6120399"/>
            <a:chExt cx="9144000" cy="737601"/>
          </a:xfrm>
        </p:grpSpPr>
        <p:sp>
          <p:nvSpPr>
            <p:cNvPr id="6" name="Rectangle 5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299196" y="6468467"/>
            <a:ext cx="4136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1"/>
                </a:solidFill>
                <a:latin typeface="Candara"/>
                <a:cs typeface="Candara"/>
              </a:rPr>
              <a:t>Olivier Le Gall (Inra,</a:t>
            </a:r>
            <a:r>
              <a:rPr lang="fr-FR" sz="1000" b="1" baseline="0" dirty="0" smtClean="0">
                <a:solidFill>
                  <a:schemeClr val="bg1"/>
                </a:solidFill>
                <a:latin typeface="Candara"/>
                <a:cs typeface="Candara"/>
              </a:rPr>
              <a:t> FR) </a:t>
            </a:r>
            <a:r>
              <a:rPr lang="fr-FR" sz="1000" b="1" dirty="0" smtClean="0">
                <a:solidFill>
                  <a:schemeClr val="bg1"/>
                </a:solidFill>
                <a:latin typeface="Candara"/>
                <a:cs typeface="Candara"/>
              </a:rPr>
              <a:t>/ </a:t>
            </a:r>
            <a:r>
              <a:rPr lang="fr-FR" sz="1000" b="1" dirty="0" err="1" smtClean="0">
                <a:solidFill>
                  <a:srgbClr val="FCD5B5"/>
                </a:solidFill>
                <a:latin typeface="Candara"/>
                <a:cs typeface="Candara"/>
              </a:rPr>
              <a:t>SDGs</a:t>
            </a:r>
            <a:r>
              <a:rPr lang="fr-FR" sz="1000" b="1" dirty="0" smtClean="0">
                <a:solidFill>
                  <a:srgbClr val="FCD5B5"/>
                </a:solidFill>
                <a:latin typeface="Candara"/>
                <a:cs typeface="Candara"/>
              </a:rPr>
              <a:t> in </a:t>
            </a:r>
            <a:r>
              <a:rPr lang="fr-FR" sz="1000" b="1" dirty="0" err="1" smtClean="0">
                <a:solidFill>
                  <a:srgbClr val="FCD5B5"/>
                </a:solidFill>
                <a:latin typeface="Candara"/>
                <a:cs typeface="Candara"/>
              </a:rPr>
              <a:t>research</a:t>
            </a:r>
            <a:r>
              <a:rPr lang="fr-FR" sz="1000" b="1" dirty="0" smtClean="0">
                <a:solidFill>
                  <a:srgbClr val="FCD5B5"/>
                </a:solidFill>
                <a:latin typeface="Candara"/>
                <a:cs typeface="Candara"/>
              </a:rPr>
              <a:t> </a:t>
            </a:r>
            <a:r>
              <a:rPr lang="fr-FR" sz="1000" b="1" dirty="0" err="1" smtClean="0">
                <a:solidFill>
                  <a:srgbClr val="FCD5B5"/>
                </a:solidFill>
                <a:latin typeface="Candara"/>
                <a:cs typeface="Candara"/>
              </a:rPr>
              <a:t>strategies</a:t>
            </a:r>
            <a:endParaRPr lang="fr-FR" sz="1000" b="1" dirty="0">
              <a:solidFill>
                <a:srgbClr val="FCD5B5"/>
              </a:solidFill>
              <a:latin typeface="Candara"/>
              <a:cs typeface="Candara"/>
            </a:endParaRPr>
          </a:p>
        </p:txBody>
      </p:sp>
      <p:sp>
        <p:nvSpPr>
          <p:cNvPr id="11" name="Espace réservé du numéro de diapositive 3"/>
          <p:cNvSpPr txBox="1">
            <a:spLocks/>
          </p:cNvSpPr>
          <p:nvPr/>
        </p:nvSpPr>
        <p:spPr>
          <a:xfrm>
            <a:off x="7884367" y="6246000"/>
            <a:ext cx="1123727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Candara"/>
                <a:cs typeface="Candara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Candara"/>
                <a:cs typeface="Candara"/>
              </a:rPr>
              <a:pPr algn="r"/>
              <a:t>‹#›</a:t>
            </a:fld>
            <a:endParaRPr lang="fr-BE" sz="16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15622" y="6468467"/>
            <a:ext cx="1904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dirty="0" err="1" smtClean="0">
                <a:solidFill>
                  <a:schemeClr val="bg1"/>
                </a:solidFill>
                <a:latin typeface="Candara"/>
                <a:cs typeface="Candara"/>
              </a:rPr>
              <a:t>EurAgri</a:t>
            </a:r>
            <a:r>
              <a:rPr lang="fr-FR" sz="1000" b="1" dirty="0" smtClean="0">
                <a:solidFill>
                  <a:schemeClr val="bg1"/>
                </a:solidFill>
                <a:latin typeface="Candara"/>
                <a:cs typeface="Candara"/>
              </a:rPr>
              <a:t>,</a:t>
            </a:r>
            <a:r>
              <a:rPr lang="fr-FR" sz="1000" b="1" baseline="0" dirty="0" smtClean="0">
                <a:solidFill>
                  <a:schemeClr val="bg1"/>
                </a:solidFill>
                <a:latin typeface="Candara"/>
                <a:cs typeface="Candara"/>
              </a:rPr>
              <a:t> Brussels, 19Jun18</a:t>
            </a:r>
            <a:endParaRPr lang="fr-FR" sz="1000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3" r:id="rId3"/>
    <p:sldLayoutId id="2147484075" r:id="rId4"/>
    <p:sldLayoutId id="2147484076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74720" y="1842868"/>
            <a:ext cx="5233850" cy="3077396"/>
          </a:xfrm>
        </p:spPr>
        <p:txBody>
          <a:bodyPr>
            <a:normAutofit/>
          </a:bodyPr>
          <a:lstStyle/>
          <a:p>
            <a:pPr marL="501650" indent="-501650"/>
            <a:r>
              <a:rPr lang="en-US" dirty="0"/>
              <a:t>The </a:t>
            </a:r>
            <a:r>
              <a:rPr lang="en-US" dirty="0" smtClean="0"/>
              <a:t>SDGs</a:t>
            </a:r>
            <a:r>
              <a:rPr lang="is-IS" dirty="0" smtClean="0"/>
              <a:t>…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How </a:t>
            </a:r>
            <a:r>
              <a:rPr lang="en-US" sz="3100" i="1" dirty="0" smtClean="0"/>
              <a:t>to know that the chosen approaches and potential results are relevant to </a:t>
            </a:r>
            <a:r>
              <a:rPr lang="en-US" sz="3100" i="1" dirty="0"/>
              <a:t>the agro-food issues and challenges?</a:t>
            </a:r>
            <a:endParaRPr lang="en-US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9195" y="4920264"/>
            <a:ext cx="7409376" cy="357503"/>
          </a:xfrm>
        </p:spPr>
        <p:txBody>
          <a:bodyPr/>
          <a:lstStyle/>
          <a:p>
            <a:r>
              <a:rPr lang="en-US" dirty="0" smtClean="0"/>
              <a:t>Olivier Le Gall, INRA, France</a:t>
            </a:r>
          </a:p>
          <a:p>
            <a:r>
              <a:rPr lang="en-US" dirty="0" smtClean="0"/>
              <a:t>EURAGRI workshop, 19 </a:t>
            </a:r>
            <a:r>
              <a:rPr lang="en-US" dirty="0"/>
              <a:t>June 2018, </a:t>
            </a:r>
            <a:r>
              <a:rPr lang="en-US" dirty="0" smtClean="0"/>
              <a:t>Brussels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Food systems in a major transition</a:t>
            </a:r>
            <a:br>
              <a:rPr lang="en-US" dirty="0" smtClean="0"/>
            </a:br>
            <a:r>
              <a:rPr lang="en-US" sz="2800" i="1" dirty="0" smtClean="0">
                <a:sym typeface="Wingdings"/>
              </a:rPr>
              <a:t> T</a:t>
            </a:r>
            <a:r>
              <a:rPr lang="en-US" sz="2800" i="1" dirty="0" smtClean="0"/>
              <a:t>he Health – Food – Agriculture – Environment nexus</a:t>
            </a:r>
            <a:endParaRPr lang="fr-FR" i="1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challenges ahead of us</a:t>
            </a:r>
          </a:p>
          <a:p>
            <a:pPr lvl="1"/>
            <a:r>
              <a:rPr lang="en-US" dirty="0" smtClean="0"/>
              <a:t>Planetary overflow</a:t>
            </a:r>
          </a:p>
          <a:p>
            <a:pPr lvl="1"/>
            <a:r>
              <a:rPr lang="en-US" dirty="0" smtClean="0"/>
              <a:t>Climate deregulated</a:t>
            </a:r>
          </a:p>
          <a:p>
            <a:pPr lvl="1"/>
            <a:r>
              <a:rPr lang="en-US" dirty="0" smtClean="0"/>
              <a:t>Nutrition</a:t>
            </a:r>
          </a:p>
          <a:p>
            <a:r>
              <a:rPr lang="en-US" dirty="0" smtClean="0"/>
              <a:t>Increasing connections with other domains</a:t>
            </a:r>
          </a:p>
          <a:p>
            <a:pPr lvl="1"/>
            <a:r>
              <a:rPr lang="en-US" dirty="0" smtClean="0"/>
              <a:t>"Food-Feed-Fiber-Fuel" (2.0)</a:t>
            </a:r>
          </a:p>
          <a:p>
            <a:pPr lvl="1"/>
            <a:r>
              <a:rPr lang="en-US" dirty="0" smtClean="0"/>
              <a:t>Health</a:t>
            </a:r>
          </a:p>
          <a:p>
            <a:pPr lvl="1"/>
            <a:r>
              <a:rPr lang="en-US" dirty="0" smtClean="0"/>
              <a:t>Territorial development</a:t>
            </a:r>
          </a:p>
          <a:p>
            <a:r>
              <a:rPr lang="en-US" dirty="0" smtClean="0"/>
              <a:t>A context of scientific and technological revolutions</a:t>
            </a:r>
          </a:p>
          <a:p>
            <a:pPr lvl="1"/>
            <a:r>
              <a:rPr lang="en-US" dirty="0" smtClean="0"/>
              <a:t>High throughput biology and biotechnologies</a:t>
            </a:r>
          </a:p>
          <a:p>
            <a:pPr lvl="1"/>
            <a:r>
              <a:rPr lang="en-US" dirty="0" smtClean="0"/>
              <a:t>Digital sciences and technologies</a:t>
            </a:r>
            <a:endParaRPr lang="en-US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37" r="-2837"/>
          <a:stretch>
            <a:fillRect/>
          </a:stretch>
        </p:blipFill>
        <p:spPr>
          <a:xfrm>
            <a:off x="4670474" y="1146156"/>
            <a:ext cx="4304714" cy="4766953"/>
          </a:xfrm>
        </p:spPr>
      </p:pic>
    </p:spTree>
    <p:extLst>
      <p:ext uri="{BB962C8B-B14F-4D97-AF65-F5344CB8AC3E}">
        <p14:creationId xmlns:p14="http://schemas.microsoft.com/office/powerpoint/2010/main" val="12172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research to outcomes</a:t>
            </a:r>
            <a:endParaRPr lang="en-US" b="0" dirty="0">
              <a:solidFill>
                <a:srgbClr val="751A2A"/>
              </a:solidFill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0" y="1143000"/>
            <a:ext cx="4550382" cy="271202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Impact of public Ag research:</a:t>
            </a:r>
          </a:p>
          <a:p>
            <a:pPr lvl="1"/>
            <a:r>
              <a:rPr lang="en-US" sz="2000" dirty="0" smtClean="0"/>
              <a:t>(Complementary to an Internal Return Rate approach)</a:t>
            </a:r>
          </a:p>
          <a:p>
            <a:pPr lvl="1"/>
            <a:r>
              <a:rPr lang="en-US" sz="2000" dirty="0" smtClean="0"/>
              <a:t>Takes about 20 years</a:t>
            </a:r>
          </a:p>
          <a:p>
            <a:pPr lvl="1"/>
            <a:r>
              <a:rPr lang="en-US" sz="2000" dirty="0" smtClean="0"/>
              <a:t>Requires excellent &amp; international standard of research</a:t>
            </a:r>
          </a:p>
          <a:p>
            <a:pPr lvl="1"/>
            <a:r>
              <a:rPr lang="en-US" sz="2000" dirty="0" smtClean="0"/>
              <a:t>Needs partnerships and ready-to-adopt end-users</a:t>
            </a:r>
          </a:p>
          <a:p>
            <a:pPr lvl="1"/>
            <a:r>
              <a:rPr lang="en-US" sz="2000" dirty="0" smtClean="0"/>
              <a:t>Etc.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78" y="3193862"/>
            <a:ext cx="4238626" cy="29408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382" y="1143000"/>
            <a:ext cx="4593618" cy="1829236"/>
          </a:xfrm>
          <a:prstGeom prst="rect">
            <a:avLst/>
          </a:prstGeom>
        </p:spPr>
      </p:pic>
      <p:grpSp>
        <p:nvGrpSpPr>
          <p:cNvPr id="14" name="Grouper 13"/>
          <p:cNvGrpSpPr/>
          <p:nvPr/>
        </p:nvGrpSpPr>
        <p:grpSpPr>
          <a:xfrm>
            <a:off x="707481" y="3816061"/>
            <a:ext cx="2827363" cy="2286911"/>
            <a:chOff x="6010019" y="1018458"/>
            <a:chExt cx="2827363" cy="2286911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0019" y="1603234"/>
              <a:ext cx="2827363" cy="1702135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6292322" y="1018458"/>
              <a:ext cx="2193629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51A2A"/>
                  </a:solidFill>
                  <a:latin typeface="Candara"/>
                  <a:cs typeface="Candara"/>
                </a:rPr>
                <a:t>Decision-support tool</a:t>
              </a:r>
            </a:p>
            <a:p>
              <a:pPr algn="ctr"/>
              <a:r>
                <a:rPr lang="en-US" sz="1600" b="1" dirty="0" smtClean="0">
                  <a:solidFill>
                    <a:srgbClr val="751A2A"/>
                  </a:solidFill>
                  <a:latin typeface="Candara"/>
                  <a:cs typeface="Candara"/>
                </a:rPr>
                <a:t>for Nitrate fertilization</a:t>
              </a:r>
              <a:endParaRPr lang="en-US" sz="1600" b="1" dirty="0">
                <a:solidFill>
                  <a:srgbClr val="751A2A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816384" y="736708"/>
            <a:ext cx="332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(see </a:t>
            </a:r>
            <a:r>
              <a:rPr lang="en-US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http://www6.inra.fr/</a:t>
            </a:r>
            <a:r>
              <a:rPr lang="en-US" i="1" dirty="0" err="1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asirpa</a:t>
            </a:r>
            <a:r>
              <a:rPr lang="en-US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  <a:endParaRPr lang="fr-FR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#Inra2025: conceived for appropriation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120" y="1143000"/>
            <a:ext cx="5627759" cy="4935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5325" y="5695138"/>
            <a:ext cx="381867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/>
            <a:r>
              <a:rPr lang="fr-FR" sz="3200" b="1">
                <a:latin typeface="Candara" charset="0"/>
                <a:ea typeface="Candara" charset="0"/>
                <a:cs typeface="Candara" charset="0"/>
              </a:rPr>
              <a:t>http://2025.inra.fr/en</a:t>
            </a:r>
          </a:p>
        </p:txBody>
      </p:sp>
      <p:grpSp>
        <p:nvGrpSpPr>
          <p:cNvPr id="17" name="Grouper 16"/>
          <p:cNvGrpSpPr/>
          <p:nvPr/>
        </p:nvGrpSpPr>
        <p:grpSpPr>
          <a:xfrm>
            <a:off x="723900" y="941624"/>
            <a:ext cx="6457950" cy="4935540"/>
            <a:chOff x="723900" y="941624"/>
            <a:chExt cx="6457950" cy="493554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3924220" y="941624"/>
              <a:ext cx="3257630" cy="2544526"/>
            </a:xfrm>
            <a:prstGeom prst="line">
              <a:avLst/>
            </a:prstGeom>
            <a:ln w="38100">
              <a:solidFill>
                <a:srgbClr val="709D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V="1">
              <a:off x="3924220" y="4714407"/>
              <a:ext cx="3257630" cy="1162757"/>
            </a:xfrm>
            <a:prstGeom prst="line">
              <a:avLst/>
            </a:prstGeom>
            <a:ln w="38100">
              <a:solidFill>
                <a:srgbClr val="709D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723900" y="4714407"/>
              <a:ext cx="5261235" cy="1162756"/>
            </a:xfrm>
            <a:prstGeom prst="line">
              <a:avLst/>
            </a:prstGeom>
            <a:ln w="38100">
              <a:solidFill>
                <a:srgbClr val="709D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723900" y="941624"/>
              <a:ext cx="5261155" cy="2544526"/>
            </a:xfrm>
            <a:prstGeom prst="line">
              <a:avLst/>
            </a:prstGeom>
            <a:ln w="38100">
              <a:solidFill>
                <a:srgbClr val="709D2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Espace réservé du conten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80" y="941625"/>
            <a:ext cx="3200240" cy="4935538"/>
          </a:xfrm>
          <a:prstGeom prst="rect">
            <a:avLst/>
          </a:prstGeom>
          <a:ln w="34925">
            <a:solidFill>
              <a:srgbClr val="709D20"/>
            </a:solidFill>
          </a:ln>
          <a:effectLst>
            <a:outerShdw blurRad="190500" dist="127000" dir="2700000" algn="tl" rotWithShape="0">
              <a:srgbClr val="709D20">
                <a:alpha val="4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985055" y="3486150"/>
            <a:ext cx="1196795" cy="1228257"/>
          </a:xfrm>
          <a:prstGeom prst="rect">
            <a:avLst/>
          </a:prstGeom>
          <a:noFill/>
          <a:ln w="38100">
            <a:solidFill>
              <a:srgbClr val="709D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SDGs in </a:t>
            </a:r>
            <a:r>
              <a:rPr lang="en-US" dirty="0" err="1" smtClean="0"/>
              <a:t>Inra's</a:t>
            </a:r>
            <a:r>
              <a:rPr lang="en-US" dirty="0" smtClean="0"/>
              <a:t> 10-year strategy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66" y="1447737"/>
            <a:ext cx="8530542" cy="43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RA13 OlG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INRA13</Template>
  <TotalTime>1601</TotalTime>
  <Words>194</Words>
  <Application>Microsoft Office PowerPoint</Application>
  <PresentationFormat>On-screen Show (4:3)</PresentationFormat>
  <Paragraphs>42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INRA13 OlG</vt:lpstr>
      <vt:lpstr>The SDGs… How to know that the chosen approaches and potential results are relevant to the agro-food issues and challenges?</vt:lpstr>
      <vt:lpstr>Food systems in a major transition  The Health – Food – Agriculture – Environment nexus</vt:lpstr>
      <vt:lpstr>From research to outcomes</vt:lpstr>
      <vt:lpstr>#Inra2025: conceived for appropriation</vt:lpstr>
      <vt:lpstr>The SDGs in Inra's 10-year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SDGs… How to know that the chosen approaches and potential results are relevant to the agro-food issues and challenges?</dc:title>
  <dc:creator>Olivier Le Gall</dc:creator>
  <cp:lastModifiedBy>Bettina Heimann</cp:lastModifiedBy>
  <cp:revision>8</cp:revision>
  <cp:lastPrinted>2010-02-17T07:51:12Z</cp:lastPrinted>
  <dcterms:created xsi:type="dcterms:W3CDTF">2018-06-18T05:57:14Z</dcterms:created>
  <dcterms:modified xsi:type="dcterms:W3CDTF">2018-07-24T08:11:26Z</dcterms:modified>
</cp:coreProperties>
</file>