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0814" autoAdjust="0"/>
  </p:normalViewPr>
  <p:slideViewPr>
    <p:cSldViewPr snapToGrid="0">
      <p:cViewPr varScale="1">
        <p:scale>
          <a:sx n="115" d="100"/>
          <a:sy n="115" d="100"/>
        </p:scale>
        <p:origin x="4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09902-6AED-4027-9C1B-007DC2EC22C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89F1-0593-4A79-8554-F8D13EEE7B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7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089F1-0593-4A79-8554-F8D13EEE7B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6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089F1-0593-4A79-8554-F8D13EEE7B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5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7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8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22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15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33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7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62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04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5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3B94-FCEB-460E-A92A-46BC80654DC7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61F6-C213-4A26-84B2-47ACCD39E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7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carbonstock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1833563"/>
            <a:ext cx="9429549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Equity for smallholders in tackling “imported deforestation”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4668838"/>
            <a:ext cx="9144000" cy="1655762"/>
          </a:xfrm>
        </p:spPr>
        <p:txBody>
          <a:bodyPr/>
          <a:lstStyle/>
          <a:p>
            <a:r>
              <a:rPr lang="en-GB" dirty="0" smtClean="0">
                <a:ea typeface="Verdana" panose="020B0604030504040204" pitchFamily="34" charset="0"/>
                <a:cs typeface="Arial" panose="020B0604020202020204" pitchFamily="34" charset="0"/>
              </a:rPr>
              <a:t>Alain Karsenty, Senior Researcher </a:t>
            </a:r>
          </a:p>
          <a:p>
            <a:r>
              <a:rPr lang="en-GB" dirty="0" smtClean="0">
                <a:ea typeface="Verdana" panose="020B0604030504040204" pitchFamily="34" charset="0"/>
                <a:cs typeface="Arial" panose="020B0604020202020204" pitchFamily="34" charset="0"/>
              </a:rPr>
              <a:t>(Environmental Economics)</a:t>
            </a:r>
          </a:p>
          <a:p>
            <a:r>
              <a:rPr lang="en-GB" dirty="0" smtClean="0">
                <a:ea typeface="Verdana" panose="020B0604030504040204" pitchFamily="34" charset="0"/>
                <a:cs typeface="Arial" panose="020B0604020202020204" pitchFamily="34" charset="0"/>
              </a:rPr>
              <a:t>CIRAD, France</a:t>
            </a:r>
            <a:endParaRPr lang="en-GB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" y="258763"/>
            <a:ext cx="2161613" cy="12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9887" y="340187"/>
            <a:ext cx="10515600" cy="721995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Context</a:t>
            </a:r>
            <a:endParaRPr lang="en-GB" b="1" noProof="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135" y="1442720"/>
            <a:ext cx="7990840" cy="5201920"/>
          </a:xfrm>
        </p:spPr>
        <p:txBody>
          <a:bodyPr>
            <a:normAutofit lnSpcReduction="10000"/>
          </a:bodyPr>
          <a:lstStyle/>
          <a:p>
            <a:r>
              <a:rPr lang="en-GB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Ending agricultural imports linked to deforestation, major objective of EU Green Deal (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e.g.</a:t>
            </a:r>
            <a:r>
              <a:rPr lang="en-GB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Amsterdam declarations on deforestation &amp; palm oil)</a:t>
            </a:r>
          </a:p>
          <a:p>
            <a:pPr lvl="1"/>
            <a:r>
              <a:rPr lang="en-GB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French National Strategy against imported deforestation: legal obligation of due diligence for large importing companies </a:t>
            </a:r>
          </a:p>
          <a:p>
            <a:r>
              <a:rPr lang="en-GB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Corporate commitments: several companies admit not </a:t>
            </a:r>
            <a:r>
              <a:rPr lang="en-GB" noProof="0" dirty="0" err="1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fulfilli</a:t>
            </a:r>
            <a:r>
              <a:rPr lang="en-GB" dirty="0" err="1" smtClean="0">
                <a:ea typeface="Verdana" panose="020B0604030504040204" pitchFamily="34" charset="0"/>
                <a:cs typeface="Arial" panose="020B0604020202020204" pitchFamily="34" charset="0"/>
              </a:rPr>
              <a:t>ng</a:t>
            </a:r>
            <a:r>
              <a:rPr lang="en-GB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their objectives (e.g. Nestlé) </a:t>
            </a:r>
          </a:p>
          <a:p>
            <a:r>
              <a:rPr lang="en-GB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Suppliers, often small-scale producers, being scattered largely contributed to this failure</a:t>
            </a:r>
          </a:p>
          <a:p>
            <a:pPr lvl="1"/>
            <a:r>
              <a:rPr lang="en-GB" dirty="0">
                <a:ea typeface="Verdana" panose="020B0604030504040204" pitchFamily="34" charset="0"/>
                <a:cs typeface="Arial" panose="020B0604020202020204" pitchFamily="34" charset="0"/>
              </a:rPr>
              <a:t>Would this justify </a:t>
            </a:r>
            <a:r>
              <a:rPr lang="en-GB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internalising production and leaving smallholders aside? </a:t>
            </a:r>
          </a:p>
          <a:p>
            <a:r>
              <a:rPr lang="en-GB" b="1" u="sng" noProof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Issue</a:t>
            </a:r>
            <a:r>
              <a:rPr lang="en-GB" b="1" noProof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: How to </a:t>
            </a:r>
            <a:r>
              <a:rPr lang="en-GB" b="1" dirty="0" smtClean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help </a:t>
            </a:r>
            <a:r>
              <a:rPr lang="en-GB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small-scale </a:t>
            </a:r>
            <a:r>
              <a:rPr lang="en-GB" b="1" dirty="0" smtClean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producers </a:t>
            </a:r>
            <a:r>
              <a:rPr lang="en-GB" b="1" noProof="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progress in their practices and avoid harming them. </a:t>
            </a:r>
            <a:endParaRPr lang="en-GB" b="1" noProof="0" dirty="0">
              <a:solidFill>
                <a:srgbClr val="FF000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bout - Amsterdam Declarations Partner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99" y="1632499"/>
            <a:ext cx="3756025" cy="19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Can EU States ban imports resulting from </a:t>
            </a:r>
            <a:r>
              <a:rPr lang="en-GB" sz="4000" b="1" u="sng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legal</a:t>
            </a:r>
            <a:r>
              <a:rPr lang="en-GB" sz="4000" b="1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deforestation?</a:t>
            </a:r>
            <a:endParaRPr lang="en-GB" sz="4000" b="1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1760" y="1690688"/>
            <a:ext cx="6380480" cy="504539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Productions linked to illegal deforestation should be banned 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from EU market</a:t>
            </a:r>
          </a:p>
          <a:p>
            <a:pPr lvl="1"/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Importers who violate due diligence </a:t>
            </a:r>
            <a:r>
              <a:rPr lang="en-GB" dirty="0" smtClean="0">
                <a:ea typeface="Verdana" panose="020B0604030504040204" pitchFamily="34" charset="0"/>
                <a:cs typeface="Arial" panose="020B0604020202020204" pitchFamily="34" charset="0"/>
              </a:rPr>
              <a:t>procedures may </a:t>
            </a:r>
            <a:r>
              <a:rPr lang="en-GB" dirty="0">
                <a:ea typeface="Verdana" panose="020B0604030504040204" pitchFamily="34" charset="0"/>
                <a:cs typeface="Arial" panose="020B0604020202020204" pitchFamily="34" charset="0"/>
              </a:rPr>
              <a:t>be </a:t>
            </a:r>
            <a:r>
              <a:rPr lang="en-GB" dirty="0" smtClean="0">
                <a:ea typeface="Verdana" panose="020B0604030504040204" pitchFamily="34" charset="0"/>
                <a:cs typeface="Arial" panose="020B0604020202020204" pitchFamily="34" charset="0"/>
              </a:rPr>
              <a:t>prosecuted </a:t>
            </a:r>
            <a:endParaRPr lang="en-GB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But what about legal deforestation? </a:t>
            </a:r>
          </a:p>
          <a:p>
            <a:pPr lvl="1"/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Producer countries tend to adopt forest and deforestation definitions (‘degraded forests’) that give them leeway for converting forests into cash crops</a:t>
            </a:r>
          </a:p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Corporations can adopt policies preventing the import of commodities linked to deforestation, even if legal</a:t>
            </a:r>
          </a:p>
          <a:p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But, for EU members, banning imports resulting from legal deforestation might prove </a:t>
            </a:r>
            <a:r>
              <a:rPr lang="en-GB" dirty="0" smtClean="0">
                <a:ea typeface="Verdana" panose="020B0604030504040204" pitchFamily="34" charset="0"/>
                <a:cs typeface="Arial" panose="020B0604020202020204" pitchFamily="34" charset="0"/>
              </a:rPr>
              <a:t>extremely sensitive 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and hardly feasible (WTO rules, trade retaliation…)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Less sensitive: modulation of import tariffs to penalise imported deforestation, even if legal</a:t>
            </a:r>
          </a:p>
          <a:p>
            <a:pPr marL="457200" lvl="1" indent="0">
              <a:buNone/>
            </a:pPr>
            <a:r>
              <a:rPr lang="fr-FR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1" y="2326640"/>
            <a:ext cx="4263814" cy="31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46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Governing private certification schem</a:t>
            </a:r>
            <a:r>
              <a:rPr lang="en-GB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es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63550"/>
            <a:ext cx="10163476" cy="1572093"/>
          </a:xfrm>
        </p:spPr>
        <p:txBody>
          <a:bodyPr>
            <a:normAutofit/>
          </a:bodyPr>
          <a:lstStyle/>
          <a:p>
            <a:r>
              <a:rPr lang="en-GB" sz="2000" noProof="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Zero-deforestation production assessment through independent certification with robust traceability (agreed by the EC)</a:t>
            </a:r>
          </a:p>
          <a:p>
            <a:pPr lvl="1"/>
            <a:r>
              <a:rPr lang="en-GB" sz="18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Product certification increasingly includes provisions for zero deforestation and sometimes refers to the High Carbon Stock </a:t>
            </a:r>
            <a:r>
              <a:rPr lang="en-GB" sz="1800" dirty="0">
                <a:ea typeface="Verdana" panose="020B0604030504040204" pitchFamily="34" charset="0"/>
                <a:cs typeface="Arial" panose="020B0604020202020204" pitchFamily="34" charset="0"/>
              </a:rPr>
              <a:t>(HCS</a:t>
            </a:r>
            <a:r>
              <a:rPr lang="en-GB" sz="1800" dirty="0" smtClean="0">
                <a:ea typeface="Verdana" panose="020B0604030504040204" pitchFamily="34" charset="0"/>
                <a:cs typeface="Arial" panose="020B0604020202020204" pitchFamily="34" charset="0"/>
              </a:rPr>
              <a:t>) approach, and </a:t>
            </a:r>
            <a:r>
              <a:rPr lang="en-GB" sz="18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conservation of High Conservation Value forests (RSPO).  Since 2018, new Rainforest Alliance certification scheme, etc.)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200" y="4944309"/>
            <a:ext cx="9865093" cy="1751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FF0000"/>
                </a:solidFill>
              </a:rPr>
              <a:t>Public authorities can drive evolution of private certification schemes through accreditation (based on specifications) and incentives </a:t>
            </a:r>
          </a:p>
          <a:p>
            <a:pPr lvl="1"/>
            <a:r>
              <a:rPr lang="fr-FR" sz="2000" dirty="0" smtClean="0"/>
              <a:t>Fiscal </a:t>
            </a:r>
            <a:r>
              <a:rPr lang="fr-FR" sz="2000" dirty="0" err="1" smtClean="0"/>
              <a:t>incentive</a:t>
            </a:r>
            <a:r>
              <a:rPr lang="fr-FR" sz="2000" dirty="0" smtClean="0"/>
              <a:t>: </a:t>
            </a:r>
            <a:r>
              <a:rPr lang="fr-FR" sz="2000" dirty="0" err="1" smtClean="0"/>
              <a:t>Tariffs</a:t>
            </a:r>
            <a:r>
              <a:rPr lang="fr-FR" sz="2000" dirty="0" smtClean="0"/>
              <a:t> </a:t>
            </a:r>
            <a:r>
              <a:rPr lang="fr-FR" sz="2000" dirty="0" err="1" smtClean="0"/>
              <a:t>lower</a:t>
            </a:r>
            <a:r>
              <a:rPr lang="fr-FR" sz="2000" dirty="0" smtClean="0"/>
              <a:t> for ZD </a:t>
            </a:r>
            <a:r>
              <a:rPr lang="fr-FR" sz="2000" dirty="0" err="1" smtClean="0"/>
              <a:t>certified</a:t>
            </a:r>
            <a:r>
              <a:rPr lang="fr-FR" sz="2000" dirty="0" smtClean="0"/>
              <a:t> </a:t>
            </a:r>
            <a:r>
              <a:rPr lang="fr-FR" sz="2000" dirty="0" err="1" smtClean="0"/>
              <a:t>products</a:t>
            </a:r>
            <a:r>
              <a:rPr lang="fr-FR" sz="2000" dirty="0" smtClean="0"/>
              <a:t> </a:t>
            </a:r>
            <a:r>
              <a:rPr lang="en-GB" sz="2000" dirty="0" smtClean="0"/>
              <a:t>than for uncertified products</a:t>
            </a:r>
          </a:p>
          <a:p>
            <a:pPr lvl="1"/>
            <a:r>
              <a:rPr lang="fr-FR" sz="2000" dirty="0" smtClean="0"/>
              <a:t>Non fiscal </a:t>
            </a:r>
            <a:r>
              <a:rPr lang="fr-FR" sz="2000" dirty="0" err="1" smtClean="0"/>
              <a:t>incentive</a:t>
            </a:r>
            <a:r>
              <a:rPr lang="fr-FR" sz="2000" dirty="0" smtClean="0"/>
              <a:t>: </a:t>
            </a:r>
            <a:r>
              <a:rPr lang="fr-FR" sz="2000" dirty="0" err="1" smtClean="0"/>
              <a:t>simplified</a:t>
            </a:r>
            <a:r>
              <a:rPr lang="fr-FR" sz="2000" dirty="0" smtClean="0"/>
              <a:t> due diligence for </a:t>
            </a:r>
            <a:r>
              <a:rPr lang="fr-FR" sz="2000" dirty="0" err="1" smtClean="0"/>
              <a:t>imported</a:t>
            </a:r>
            <a:r>
              <a:rPr lang="fr-FR" sz="2000" dirty="0" smtClean="0"/>
              <a:t> </a:t>
            </a:r>
            <a:r>
              <a:rPr lang="fr-FR" sz="2000" dirty="0" err="1" smtClean="0"/>
              <a:t>products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an </a:t>
            </a:r>
            <a:r>
              <a:rPr lang="fr-FR" sz="2000" dirty="0" err="1" smtClean="0"/>
              <a:t>accredited</a:t>
            </a:r>
            <a:r>
              <a:rPr lang="fr-FR" sz="2000" dirty="0" smtClean="0"/>
              <a:t> certification  (‘green </a:t>
            </a:r>
            <a:r>
              <a:rPr lang="fr-FR" sz="2000" dirty="0" err="1" smtClean="0"/>
              <a:t>lane</a:t>
            </a:r>
            <a:r>
              <a:rPr lang="fr-FR" sz="2000" dirty="0" smtClean="0"/>
              <a:t>’)</a:t>
            </a:r>
            <a:endParaRPr lang="en-GB" sz="2000" dirty="0"/>
          </a:p>
        </p:txBody>
      </p:sp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06315" y="2464267"/>
            <a:ext cx="5800024" cy="23901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35606" y="2920673"/>
            <a:ext cx="2918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Forest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stratification using the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High Carbon Stock approach (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http://highcarbonstock.org/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421770" cy="794206"/>
          </a:xfrm>
        </p:spPr>
        <p:txBody>
          <a:bodyPr>
            <a:normAutofit fontScale="90000"/>
          </a:bodyPr>
          <a:lstStyle/>
          <a:p>
            <a:r>
              <a:rPr lang="fr-FR" sz="3600" b="1" dirty="0" err="1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Using</a:t>
            </a:r>
            <a:r>
              <a:rPr lang="fr-FR" sz="3600" b="1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additional</a:t>
            </a:r>
            <a:r>
              <a:rPr lang="fr-FR" sz="3600" b="1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fiscal </a:t>
            </a:r>
            <a:r>
              <a:rPr lang="fr-FR" sz="3600" b="1" dirty="0" err="1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receipts</a:t>
            </a:r>
            <a:r>
              <a:rPr lang="fr-FR" sz="3600" b="1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for PES in </a:t>
            </a:r>
            <a:r>
              <a:rPr lang="fr-FR" sz="3600" b="1" dirty="0" err="1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partner</a:t>
            </a:r>
            <a:r>
              <a:rPr lang="fr-FR" sz="3600" b="1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countries</a:t>
            </a:r>
            <a:endParaRPr lang="en-GB" sz="3600" b="1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111760" y="1159332"/>
            <a:ext cx="6733346" cy="5698668"/>
          </a:xfrm>
        </p:spPr>
        <p:txBody>
          <a:bodyPr>
            <a:normAutofit fontScale="70000" lnSpcReduction="20000"/>
          </a:bodyPr>
          <a:lstStyle/>
          <a:p>
            <a:r>
              <a:rPr lang="en-GB" sz="29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Hurdles for small-scale producers</a:t>
            </a:r>
            <a:r>
              <a:rPr lang="en-GB" sz="32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Cost of adopting deforestation-free practices (e.g. agroforestry for cocoa)</a:t>
            </a:r>
          </a:p>
          <a:p>
            <a:pPr lvl="1"/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Cost for getting certified</a:t>
            </a:r>
          </a:p>
          <a:p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Since most of the tariffs have been removed, differentiation should come from raising rates for uncertified products (need new rounds of negotiations)</a:t>
            </a:r>
          </a:p>
          <a:p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Allocating the proceeds of this ‘ecological tax’ to small-scale producers in developing countries’ partners through ‘assets-building PES’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Co-finance the cost of transition and certification, pay on results (i.e. effective implementation of the contracts)</a:t>
            </a:r>
          </a:p>
          <a:p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Potential</a:t>
            </a:r>
            <a:r>
              <a:rPr lang="en-GB" sz="2600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issue with non-discrimination WTO rules…</a:t>
            </a:r>
          </a:p>
          <a:p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… However, potential for exceptions through GATT article XX and ‘processes and production methods’ (PPM) </a:t>
            </a:r>
          </a:p>
          <a:p>
            <a:pPr lvl="1"/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Exception is currently allowed only for product-related PPMs, i.e. those that have an impact on the consumption of the product</a:t>
            </a:r>
          </a:p>
          <a:p>
            <a:pPr lvl="1"/>
            <a:r>
              <a:rPr lang="en-GB" sz="2600" dirty="0" smtClean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Exceptions not allowed so far when PPMs do not concern the product, but have an impact at the time of production, such as deforestation</a:t>
            </a:r>
          </a:p>
          <a:p>
            <a:pPr lvl="1"/>
            <a:r>
              <a:rPr lang="en-GB" sz="26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EU </a:t>
            </a:r>
            <a:r>
              <a:rPr lang="en-GB" sz="2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must lobby at </a:t>
            </a:r>
            <a:r>
              <a:rPr lang="en-GB" sz="26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the WTO </a:t>
            </a:r>
            <a:r>
              <a:rPr lang="en-GB" sz="2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for recognition of both types of PPMs as legitimate cases for </a:t>
            </a:r>
            <a:r>
              <a:rPr lang="en-GB" sz="26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exception</a:t>
            </a:r>
            <a:endParaRPr lang="en-GB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4052063"/>
              </p:ext>
            </p:extLst>
          </p:nvPr>
        </p:nvGraphicFramePr>
        <p:xfrm>
          <a:off x="7038975" y="1267686"/>
          <a:ext cx="4710055" cy="5481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068">
                  <a:extLst>
                    <a:ext uri="{9D8B030D-6E8A-4147-A177-3AD203B41FA5}">
                      <a16:colId xmlns:a16="http://schemas.microsoft.com/office/drawing/2014/main" val="2008251935"/>
                    </a:ext>
                  </a:extLst>
                </a:gridCol>
                <a:gridCol w="730368">
                  <a:extLst>
                    <a:ext uri="{9D8B030D-6E8A-4147-A177-3AD203B41FA5}">
                      <a16:colId xmlns:a16="http://schemas.microsoft.com/office/drawing/2014/main" val="3853092262"/>
                    </a:ext>
                  </a:extLst>
                </a:gridCol>
                <a:gridCol w="652626">
                  <a:extLst>
                    <a:ext uri="{9D8B030D-6E8A-4147-A177-3AD203B41FA5}">
                      <a16:colId xmlns:a16="http://schemas.microsoft.com/office/drawing/2014/main" val="4026497804"/>
                    </a:ext>
                  </a:extLst>
                </a:gridCol>
                <a:gridCol w="652626">
                  <a:extLst>
                    <a:ext uri="{9D8B030D-6E8A-4147-A177-3AD203B41FA5}">
                      <a16:colId xmlns:a16="http://schemas.microsoft.com/office/drawing/2014/main" val="2910474174"/>
                    </a:ext>
                  </a:extLst>
                </a:gridCol>
                <a:gridCol w="652626">
                  <a:extLst>
                    <a:ext uri="{9D8B030D-6E8A-4147-A177-3AD203B41FA5}">
                      <a16:colId xmlns:a16="http://schemas.microsoft.com/office/drawing/2014/main" val="184142075"/>
                    </a:ext>
                  </a:extLst>
                </a:gridCol>
                <a:gridCol w="1014741">
                  <a:extLst>
                    <a:ext uri="{9D8B030D-6E8A-4147-A177-3AD203B41FA5}">
                      <a16:colId xmlns:a16="http://schemas.microsoft.com/office/drawing/2014/main" val="981771066"/>
                    </a:ext>
                  </a:extLst>
                </a:gridCol>
              </a:tblGrid>
              <a:tr h="6828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Production and sub-product (or its custom code CN8)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GSP-General regime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EPA-ACP/SADC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Other preferential tariff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Without agreement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Share of the sub-product in EU imports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326202181"/>
                  </a:ext>
                </a:extLst>
              </a:tr>
              <a:tr h="11653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Soya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2878826551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Beans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45% of all soya imported in the EU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237596427"/>
                  </a:ext>
                </a:extLst>
              </a:tr>
              <a:tr h="116533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Oil, industrial uses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3,2%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0.95%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2968571571"/>
                  </a:ext>
                </a:extLst>
              </a:tr>
              <a:tr h="116533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Oil, other uses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6,4%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326381"/>
                  </a:ext>
                </a:extLst>
              </a:tr>
              <a:tr h="116533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Soybean meal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54%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2818135285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Palm oil 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(‘crude oil’)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3109552850"/>
                  </a:ext>
                </a:extLst>
              </a:tr>
              <a:tr h="548061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15 11 10 10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23%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806103819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15 11 10 90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 (Ex: Indonesia)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3,8% (Malaysia)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34%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61385040"/>
                  </a:ext>
                </a:extLst>
              </a:tr>
              <a:tr h="34959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Palm oil (Solid fractions and other)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3474659047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15 11 90 19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3.8% (Ex: Indonesia)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10,9% (Malaysia)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2637828812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15 11 90 91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1.6% (Ex: Indonesia)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5,1% (Malaysia)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24%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185725192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15 11 90 99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3.1% (Ex: Indonesia)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9% (Malaysia)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512848742"/>
                  </a:ext>
                </a:extLst>
              </a:tr>
              <a:tr h="11653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Cocoa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1205661328"/>
                  </a:ext>
                </a:extLst>
              </a:tr>
              <a:tr h="116533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Beans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77%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3160597948"/>
                  </a:ext>
                </a:extLst>
              </a:tr>
              <a:tr h="349599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Paste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6.10% (Ex: Nigeria)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 (Ex: Ivory Coast. Ghana…)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9,6%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14%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3272860227"/>
                  </a:ext>
                </a:extLst>
              </a:tr>
              <a:tr h="349599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Butter, fat and oil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4.2% (Ex: Nigeria)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 (Ex: Ivory Coast. Ghana…)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7,7%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9%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2349944556"/>
                  </a:ext>
                </a:extLst>
              </a:tr>
              <a:tr h="34959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Wood pulp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 (cf. Uruguay Round)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2670633748"/>
                  </a:ext>
                </a:extLst>
              </a:tr>
              <a:tr h="11653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Natural rubber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extLst>
                  <a:ext uri="{0D108BD9-81ED-4DB2-BD59-A6C34878D82A}">
                    <a16:rowId xmlns:a16="http://schemas.microsoft.com/office/drawing/2014/main" val="2823547101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Beef meat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12.8% + 303.4€/100kg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Note: Quota system including a non-preferential tariff quota of 20%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31456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Timber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0%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Note: More than 200 tariff positions. Most tariffs at 0% 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9471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15417" y="1034604"/>
            <a:ext cx="45336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customs tariffs for some agricultural, forestry and animal products (2019)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555"/>
          </a:xfrm>
        </p:spPr>
        <p:txBody>
          <a:bodyPr>
            <a:noAutofit/>
          </a:bodyPr>
          <a:lstStyle/>
          <a:p>
            <a:pPr algn="ctr"/>
            <a:r>
              <a:rPr lang="fr-FR" b="1" dirty="0" err="1" smtClean="0"/>
              <a:t>Thank</a:t>
            </a:r>
            <a:r>
              <a:rPr lang="fr-FR" b="1" dirty="0" smtClean="0"/>
              <a:t> </a:t>
            </a:r>
            <a:r>
              <a:rPr lang="fr-FR" b="1" dirty="0" err="1" smtClean="0"/>
              <a:t>you</a:t>
            </a:r>
            <a:r>
              <a:rPr lang="fr-FR" b="1" dirty="0" smtClean="0"/>
              <a:t> for </a:t>
            </a:r>
            <a:r>
              <a:rPr lang="fr-FR" b="1" dirty="0" err="1" smtClean="0"/>
              <a:t>listening</a:t>
            </a:r>
            <a:r>
              <a:rPr lang="fr-FR" b="1" dirty="0" smtClean="0"/>
              <a:t>.</a:t>
            </a:r>
            <a:endParaRPr lang="en-GB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233000"/>
            <a:ext cx="8879840" cy="4338172"/>
          </a:xfrm>
          <a:prstGeom prst="rect">
            <a:avLst/>
          </a:prstGeom>
        </p:spPr>
      </p:pic>
      <p:sp>
        <p:nvSpPr>
          <p:cNvPr id="9" name="Titre 6"/>
          <p:cNvSpPr txBox="1">
            <a:spLocks/>
          </p:cNvSpPr>
          <p:nvPr/>
        </p:nvSpPr>
        <p:spPr>
          <a:xfrm>
            <a:off x="563880" y="5861685"/>
            <a:ext cx="10515600" cy="63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ambria" panose="02040503050406030204" pitchFamily="18" charset="0"/>
              </a:rPr>
              <a:t>PS: This </a:t>
            </a:r>
            <a:r>
              <a:rPr lang="fr-FR" dirty="0" err="1" smtClean="0">
                <a:latin typeface="Cambria" panose="02040503050406030204" pitchFamily="18" charset="0"/>
              </a:rPr>
              <a:t>is</a:t>
            </a:r>
            <a:r>
              <a:rPr lang="fr-FR" dirty="0" smtClean="0">
                <a:latin typeface="Cambria" panose="02040503050406030204" pitchFamily="18" charset="0"/>
              </a:rPr>
              <a:t> NOT a </a:t>
            </a:r>
            <a:r>
              <a:rPr lang="fr-FR" dirty="0" err="1" smtClean="0">
                <a:latin typeface="Cambria" panose="02040503050406030204" pitchFamily="18" charset="0"/>
              </a:rPr>
              <a:t>forest</a:t>
            </a:r>
            <a:r>
              <a:rPr lang="fr-FR" dirty="0">
                <a:latin typeface="Cambria" panose="02040503050406030204" pitchFamily="18" charset="0"/>
              </a:rPr>
              <a:t>!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924</Words>
  <Application>Microsoft Office PowerPoint</Application>
  <PresentationFormat>Grand écran</PresentationFormat>
  <Paragraphs>165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Verdana</vt:lpstr>
      <vt:lpstr>Wingdings</vt:lpstr>
      <vt:lpstr>Thème Office</vt:lpstr>
      <vt:lpstr>Equity for smallholders in tackling “imported deforestation”</vt:lpstr>
      <vt:lpstr>Context</vt:lpstr>
      <vt:lpstr>Can EU States ban imports resulting from legal deforestation?</vt:lpstr>
      <vt:lpstr>Governing private certification schemes</vt:lpstr>
      <vt:lpstr>Using additional fiscal receipts for PES in partner countries</vt:lpstr>
      <vt:lpstr>Thank you for listening.</vt:lpstr>
    </vt:vector>
  </TitlesOfParts>
  <Company>Cirad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with smallholders in tackling « imported deforestation »</dc:title>
  <dc:creator>Alain Karsenty</dc:creator>
  <cp:lastModifiedBy>Alain Karsenty</cp:lastModifiedBy>
  <cp:revision>37</cp:revision>
  <dcterms:created xsi:type="dcterms:W3CDTF">2020-09-22T15:20:02Z</dcterms:created>
  <dcterms:modified xsi:type="dcterms:W3CDTF">2020-09-25T07:20:44Z</dcterms:modified>
</cp:coreProperties>
</file>