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5" r:id="rId2"/>
    <p:sldId id="312" r:id="rId3"/>
    <p:sldId id="287" r:id="rId4"/>
    <p:sldId id="288" r:id="rId5"/>
    <p:sldId id="308" r:id="rId6"/>
    <p:sldId id="307" r:id="rId7"/>
    <p:sldId id="309" r:id="rId8"/>
    <p:sldId id="294" r:id="rId9"/>
    <p:sldId id="295" r:id="rId10"/>
    <p:sldId id="311" r:id="rId11"/>
    <p:sldId id="310" r:id="rId12"/>
    <p:sldId id="301" r:id="rId13"/>
    <p:sldId id="3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024B9C"/>
    <a:srgbClr val="0356B1"/>
    <a:srgbClr val="035DC1"/>
    <a:srgbClr val="E76C53"/>
    <a:srgbClr val="024EA2"/>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0" autoAdjust="0"/>
    <p:restoredTop sz="94660"/>
  </p:normalViewPr>
  <p:slideViewPr>
    <p:cSldViewPr snapToGrid="0">
      <p:cViewPr varScale="1">
        <p:scale>
          <a:sx n="69" d="100"/>
          <a:sy n="69" d="100"/>
        </p:scale>
        <p:origin x="564" y="44"/>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9C256-0136-488C-9E6E-DC72874008D1}"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GB"/>
        </a:p>
      </dgm:t>
    </dgm:pt>
    <dgm:pt modelId="{40805CFA-0220-4BBB-BAFB-DC2BD41920C8}">
      <dgm:prSet phldrT="[Text]" custT="1"/>
      <dgm:spPr/>
      <dgm:t>
        <a:bodyPr/>
        <a:lstStyle/>
        <a:p>
          <a:r>
            <a:rPr lang="en-IE" sz="1400" b="1" smtClean="0">
              <a:latin typeface="Arial" panose="020B0604020202020204" pitchFamily="34" charset="0"/>
              <a:cs typeface="Arial" panose="020B0604020202020204" pitchFamily="34" charset="0"/>
            </a:rPr>
            <a:t>Environmental Observation</a:t>
          </a:r>
          <a:endParaRPr lang="en-GB" sz="1400" b="1" dirty="0">
            <a:latin typeface="Arial" panose="020B0604020202020204" pitchFamily="34" charset="0"/>
            <a:cs typeface="Arial" panose="020B0604020202020204" pitchFamily="34" charset="0"/>
          </a:endParaRPr>
        </a:p>
      </dgm:t>
    </dgm:pt>
    <dgm:pt modelId="{864EF699-003C-4B91-8BB3-3B4CD3E26C6C}" type="parTrans" cxnId="{03A963CE-3F08-46D1-A4BF-A920FBBF8F39}">
      <dgm:prSet/>
      <dgm:spPr/>
      <dgm:t>
        <a:bodyPr/>
        <a:lstStyle/>
        <a:p>
          <a:endParaRPr lang="en-GB" sz="1400" b="1">
            <a:latin typeface="+mj-lt"/>
          </a:endParaRPr>
        </a:p>
      </dgm:t>
    </dgm:pt>
    <dgm:pt modelId="{3A13351A-C8A8-4C41-9D27-DE1286971A2B}" type="sibTrans" cxnId="{03A963CE-3F08-46D1-A4BF-A920FBBF8F39}">
      <dgm:prSet/>
      <dgm:spPr/>
      <dgm:t>
        <a:bodyPr/>
        <a:lstStyle/>
        <a:p>
          <a:endParaRPr lang="en-GB" sz="1400" b="1">
            <a:latin typeface="+mj-lt"/>
          </a:endParaRPr>
        </a:p>
      </dgm:t>
    </dgm:pt>
    <dgm:pt modelId="{46DE2E09-4273-410F-A842-01AFADEFBB97}">
      <dgm:prSet phldrT="[Text]" custT="1"/>
      <dgm:spPr/>
      <dgm:t>
        <a:bodyPr/>
        <a:lstStyle/>
        <a:p>
          <a:r>
            <a:rPr lang="en-IE" sz="1400" b="1" smtClean="0">
              <a:latin typeface="Arial" panose="020B0604020202020204" pitchFamily="34" charset="0"/>
              <a:cs typeface="Arial" panose="020B0604020202020204" pitchFamily="34" charset="0"/>
            </a:rPr>
            <a:t>Biodiversity and Natural Resources</a:t>
          </a:r>
          <a:endParaRPr lang="en-GB" sz="1400" b="1" dirty="0">
            <a:latin typeface="Arial" panose="020B0604020202020204" pitchFamily="34" charset="0"/>
            <a:cs typeface="Arial" panose="020B0604020202020204" pitchFamily="34" charset="0"/>
          </a:endParaRPr>
        </a:p>
      </dgm:t>
    </dgm:pt>
    <dgm:pt modelId="{CD62A89A-2AEC-47C6-BA1C-8E4AB6B2C08E}" type="parTrans" cxnId="{69874A2D-BFAB-46DB-B934-656A9D4BF269}">
      <dgm:prSet/>
      <dgm:spPr/>
      <dgm:t>
        <a:bodyPr/>
        <a:lstStyle/>
        <a:p>
          <a:endParaRPr lang="en-GB" sz="1400" b="1">
            <a:latin typeface="+mj-lt"/>
          </a:endParaRPr>
        </a:p>
      </dgm:t>
    </dgm:pt>
    <dgm:pt modelId="{FE11A6EA-FAA1-41A8-8DB3-9D25AEE1E80E}" type="sibTrans" cxnId="{69874A2D-BFAB-46DB-B934-656A9D4BF269}">
      <dgm:prSet/>
      <dgm:spPr/>
      <dgm:t>
        <a:bodyPr/>
        <a:lstStyle/>
        <a:p>
          <a:endParaRPr lang="en-GB" sz="1400" b="1">
            <a:latin typeface="+mj-lt"/>
          </a:endParaRPr>
        </a:p>
      </dgm:t>
    </dgm:pt>
    <dgm:pt modelId="{16B46D84-A600-49E8-8EA3-FB37E2E8C395}">
      <dgm:prSet phldrT="[Text]" custT="1"/>
      <dgm:spPr/>
      <dgm:t>
        <a:bodyPr/>
        <a:lstStyle/>
        <a:p>
          <a:r>
            <a:rPr lang="en-IE" sz="1400" b="1" dirty="0" smtClean="0">
              <a:latin typeface="Arial" panose="020B0604020202020204" pitchFamily="34" charset="0"/>
              <a:cs typeface="Arial" panose="020B0604020202020204" pitchFamily="34" charset="0"/>
            </a:rPr>
            <a:t>Agriculture, Forestry </a:t>
          </a:r>
          <a:r>
            <a:rPr lang="pl-PL" sz="1400" b="1" dirty="0" smtClean="0">
              <a:latin typeface="Arial" panose="020B0604020202020204" pitchFamily="34" charset="0"/>
              <a:cs typeface="Arial" panose="020B0604020202020204" pitchFamily="34" charset="0"/>
            </a:rPr>
            <a:t/>
          </a:r>
          <a:br>
            <a:rPr lang="pl-PL" sz="1400" b="1" dirty="0" smtClean="0">
              <a:latin typeface="Arial" panose="020B0604020202020204" pitchFamily="34" charset="0"/>
              <a:cs typeface="Arial" panose="020B0604020202020204" pitchFamily="34" charset="0"/>
            </a:rPr>
          </a:br>
          <a:r>
            <a:rPr lang="en-IE" sz="1400" b="1" dirty="0" smtClean="0">
              <a:latin typeface="Arial" panose="020B0604020202020204" pitchFamily="34" charset="0"/>
              <a:cs typeface="Arial" panose="020B0604020202020204" pitchFamily="34" charset="0"/>
            </a:rPr>
            <a:t>and Rural Areas</a:t>
          </a:r>
          <a:endParaRPr lang="en-GB" sz="1400" b="1" dirty="0">
            <a:latin typeface="Arial" panose="020B0604020202020204" pitchFamily="34" charset="0"/>
            <a:cs typeface="Arial" panose="020B0604020202020204" pitchFamily="34" charset="0"/>
          </a:endParaRPr>
        </a:p>
      </dgm:t>
    </dgm:pt>
    <dgm:pt modelId="{8585D07D-4386-42D4-8D85-09864059E2A1}" type="parTrans" cxnId="{2CB8C9DE-95E6-4063-BD33-F46ACAC70DC4}">
      <dgm:prSet/>
      <dgm:spPr/>
      <dgm:t>
        <a:bodyPr/>
        <a:lstStyle/>
        <a:p>
          <a:endParaRPr lang="en-GB" sz="1400" b="1">
            <a:latin typeface="+mj-lt"/>
          </a:endParaRPr>
        </a:p>
      </dgm:t>
    </dgm:pt>
    <dgm:pt modelId="{38C478F5-BAD9-405F-896B-F9ECD991D8E7}" type="sibTrans" cxnId="{2CB8C9DE-95E6-4063-BD33-F46ACAC70DC4}">
      <dgm:prSet/>
      <dgm:spPr/>
      <dgm:t>
        <a:bodyPr/>
        <a:lstStyle/>
        <a:p>
          <a:endParaRPr lang="en-GB" sz="1400" b="1">
            <a:latin typeface="+mj-lt"/>
          </a:endParaRPr>
        </a:p>
      </dgm:t>
    </dgm:pt>
    <dgm:pt modelId="{AD36B4D2-44F0-4FE2-851E-E17C8F46B1FF}">
      <dgm:prSet phldrT="[Text]" custT="1"/>
      <dgm:spPr/>
      <dgm:t>
        <a:bodyPr/>
        <a:lstStyle/>
        <a:p>
          <a:r>
            <a:rPr lang="en-IE" sz="1400" b="1" smtClean="0">
              <a:latin typeface="Arial" panose="020B0604020202020204" pitchFamily="34" charset="0"/>
              <a:cs typeface="Arial" panose="020B0604020202020204" pitchFamily="34" charset="0"/>
            </a:rPr>
            <a:t>Seas, Oceans and Inland Waters</a:t>
          </a:r>
          <a:endParaRPr lang="en-GB" sz="1400" b="1" dirty="0">
            <a:latin typeface="Arial" panose="020B0604020202020204" pitchFamily="34" charset="0"/>
            <a:cs typeface="Arial" panose="020B0604020202020204" pitchFamily="34" charset="0"/>
          </a:endParaRPr>
        </a:p>
      </dgm:t>
    </dgm:pt>
    <dgm:pt modelId="{027D773F-66B8-420D-998F-82E7C701EA34}" type="parTrans" cxnId="{2D4580BB-0003-44F1-9AA9-1A50FB0F49CA}">
      <dgm:prSet/>
      <dgm:spPr/>
      <dgm:t>
        <a:bodyPr/>
        <a:lstStyle/>
        <a:p>
          <a:endParaRPr lang="en-GB" sz="1400" b="1">
            <a:latin typeface="+mj-lt"/>
          </a:endParaRPr>
        </a:p>
      </dgm:t>
    </dgm:pt>
    <dgm:pt modelId="{8CB570F1-BD87-4A5D-AB00-BCC68057BB6D}" type="sibTrans" cxnId="{2D4580BB-0003-44F1-9AA9-1A50FB0F49CA}">
      <dgm:prSet/>
      <dgm:spPr/>
      <dgm:t>
        <a:bodyPr/>
        <a:lstStyle/>
        <a:p>
          <a:endParaRPr lang="en-GB" sz="1400" b="1">
            <a:latin typeface="+mj-lt"/>
          </a:endParaRPr>
        </a:p>
      </dgm:t>
    </dgm:pt>
    <dgm:pt modelId="{2274272F-DAB1-4E09-9EF1-034FCB8B26DA}">
      <dgm:prSet custT="1"/>
      <dgm:spPr/>
      <dgm:t>
        <a:bodyPr/>
        <a:lstStyle/>
        <a:p>
          <a:r>
            <a:rPr lang="en-GB" sz="1400" b="1" smtClean="0">
              <a:latin typeface="Arial" panose="020B0604020202020204" pitchFamily="34" charset="0"/>
              <a:cs typeface="Arial" panose="020B0604020202020204" pitchFamily="34" charset="0"/>
            </a:rPr>
            <a:t>Bio-based innovation systems in the EU Bioeconomy</a:t>
          </a:r>
          <a:endParaRPr lang="en-GB" sz="1400" b="1" dirty="0">
            <a:latin typeface="Arial" panose="020B0604020202020204" pitchFamily="34" charset="0"/>
            <a:cs typeface="Arial" panose="020B0604020202020204" pitchFamily="34" charset="0"/>
          </a:endParaRPr>
        </a:p>
      </dgm:t>
    </dgm:pt>
    <dgm:pt modelId="{58A16B2F-B22B-40D7-AC33-1F5663249817}" type="parTrans" cxnId="{7A1F7ECC-887C-4A9B-A928-31700761F14F}">
      <dgm:prSet/>
      <dgm:spPr/>
      <dgm:t>
        <a:bodyPr/>
        <a:lstStyle/>
        <a:p>
          <a:endParaRPr lang="en-GB" sz="1400" b="1">
            <a:latin typeface="+mj-lt"/>
          </a:endParaRPr>
        </a:p>
      </dgm:t>
    </dgm:pt>
    <dgm:pt modelId="{14417C7E-57AA-49D5-B4F4-164E74EBB281}" type="sibTrans" cxnId="{7A1F7ECC-887C-4A9B-A928-31700761F14F}">
      <dgm:prSet/>
      <dgm:spPr/>
      <dgm:t>
        <a:bodyPr/>
        <a:lstStyle/>
        <a:p>
          <a:endParaRPr lang="en-GB" sz="1400" b="1">
            <a:latin typeface="+mj-lt"/>
          </a:endParaRPr>
        </a:p>
      </dgm:t>
    </dgm:pt>
    <dgm:pt modelId="{4B146B65-42E1-44FB-A820-F900A7678F4B}">
      <dgm:prSet custT="1"/>
      <dgm:spPr/>
      <dgm:t>
        <a:bodyPr/>
        <a:lstStyle/>
        <a:p>
          <a:r>
            <a:rPr lang="en-GB" sz="1400" b="1" smtClean="0">
              <a:latin typeface="Arial" panose="020B0604020202020204" pitchFamily="34" charset="0"/>
              <a:cs typeface="Arial" panose="020B0604020202020204" pitchFamily="34" charset="0"/>
            </a:rPr>
            <a:t>Circular System</a:t>
          </a:r>
          <a:r>
            <a:rPr lang="en-GB" sz="1400" b="0" smtClean="0">
              <a:latin typeface="Arial" panose="020B0604020202020204" pitchFamily="34" charset="0"/>
              <a:cs typeface="Arial" panose="020B0604020202020204" pitchFamily="34" charset="0"/>
            </a:rPr>
            <a:t>s</a:t>
          </a:r>
          <a:endParaRPr lang="en-GB" sz="1400" b="0" dirty="0">
            <a:latin typeface="Arial" panose="020B0604020202020204" pitchFamily="34" charset="0"/>
            <a:cs typeface="Arial" panose="020B0604020202020204" pitchFamily="34" charset="0"/>
          </a:endParaRPr>
        </a:p>
      </dgm:t>
    </dgm:pt>
    <dgm:pt modelId="{1322F804-C016-41CA-A3F4-87456B83D72B}" type="parTrans" cxnId="{CE2EF5C0-78EB-41DD-BA8E-E34272EB5D10}">
      <dgm:prSet/>
      <dgm:spPr/>
      <dgm:t>
        <a:bodyPr/>
        <a:lstStyle/>
        <a:p>
          <a:endParaRPr lang="en-GB" sz="1400" b="1">
            <a:latin typeface="+mj-lt"/>
          </a:endParaRPr>
        </a:p>
      </dgm:t>
    </dgm:pt>
    <dgm:pt modelId="{3E1512BF-01F8-4189-B392-C32903343C8A}" type="sibTrans" cxnId="{CE2EF5C0-78EB-41DD-BA8E-E34272EB5D10}">
      <dgm:prSet/>
      <dgm:spPr/>
      <dgm:t>
        <a:bodyPr/>
        <a:lstStyle/>
        <a:p>
          <a:endParaRPr lang="en-GB" sz="1400" b="1">
            <a:latin typeface="+mj-lt"/>
          </a:endParaRPr>
        </a:p>
      </dgm:t>
    </dgm:pt>
    <dgm:pt modelId="{837425D9-329B-4949-8B01-1CCA88185100}">
      <dgm:prSet phldrT="[Text]" custT="1"/>
      <dgm:spPr>
        <a:solidFill>
          <a:schemeClr val="accent4"/>
        </a:solidFill>
      </dgm:spPr>
      <dgm:t>
        <a:bodyPr/>
        <a:lstStyle/>
        <a:p>
          <a:pPr rtl="0" fontAlgn="auto"/>
          <a:r>
            <a:rPr lang="en-IE" sz="1400" b="1" dirty="0" smtClean="0">
              <a:solidFill>
                <a:schemeClr val="bg2">
                  <a:lumMod val="25000"/>
                </a:schemeClr>
              </a:solidFill>
              <a:latin typeface="Arial" panose="020B0604020202020204" pitchFamily="34" charset="0"/>
              <a:cs typeface="Arial" panose="020B0604020202020204" pitchFamily="34" charset="0"/>
            </a:rPr>
            <a:t>Food Systems</a:t>
          </a:r>
          <a:endParaRPr lang="en-GB" sz="1400" b="1" dirty="0">
            <a:solidFill>
              <a:schemeClr val="bg2">
                <a:lumMod val="25000"/>
              </a:schemeClr>
            </a:solidFill>
            <a:latin typeface="Arial" panose="020B0604020202020204" pitchFamily="34" charset="0"/>
            <a:cs typeface="Arial" panose="020B0604020202020204" pitchFamily="34" charset="0"/>
          </a:endParaRPr>
        </a:p>
      </dgm:t>
    </dgm:pt>
    <dgm:pt modelId="{B9917AF0-1C7F-4BD7-83D1-CB91E986887F}" type="parTrans" cxnId="{5B4789B2-DA20-48E7-A3B3-17143F4F36EB}">
      <dgm:prSet/>
      <dgm:spPr/>
      <dgm:t>
        <a:bodyPr/>
        <a:lstStyle/>
        <a:p>
          <a:endParaRPr lang="en-GB"/>
        </a:p>
      </dgm:t>
    </dgm:pt>
    <dgm:pt modelId="{FF965FAC-0D59-430A-A9C2-74121A4DB578}" type="sibTrans" cxnId="{5B4789B2-DA20-48E7-A3B3-17143F4F36EB}">
      <dgm:prSet/>
      <dgm:spPr/>
      <dgm:t>
        <a:bodyPr/>
        <a:lstStyle/>
        <a:p>
          <a:endParaRPr lang="en-GB"/>
        </a:p>
      </dgm:t>
    </dgm:pt>
    <dgm:pt modelId="{A7496F79-EC4A-402C-80E6-72825507D27F}" type="pres">
      <dgm:prSet presAssocID="{CFE9C256-0136-488C-9E6E-DC72874008D1}" presName="Name0" presStyleCnt="0">
        <dgm:presLayoutVars>
          <dgm:dir/>
          <dgm:resizeHandles val="exact"/>
        </dgm:presLayoutVars>
      </dgm:prSet>
      <dgm:spPr/>
      <dgm:t>
        <a:bodyPr/>
        <a:lstStyle/>
        <a:p>
          <a:endParaRPr lang="en-US"/>
        </a:p>
      </dgm:t>
    </dgm:pt>
    <dgm:pt modelId="{A85B54B6-A607-449D-88DF-DDA598130EAD}" type="pres">
      <dgm:prSet presAssocID="{CFE9C256-0136-488C-9E6E-DC72874008D1}" presName="cycle" presStyleCnt="0"/>
      <dgm:spPr/>
    </dgm:pt>
    <dgm:pt modelId="{F41253F3-40AB-4509-8D5E-E49563CAECDE}" type="pres">
      <dgm:prSet presAssocID="{40805CFA-0220-4BBB-BAFB-DC2BD41920C8}" presName="nodeFirstNode" presStyleLbl="node1" presStyleIdx="0" presStyleCnt="7">
        <dgm:presLayoutVars>
          <dgm:bulletEnabled val="1"/>
        </dgm:presLayoutVars>
      </dgm:prSet>
      <dgm:spPr/>
      <dgm:t>
        <a:bodyPr/>
        <a:lstStyle/>
        <a:p>
          <a:endParaRPr lang="en-US"/>
        </a:p>
      </dgm:t>
    </dgm:pt>
    <dgm:pt modelId="{CA989A6F-1FDF-4B61-B1CE-C5E55756AD73}" type="pres">
      <dgm:prSet presAssocID="{3A13351A-C8A8-4C41-9D27-DE1286971A2B}" presName="sibTransFirstNode" presStyleLbl="bgShp" presStyleIdx="0" presStyleCnt="1"/>
      <dgm:spPr/>
      <dgm:t>
        <a:bodyPr/>
        <a:lstStyle/>
        <a:p>
          <a:endParaRPr lang="en-US"/>
        </a:p>
      </dgm:t>
    </dgm:pt>
    <dgm:pt modelId="{A0974D6B-6530-442E-83F9-3BF31DC3D925}" type="pres">
      <dgm:prSet presAssocID="{837425D9-329B-4949-8B01-1CCA88185100}" presName="nodeFollowingNodes" presStyleLbl="node1" presStyleIdx="1" presStyleCnt="7">
        <dgm:presLayoutVars>
          <dgm:bulletEnabled val="1"/>
        </dgm:presLayoutVars>
      </dgm:prSet>
      <dgm:spPr/>
      <dgm:t>
        <a:bodyPr/>
        <a:lstStyle/>
        <a:p>
          <a:endParaRPr lang="en-US"/>
        </a:p>
      </dgm:t>
    </dgm:pt>
    <dgm:pt modelId="{872FE41C-6E6F-4970-AA6D-5E8802B2DD92}" type="pres">
      <dgm:prSet presAssocID="{46DE2E09-4273-410F-A842-01AFADEFBB97}" presName="nodeFollowingNodes" presStyleLbl="node1" presStyleIdx="2" presStyleCnt="7">
        <dgm:presLayoutVars>
          <dgm:bulletEnabled val="1"/>
        </dgm:presLayoutVars>
      </dgm:prSet>
      <dgm:spPr/>
      <dgm:t>
        <a:bodyPr/>
        <a:lstStyle/>
        <a:p>
          <a:endParaRPr lang="en-US"/>
        </a:p>
      </dgm:t>
    </dgm:pt>
    <dgm:pt modelId="{80065238-339E-4245-9CFC-D28D630F0760}" type="pres">
      <dgm:prSet presAssocID="{16B46D84-A600-49E8-8EA3-FB37E2E8C395}" presName="nodeFollowingNodes" presStyleLbl="node1" presStyleIdx="3" presStyleCnt="7">
        <dgm:presLayoutVars>
          <dgm:bulletEnabled val="1"/>
        </dgm:presLayoutVars>
      </dgm:prSet>
      <dgm:spPr/>
      <dgm:t>
        <a:bodyPr/>
        <a:lstStyle/>
        <a:p>
          <a:endParaRPr lang="en-US"/>
        </a:p>
      </dgm:t>
    </dgm:pt>
    <dgm:pt modelId="{5BB5E50F-6F71-4EF9-812F-3A2FEACEC62D}" type="pres">
      <dgm:prSet presAssocID="{AD36B4D2-44F0-4FE2-851E-E17C8F46B1FF}" presName="nodeFollowingNodes" presStyleLbl="node1" presStyleIdx="4" presStyleCnt="7">
        <dgm:presLayoutVars>
          <dgm:bulletEnabled val="1"/>
        </dgm:presLayoutVars>
      </dgm:prSet>
      <dgm:spPr/>
      <dgm:t>
        <a:bodyPr/>
        <a:lstStyle/>
        <a:p>
          <a:endParaRPr lang="en-US"/>
        </a:p>
      </dgm:t>
    </dgm:pt>
    <dgm:pt modelId="{9DD7E761-3E88-4C79-8D2F-CDCBBBAB2064}" type="pres">
      <dgm:prSet presAssocID="{2274272F-DAB1-4E09-9EF1-034FCB8B26DA}" presName="nodeFollowingNodes" presStyleLbl="node1" presStyleIdx="5" presStyleCnt="7">
        <dgm:presLayoutVars>
          <dgm:bulletEnabled val="1"/>
        </dgm:presLayoutVars>
      </dgm:prSet>
      <dgm:spPr/>
      <dgm:t>
        <a:bodyPr/>
        <a:lstStyle/>
        <a:p>
          <a:endParaRPr lang="en-US"/>
        </a:p>
      </dgm:t>
    </dgm:pt>
    <dgm:pt modelId="{07926FDB-53A0-412C-870C-3A2E66CDD479}" type="pres">
      <dgm:prSet presAssocID="{4B146B65-42E1-44FB-A820-F900A7678F4B}" presName="nodeFollowingNodes" presStyleLbl="node1" presStyleIdx="6" presStyleCnt="7">
        <dgm:presLayoutVars>
          <dgm:bulletEnabled val="1"/>
        </dgm:presLayoutVars>
      </dgm:prSet>
      <dgm:spPr/>
      <dgm:t>
        <a:bodyPr/>
        <a:lstStyle/>
        <a:p>
          <a:endParaRPr lang="en-US"/>
        </a:p>
      </dgm:t>
    </dgm:pt>
  </dgm:ptLst>
  <dgm:cxnLst>
    <dgm:cxn modelId="{4328A0DF-40A8-42EB-A989-DC7F9916899E}" type="presOf" srcId="{40805CFA-0220-4BBB-BAFB-DC2BD41920C8}" destId="{F41253F3-40AB-4509-8D5E-E49563CAECDE}" srcOrd="0" destOrd="0" presId="urn:microsoft.com/office/officeart/2005/8/layout/cycle3"/>
    <dgm:cxn modelId="{CE2EF5C0-78EB-41DD-BA8E-E34272EB5D10}" srcId="{CFE9C256-0136-488C-9E6E-DC72874008D1}" destId="{4B146B65-42E1-44FB-A820-F900A7678F4B}" srcOrd="6" destOrd="0" parTransId="{1322F804-C016-41CA-A3F4-87456B83D72B}" sibTransId="{3E1512BF-01F8-4189-B392-C32903343C8A}"/>
    <dgm:cxn modelId="{732F4D46-C438-4E59-AC1E-B1E0E3BFC9FE}" type="presOf" srcId="{4B146B65-42E1-44FB-A820-F900A7678F4B}" destId="{07926FDB-53A0-412C-870C-3A2E66CDD479}" srcOrd="0" destOrd="0" presId="urn:microsoft.com/office/officeart/2005/8/layout/cycle3"/>
    <dgm:cxn modelId="{7A1F7ECC-887C-4A9B-A928-31700761F14F}" srcId="{CFE9C256-0136-488C-9E6E-DC72874008D1}" destId="{2274272F-DAB1-4E09-9EF1-034FCB8B26DA}" srcOrd="5" destOrd="0" parTransId="{58A16B2F-B22B-40D7-AC33-1F5663249817}" sibTransId="{14417C7E-57AA-49D5-B4F4-164E74EBB281}"/>
    <dgm:cxn modelId="{D34BEF96-86EA-4CA0-A5F6-01E2B8F304E1}" type="presOf" srcId="{837425D9-329B-4949-8B01-1CCA88185100}" destId="{A0974D6B-6530-442E-83F9-3BF31DC3D925}" srcOrd="0" destOrd="0" presId="urn:microsoft.com/office/officeart/2005/8/layout/cycle3"/>
    <dgm:cxn modelId="{7DD4A207-6DAD-4331-9A11-358D8FA286C4}" type="presOf" srcId="{2274272F-DAB1-4E09-9EF1-034FCB8B26DA}" destId="{9DD7E761-3E88-4C79-8D2F-CDCBBBAB2064}" srcOrd="0" destOrd="0" presId="urn:microsoft.com/office/officeart/2005/8/layout/cycle3"/>
    <dgm:cxn modelId="{2767289D-22C0-4E59-BC8B-6E3DD46E3EB4}" type="presOf" srcId="{16B46D84-A600-49E8-8EA3-FB37E2E8C395}" destId="{80065238-339E-4245-9CFC-D28D630F0760}" srcOrd="0" destOrd="0" presId="urn:microsoft.com/office/officeart/2005/8/layout/cycle3"/>
    <dgm:cxn modelId="{803E5153-E0B8-43D4-9574-61853314369D}" type="presOf" srcId="{CFE9C256-0136-488C-9E6E-DC72874008D1}" destId="{A7496F79-EC4A-402C-80E6-72825507D27F}" srcOrd="0" destOrd="0" presId="urn:microsoft.com/office/officeart/2005/8/layout/cycle3"/>
    <dgm:cxn modelId="{E4AAEA9E-FA04-4750-BD01-9B2EAEC1D771}" type="presOf" srcId="{AD36B4D2-44F0-4FE2-851E-E17C8F46B1FF}" destId="{5BB5E50F-6F71-4EF9-812F-3A2FEACEC62D}" srcOrd="0" destOrd="0" presId="urn:microsoft.com/office/officeart/2005/8/layout/cycle3"/>
    <dgm:cxn modelId="{03A963CE-3F08-46D1-A4BF-A920FBBF8F39}" srcId="{CFE9C256-0136-488C-9E6E-DC72874008D1}" destId="{40805CFA-0220-4BBB-BAFB-DC2BD41920C8}" srcOrd="0" destOrd="0" parTransId="{864EF699-003C-4B91-8BB3-3B4CD3E26C6C}" sibTransId="{3A13351A-C8A8-4C41-9D27-DE1286971A2B}"/>
    <dgm:cxn modelId="{5B4789B2-DA20-48E7-A3B3-17143F4F36EB}" srcId="{CFE9C256-0136-488C-9E6E-DC72874008D1}" destId="{837425D9-329B-4949-8B01-1CCA88185100}" srcOrd="1" destOrd="0" parTransId="{B9917AF0-1C7F-4BD7-83D1-CB91E986887F}" sibTransId="{FF965FAC-0D59-430A-A9C2-74121A4DB578}"/>
    <dgm:cxn modelId="{2D4580BB-0003-44F1-9AA9-1A50FB0F49CA}" srcId="{CFE9C256-0136-488C-9E6E-DC72874008D1}" destId="{AD36B4D2-44F0-4FE2-851E-E17C8F46B1FF}" srcOrd="4" destOrd="0" parTransId="{027D773F-66B8-420D-998F-82E7C701EA34}" sibTransId="{8CB570F1-BD87-4A5D-AB00-BCC68057BB6D}"/>
    <dgm:cxn modelId="{69874A2D-BFAB-46DB-B934-656A9D4BF269}" srcId="{CFE9C256-0136-488C-9E6E-DC72874008D1}" destId="{46DE2E09-4273-410F-A842-01AFADEFBB97}" srcOrd="2" destOrd="0" parTransId="{CD62A89A-2AEC-47C6-BA1C-8E4AB6B2C08E}" sibTransId="{FE11A6EA-FAA1-41A8-8DB3-9D25AEE1E80E}"/>
    <dgm:cxn modelId="{1B225EFF-5259-4F8B-B764-8178403A1A63}" type="presOf" srcId="{46DE2E09-4273-410F-A842-01AFADEFBB97}" destId="{872FE41C-6E6F-4970-AA6D-5E8802B2DD92}" srcOrd="0" destOrd="0" presId="urn:microsoft.com/office/officeart/2005/8/layout/cycle3"/>
    <dgm:cxn modelId="{2CB8C9DE-95E6-4063-BD33-F46ACAC70DC4}" srcId="{CFE9C256-0136-488C-9E6E-DC72874008D1}" destId="{16B46D84-A600-49E8-8EA3-FB37E2E8C395}" srcOrd="3" destOrd="0" parTransId="{8585D07D-4386-42D4-8D85-09864059E2A1}" sibTransId="{38C478F5-BAD9-405F-896B-F9ECD991D8E7}"/>
    <dgm:cxn modelId="{400B8C5F-A691-4232-AD31-0C0575FEAAFB}" type="presOf" srcId="{3A13351A-C8A8-4C41-9D27-DE1286971A2B}" destId="{CA989A6F-1FDF-4B61-B1CE-C5E55756AD73}" srcOrd="0" destOrd="0" presId="urn:microsoft.com/office/officeart/2005/8/layout/cycle3"/>
    <dgm:cxn modelId="{42EAA0E8-2E9B-434F-9BBB-01827F767495}" type="presParOf" srcId="{A7496F79-EC4A-402C-80E6-72825507D27F}" destId="{A85B54B6-A607-449D-88DF-DDA598130EAD}" srcOrd="0" destOrd="0" presId="urn:microsoft.com/office/officeart/2005/8/layout/cycle3"/>
    <dgm:cxn modelId="{97E70F91-6948-49F1-B503-9A7FE4F84365}" type="presParOf" srcId="{A85B54B6-A607-449D-88DF-DDA598130EAD}" destId="{F41253F3-40AB-4509-8D5E-E49563CAECDE}" srcOrd="0" destOrd="0" presId="urn:microsoft.com/office/officeart/2005/8/layout/cycle3"/>
    <dgm:cxn modelId="{28327704-25AB-46E6-B7F0-7FD79685BCA4}" type="presParOf" srcId="{A85B54B6-A607-449D-88DF-DDA598130EAD}" destId="{CA989A6F-1FDF-4B61-B1CE-C5E55756AD73}" srcOrd="1" destOrd="0" presId="urn:microsoft.com/office/officeart/2005/8/layout/cycle3"/>
    <dgm:cxn modelId="{444F0A75-5FBB-47A1-A1E5-8E8440E56633}" type="presParOf" srcId="{A85B54B6-A607-449D-88DF-DDA598130EAD}" destId="{A0974D6B-6530-442E-83F9-3BF31DC3D925}" srcOrd="2" destOrd="0" presId="urn:microsoft.com/office/officeart/2005/8/layout/cycle3"/>
    <dgm:cxn modelId="{73A7798D-643A-4059-815A-A7EB3861D2B4}" type="presParOf" srcId="{A85B54B6-A607-449D-88DF-DDA598130EAD}" destId="{872FE41C-6E6F-4970-AA6D-5E8802B2DD92}" srcOrd="3" destOrd="0" presId="urn:microsoft.com/office/officeart/2005/8/layout/cycle3"/>
    <dgm:cxn modelId="{C7FF82A7-3AFF-4085-A66B-F566A4D36BBF}" type="presParOf" srcId="{A85B54B6-A607-449D-88DF-DDA598130EAD}" destId="{80065238-339E-4245-9CFC-D28D630F0760}" srcOrd="4" destOrd="0" presId="urn:microsoft.com/office/officeart/2005/8/layout/cycle3"/>
    <dgm:cxn modelId="{01C62C66-22BE-4692-91C4-D7D347BCE99C}" type="presParOf" srcId="{A85B54B6-A607-449D-88DF-DDA598130EAD}" destId="{5BB5E50F-6F71-4EF9-812F-3A2FEACEC62D}" srcOrd="5" destOrd="0" presId="urn:microsoft.com/office/officeart/2005/8/layout/cycle3"/>
    <dgm:cxn modelId="{1EC64C0D-8FDE-46E3-A058-B394C43CD7AC}" type="presParOf" srcId="{A85B54B6-A607-449D-88DF-DDA598130EAD}" destId="{9DD7E761-3E88-4C79-8D2F-CDCBBBAB2064}" srcOrd="6" destOrd="0" presId="urn:microsoft.com/office/officeart/2005/8/layout/cycle3"/>
    <dgm:cxn modelId="{55C429D1-1BCD-46F3-94BD-F7FE6F4AA9A3}" type="presParOf" srcId="{A85B54B6-A607-449D-88DF-DDA598130EAD}" destId="{07926FDB-53A0-412C-870C-3A2E66CDD479}"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89A6F-1FDF-4B61-B1CE-C5E55756AD73}">
      <dsp:nvSpPr>
        <dsp:cNvPr id="0" name=""/>
        <dsp:cNvSpPr/>
      </dsp:nvSpPr>
      <dsp:spPr>
        <a:xfrm>
          <a:off x="391787" y="103534"/>
          <a:ext cx="5554593" cy="5554593"/>
        </a:xfrm>
        <a:prstGeom prst="circularArrow">
          <a:avLst>
            <a:gd name="adj1" fmla="val 5544"/>
            <a:gd name="adj2" fmla="val 330680"/>
            <a:gd name="adj3" fmla="val 14525292"/>
            <a:gd name="adj4" fmla="val 16944792"/>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253F3-40AB-4509-8D5E-E49563CAECDE}">
      <dsp:nvSpPr>
        <dsp:cNvPr id="0" name=""/>
        <dsp:cNvSpPr/>
      </dsp:nvSpPr>
      <dsp:spPr>
        <a:xfrm>
          <a:off x="2310274" y="142529"/>
          <a:ext cx="1717619" cy="8588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1" kern="1200" smtClean="0">
              <a:latin typeface="Arial" panose="020B0604020202020204" pitchFamily="34" charset="0"/>
              <a:cs typeface="Arial" panose="020B0604020202020204" pitchFamily="34" charset="0"/>
            </a:rPr>
            <a:t>Environmental Observation</a:t>
          </a:r>
          <a:endParaRPr lang="en-GB" sz="1400" b="1" kern="1200" dirty="0">
            <a:latin typeface="Arial" panose="020B0604020202020204" pitchFamily="34" charset="0"/>
            <a:cs typeface="Arial" panose="020B0604020202020204" pitchFamily="34" charset="0"/>
          </a:endParaRPr>
        </a:p>
      </dsp:txBody>
      <dsp:txXfrm>
        <a:off x="2352198" y="184453"/>
        <a:ext cx="1633771" cy="774961"/>
      </dsp:txXfrm>
    </dsp:sp>
    <dsp:sp modelId="{A0974D6B-6530-442E-83F9-3BF31DC3D925}">
      <dsp:nvSpPr>
        <dsp:cNvPr id="0" name=""/>
        <dsp:cNvSpPr/>
      </dsp:nvSpPr>
      <dsp:spPr>
        <a:xfrm>
          <a:off x="4162196" y="1034368"/>
          <a:ext cx="1717619" cy="858809"/>
        </a:xfrm>
        <a:prstGeom prst="roundRect">
          <a:avLst/>
        </a:prstGeom>
        <a:solidFill>
          <a:schemeClr val="accent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fontAlgn="auto">
            <a:lnSpc>
              <a:spcPct val="90000"/>
            </a:lnSpc>
            <a:spcBef>
              <a:spcPct val="0"/>
            </a:spcBef>
            <a:spcAft>
              <a:spcPct val="35000"/>
            </a:spcAft>
          </a:pPr>
          <a:r>
            <a:rPr lang="en-IE" sz="1400" b="1" kern="1200" dirty="0" smtClean="0">
              <a:solidFill>
                <a:schemeClr val="bg2">
                  <a:lumMod val="25000"/>
                </a:schemeClr>
              </a:solidFill>
              <a:latin typeface="Arial" panose="020B0604020202020204" pitchFamily="34" charset="0"/>
              <a:cs typeface="Arial" panose="020B0604020202020204" pitchFamily="34" charset="0"/>
            </a:rPr>
            <a:t>Food Systems</a:t>
          </a:r>
          <a:endParaRPr lang="en-GB" sz="1400" b="1" kern="1200" dirty="0">
            <a:solidFill>
              <a:schemeClr val="bg2">
                <a:lumMod val="25000"/>
              </a:schemeClr>
            </a:solidFill>
            <a:latin typeface="Arial" panose="020B0604020202020204" pitchFamily="34" charset="0"/>
            <a:cs typeface="Arial" panose="020B0604020202020204" pitchFamily="34" charset="0"/>
          </a:endParaRPr>
        </a:p>
      </dsp:txBody>
      <dsp:txXfrm>
        <a:off x="4204120" y="1076292"/>
        <a:ext cx="1633771" cy="774961"/>
      </dsp:txXfrm>
    </dsp:sp>
    <dsp:sp modelId="{872FE41C-6E6F-4970-AA6D-5E8802B2DD92}">
      <dsp:nvSpPr>
        <dsp:cNvPr id="0" name=""/>
        <dsp:cNvSpPr/>
      </dsp:nvSpPr>
      <dsp:spPr>
        <a:xfrm>
          <a:off x="4619583" y="3038311"/>
          <a:ext cx="1717619" cy="8588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1" kern="1200" smtClean="0">
              <a:latin typeface="Arial" panose="020B0604020202020204" pitchFamily="34" charset="0"/>
              <a:cs typeface="Arial" panose="020B0604020202020204" pitchFamily="34" charset="0"/>
            </a:rPr>
            <a:t>Biodiversity and Natural Resources</a:t>
          </a:r>
          <a:endParaRPr lang="en-GB" sz="1400" b="1" kern="1200" dirty="0">
            <a:latin typeface="Arial" panose="020B0604020202020204" pitchFamily="34" charset="0"/>
            <a:cs typeface="Arial" panose="020B0604020202020204" pitchFamily="34" charset="0"/>
          </a:endParaRPr>
        </a:p>
      </dsp:txBody>
      <dsp:txXfrm>
        <a:off x="4661507" y="3080235"/>
        <a:ext cx="1633771" cy="774961"/>
      </dsp:txXfrm>
    </dsp:sp>
    <dsp:sp modelId="{80065238-339E-4245-9CFC-D28D630F0760}">
      <dsp:nvSpPr>
        <dsp:cNvPr id="0" name=""/>
        <dsp:cNvSpPr/>
      </dsp:nvSpPr>
      <dsp:spPr>
        <a:xfrm>
          <a:off x="3338013" y="4645348"/>
          <a:ext cx="1717619" cy="8588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1" kern="1200" dirty="0" smtClean="0">
              <a:latin typeface="Arial" panose="020B0604020202020204" pitchFamily="34" charset="0"/>
              <a:cs typeface="Arial" panose="020B0604020202020204" pitchFamily="34" charset="0"/>
            </a:rPr>
            <a:t>Agriculture, Forestry </a:t>
          </a:r>
          <a:r>
            <a:rPr lang="pl-PL" sz="1400" b="1" kern="1200" dirty="0" smtClean="0">
              <a:latin typeface="Arial" panose="020B0604020202020204" pitchFamily="34" charset="0"/>
              <a:cs typeface="Arial" panose="020B0604020202020204" pitchFamily="34" charset="0"/>
            </a:rPr>
            <a:t/>
          </a:r>
          <a:br>
            <a:rPr lang="pl-PL" sz="1400" b="1" kern="1200" dirty="0" smtClean="0">
              <a:latin typeface="Arial" panose="020B0604020202020204" pitchFamily="34" charset="0"/>
              <a:cs typeface="Arial" panose="020B0604020202020204" pitchFamily="34" charset="0"/>
            </a:rPr>
          </a:br>
          <a:r>
            <a:rPr lang="en-IE" sz="1400" b="1" kern="1200" dirty="0" smtClean="0">
              <a:latin typeface="Arial" panose="020B0604020202020204" pitchFamily="34" charset="0"/>
              <a:cs typeface="Arial" panose="020B0604020202020204" pitchFamily="34" charset="0"/>
            </a:rPr>
            <a:t>and Rural Areas</a:t>
          </a:r>
          <a:endParaRPr lang="en-GB" sz="1400" b="1" kern="1200" dirty="0">
            <a:latin typeface="Arial" panose="020B0604020202020204" pitchFamily="34" charset="0"/>
            <a:cs typeface="Arial" panose="020B0604020202020204" pitchFamily="34" charset="0"/>
          </a:endParaRPr>
        </a:p>
      </dsp:txBody>
      <dsp:txXfrm>
        <a:off x="3379937" y="4687272"/>
        <a:ext cx="1633771" cy="774961"/>
      </dsp:txXfrm>
    </dsp:sp>
    <dsp:sp modelId="{5BB5E50F-6F71-4EF9-812F-3A2FEACEC62D}">
      <dsp:nvSpPr>
        <dsp:cNvPr id="0" name=""/>
        <dsp:cNvSpPr/>
      </dsp:nvSpPr>
      <dsp:spPr>
        <a:xfrm>
          <a:off x="1282536" y="4645348"/>
          <a:ext cx="1717619" cy="8588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1" kern="1200" smtClean="0">
              <a:latin typeface="Arial" panose="020B0604020202020204" pitchFamily="34" charset="0"/>
              <a:cs typeface="Arial" panose="020B0604020202020204" pitchFamily="34" charset="0"/>
            </a:rPr>
            <a:t>Seas, Oceans and Inland Waters</a:t>
          </a:r>
          <a:endParaRPr lang="en-GB" sz="1400" b="1" kern="1200" dirty="0">
            <a:latin typeface="Arial" panose="020B0604020202020204" pitchFamily="34" charset="0"/>
            <a:cs typeface="Arial" panose="020B0604020202020204" pitchFamily="34" charset="0"/>
          </a:endParaRPr>
        </a:p>
      </dsp:txBody>
      <dsp:txXfrm>
        <a:off x="1324460" y="4687272"/>
        <a:ext cx="1633771" cy="774961"/>
      </dsp:txXfrm>
    </dsp:sp>
    <dsp:sp modelId="{9DD7E761-3E88-4C79-8D2F-CDCBBBAB2064}">
      <dsp:nvSpPr>
        <dsp:cNvPr id="0" name=""/>
        <dsp:cNvSpPr/>
      </dsp:nvSpPr>
      <dsp:spPr>
        <a:xfrm>
          <a:off x="966" y="3038311"/>
          <a:ext cx="1717619" cy="8588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latin typeface="Arial" panose="020B0604020202020204" pitchFamily="34" charset="0"/>
              <a:cs typeface="Arial" panose="020B0604020202020204" pitchFamily="34" charset="0"/>
            </a:rPr>
            <a:t>Bio-based innovation systems in the EU Bioeconomy</a:t>
          </a:r>
          <a:endParaRPr lang="en-GB" sz="1400" b="1" kern="1200" dirty="0">
            <a:latin typeface="Arial" panose="020B0604020202020204" pitchFamily="34" charset="0"/>
            <a:cs typeface="Arial" panose="020B0604020202020204" pitchFamily="34" charset="0"/>
          </a:endParaRPr>
        </a:p>
      </dsp:txBody>
      <dsp:txXfrm>
        <a:off x="42890" y="3080235"/>
        <a:ext cx="1633771" cy="774961"/>
      </dsp:txXfrm>
    </dsp:sp>
    <dsp:sp modelId="{07926FDB-53A0-412C-870C-3A2E66CDD479}">
      <dsp:nvSpPr>
        <dsp:cNvPr id="0" name=""/>
        <dsp:cNvSpPr/>
      </dsp:nvSpPr>
      <dsp:spPr>
        <a:xfrm>
          <a:off x="458353" y="1034368"/>
          <a:ext cx="1717619" cy="85880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mtClean="0">
              <a:latin typeface="Arial" panose="020B0604020202020204" pitchFamily="34" charset="0"/>
              <a:cs typeface="Arial" panose="020B0604020202020204" pitchFamily="34" charset="0"/>
            </a:rPr>
            <a:t>Circular System</a:t>
          </a:r>
          <a:r>
            <a:rPr lang="en-GB" sz="1400" b="0" kern="1200" smtClean="0">
              <a:latin typeface="Arial" panose="020B0604020202020204" pitchFamily="34" charset="0"/>
              <a:cs typeface="Arial" panose="020B0604020202020204" pitchFamily="34" charset="0"/>
            </a:rPr>
            <a:t>s</a:t>
          </a:r>
          <a:endParaRPr lang="en-GB" sz="1400" b="0" kern="1200" dirty="0">
            <a:latin typeface="Arial" panose="020B0604020202020204" pitchFamily="34" charset="0"/>
            <a:cs typeface="Arial" panose="020B0604020202020204" pitchFamily="34" charset="0"/>
          </a:endParaRPr>
        </a:p>
      </dsp:txBody>
      <dsp:txXfrm>
        <a:off x="500277" y="1076292"/>
        <a:ext cx="1633771" cy="77496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22/09/2020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22/09/2020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europa.eu/info/research-and-innovation/funding/funding-opportunities/funding-programmes-and-open-calls_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94" indent="-171294" algn="just">
              <a:lnSpc>
                <a:spcPct val="150000"/>
              </a:lnSpc>
              <a:buFont typeface="Arial" panose="020B0604020202020204" pitchFamily="34" charset="0"/>
              <a:buChar char="•"/>
            </a:pPr>
            <a:endParaRPr lang="nl-BE" sz="1600" dirty="0" smtClean="0"/>
          </a:p>
        </p:txBody>
      </p:sp>
      <p:sp>
        <p:nvSpPr>
          <p:cNvPr id="4" name="Slide Number Placeholder 3"/>
          <p:cNvSpPr>
            <a:spLocks noGrp="1"/>
          </p:cNvSpPr>
          <p:nvPr>
            <p:ph type="sldNum" sz="quarter" idx="10"/>
          </p:nvPr>
        </p:nvSpPr>
        <p:spPr/>
        <p:txBody>
          <a:bodyPr/>
          <a:lstStyle/>
          <a:p>
            <a:fld id="{F41D4AD5-795A-4C8E-907D-EFFAB9F421D6}" type="slidenum">
              <a:rPr lang="en-GB" altLang="en-US" smtClean="0"/>
              <a:pPr/>
              <a:t>1</a:t>
            </a:fld>
            <a:endParaRPr lang="en-GB" altLang="en-US"/>
          </a:p>
        </p:txBody>
      </p:sp>
    </p:spTree>
    <p:extLst>
      <p:ext uri="{BB962C8B-B14F-4D97-AF65-F5344CB8AC3E}">
        <p14:creationId xmlns:p14="http://schemas.microsoft.com/office/powerpoint/2010/main" val="1465155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4247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3CF5AE-8CF0-4268-A850-B133A1FEBA6C}" type="slidenum">
              <a:rPr lang="en-GB" smtClean="0"/>
              <a:pPr>
                <a:defRPr/>
              </a:pPr>
              <a:t>3</a:t>
            </a:fld>
            <a:endParaRPr lang="en-GB" dirty="0"/>
          </a:p>
        </p:txBody>
      </p:sp>
    </p:spTree>
    <p:extLst>
      <p:ext uri="{BB962C8B-B14F-4D97-AF65-F5344CB8AC3E}">
        <p14:creationId xmlns:p14="http://schemas.microsoft.com/office/powerpoint/2010/main" val="409294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3CF5AE-8CF0-4268-A850-B133A1FEBA6C}" type="slidenum">
              <a:rPr lang="en-GB" smtClean="0"/>
              <a:pPr>
                <a:defRPr/>
              </a:pPr>
              <a:t>4</a:t>
            </a:fld>
            <a:endParaRPr lang="en-GB" dirty="0"/>
          </a:p>
        </p:txBody>
      </p:sp>
    </p:spTree>
    <p:extLst>
      <p:ext uri="{BB962C8B-B14F-4D97-AF65-F5344CB8AC3E}">
        <p14:creationId xmlns:p14="http://schemas.microsoft.com/office/powerpoint/2010/main" val="344468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58759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endParaRPr lang="en-US" dirty="0" smtClean="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3156867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595"/>
              </a:spcAft>
            </a:pPr>
            <a:endParaRPr lang="en-GB" dirty="0" smtClean="0"/>
          </a:p>
          <a:p>
            <a:pPr lvl="0" algn="just"/>
            <a:endParaRPr lang="en-GB" dirty="0" smtClean="0"/>
          </a:p>
          <a:p>
            <a:pPr lvl="0" algn="just"/>
            <a:endParaRPr lang="en-GB" dirty="0"/>
          </a:p>
        </p:txBody>
      </p:sp>
      <p:sp>
        <p:nvSpPr>
          <p:cNvPr id="4" name="Slide Number Placeholder 3"/>
          <p:cNvSpPr>
            <a:spLocks noGrp="1"/>
          </p:cNvSpPr>
          <p:nvPr>
            <p:ph type="sldNum" sz="quarter" idx="10"/>
          </p:nvPr>
        </p:nvSpPr>
        <p:spPr/>
        <p:txBody>
          <a:bodyPr/>
          <a:lstStyle/>
          <a:p>
            <a:pPr marL="0" marR="0" lvl="0" indent="0" algn="r" defTabSz="905969"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05969"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6726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05871"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144786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pl-PL" sz="1800" b="0" i="0" u="none" strike="noStrike" kern="1200" cap="none" spc="0" normalizeH="0" baseline="0" noProof="0" dirty="0" smtClean="0">
              <a:ln>
                <a:noFill/>
              </a:ln>
              <a:solidFill>
                <a:srgbClr val="878685">
                  <a:lumMod val="50000"/>
                </a:srgbClr>
              </a:solidFill>
              <a:effectLst/>
              <a:uLnTx/>
              <a:uFillTx/>
              <a:latin typeface="Arial"/>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0547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Green Deal Call differs in important aspects from previous </a:t>
            </a:r>
            <a:r>
              <a:rPr lang="en-US" dirty="0">
                <a:hlinkClick r:id="rId3"/>
              </a:rPr>
              <a:t>Horizon 2020 calls</a:t>
            </a:r>
            <a:r>
              <a:rPr lang="en-US" dirty="0"/>
              <a:t>. Given the urgency of the challenges it addresses, it aims for clear, discernible results in the short to medium-term, but with a perspective of long-term change. There are fewer, but more targeted, larger and visible actions, with a focus on rapid scalability, dissemination and uptake.</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657271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556272"/>
            <a:ext cx="109728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609600" y="2636912"/>
            <a:ext cx="109728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7" name="Rectangle 4"/>
          <p:cNvSpPr>
            <a:spLocks noGrp="1" noChangeArrowheads="1"/>
          </p:cNvSpPr>
          <p:nvPr>
            <p:ph type="dt" sz="half" idx="10"/>
          </p:nvPr>
        </p:nvSpPr>
        <p:spPr/>
        <p:txBody>
          <a:bodyPr/>
          <a:lstStyle>
            <a:lvl1pPr>
              <a:defRPr>
                <a:solidFill>
                  <a:schemeClr val="tx1"/>
                </a:solidFill>
              </a:defRPr>
            </a:lvl1pPr>
          </a:lstStyle>
          <a:p>
            <a:pPr>
              <a:defRPr/>
            </a:pPr>
            <a:endParaRPr lang="en-GB" dirty="0"/>
          </a:p>
        </p:txBody>
      </p:sp>
      <p:sp>
        <p:nvSpPr>
          <p:cNvPr id="8" name="Rectangle 6"/>
          <p:cNvSpPr>
            <a:spLocks noGrp="1" noChangeArrowheads="1"/>
          </p:cNvSpPr>
          <p:nvPr>
            <p:ph type="sldNum" sz="quarter" idx="11"/>
          </p:nvPr>
        </p:nvSpPr>
        <p:spPr>
          <a:xfrm>
            <a:off x="8737600" y="6092825"/>
            <a:ext cx="2844800" cy="476250"/>
          </a:xfrm>
        </p:spPr>
        <p:txBody>
          <a:bodyPr/>
          <a:lstStyle>
            <a:lvl1pPr>
              <a:defRPr/>
            </a:lvl1pPr>
          </a:lstStyle>
          <a:p>
            <a:pPr>
              <a:defRPr/>
            </a:pPr>
            <a:fld id="{2C57A86D-D157-45CB-B98D-023A2A9CFE4B}" type="slidenum">
              <a:rPr lang="en-GB"/>
              <a:pPr>
                <a:defRPr/>
              </a:pPr>
              <a:t>‹#›</a:t>
            </a:fld>
            <a:endParaRPr lang="en-GB" dirty="0"/>
          </a:p>
        </p:txBody>
      </p:sp>
    </p:spTree>
    <p:extLst>
      <p:ext uri="{BB962C8B-B14F-4D97-AF65-F5344CB8AC3E}">
        <p14:creationId xmlns:p14="http://schemas.microsoft.com/office/powerpoint/2010/main" val="1893387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4558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 id="2147483671" r:id="rId20"/>
    <p:sldLayoutId id="2147483672" r:id="rId2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h2020"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hyperlink" Target="https://www.un.org/sustainabledevelopment/food-systems-summit-2021/" TargetMode="External"/><Relationship Id="rId3" Type="http://schemas.openxmlformats.org/officeDocument/2006/relationships/hyperlink" Target="https://www.food2030transformingfoodsystems.eu/#/programme" TargetMode="External"/><Relationship Id="rId7" Type="http://schemas.openxmlformats.org/officeDocument/2006/relationships/hyperlink" Target="https://ec.europa.eu/info/horizon-europe-next-research-and-innovation-framework-programme_en" TargetMode="External"/><Relationship Id="rId2" Type="http://schemas.openxmlformats.org/officeDocument/2006/relationships/hyperlink" Target="https://ec.europa.eu/newsroom/sante/item-detail.cfm?item_id=683442&amp;utm_source=sante_newsroom&amp;utm_medium=Website&amp;utm_campaign=sante&amp;utm_content=SAVE%20THE%20DATE%20Farm%20to%20Fork%20conference%20-%20October%20&amp;lang=en" TargetMode="External"/><Relationship Id="rId1" Type="http://schemas.openxmlformats.org/officeDocument/2006/relationships/slideLayout" Target="../slideLayouts/slideLayout8.xml"/><Relationship Id="rId6" Type="http://schemas.openxmlformats.org/officeDocument/2006/relationships/hyperlink" Target="https://scar-europe.org/" TargetMode="External"/><Relationship Id="rId5" Type="http://schemas.openxmlformats.org/officeDocument/2006/relationships/hyperlink" Target="https://ec.europa.eu/eip/agriculture/en/event/eit-food-future-food-conference-2020" TargetMode="External"/><Relationship Id="rId4" Type="http://schemas.openxmlformats.org/officeDocument/2006/relationships/hyperlink" Target="https://fit4food2030.e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ec.europa.eu/eusurvey/runner/FOOD2030StakeholdersPermission"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food/sites/food/files/safety/docs/f2f_action-plan_2020_strategy-info_en.pdf"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Grp="1" noChangeArrowheads="1"/>
          </p:cNvSpPr>
          <p:nvPr>
            <p:ph type="subTitle" idx="1"/>
          </p:nvPr>
        </p:nvSpPr>
        <p:spPr>
          <a:xfrm>
            <a:off x="1440554" y="1144541"/>
            <a:ext cx="9415285" cy="3682640"/>
          </a:xfrm>
        </p:spPr>
        <p:txBody>
          <a:bodyPr/>
          <a:lstStyle/>
          <a:p>
            <a:pPr algn="ctr"/>
            <a:r>
              <a:rPr lang="en-US" b="1" dirty="0"/>
              <a:t>The EU Green Deal – living up to the challenges</a:t>
            </a:r>
            <a:endParaRPr lang="en-GB" dirty="0"/>
          </a:p>
          <a:p>
            <a:pPr lvl="0" algn="ctr"/>
            <a:endParaRPr lang="en-IE" sz="4400" b="1" dirty="0" smtClean="0">
              <a:solidFill>
                <a:srgbClr val="FFC000"/>
              </a:solidFill>
            </a:endParaRPr>
          </a:p>
          <a:p>
            <a:pPr lvl="0" algn="ctr"/>
            <a:r>
              <a:rPr lang="en-IE" sz="4400" b="1" dirty="0" smtClean="0">
                <a:solidFill>
                  <a:srgbClr val="FFC000"/>
                </a:solidFill>
              </a:rPr>
              <a:t>The </a:t>
            </a:r>
            <a:r>
              <a:rPr lang="en-IE" sz="4400" b="1" dirty="0">
                <a:solidFill>
                  <a:srgbClr val="FFC000"/>
                </a:solidFill>
              </a:rPr>
              <a:t>EU policy </a:t>
            </a:r>
            <a:r>
              <a:rPr lang="en-IE" sz="4400" b="1" dirty="0" smtClean="0">
                <a:solidFill>
                  <a:srgbClr val="FFC000"/>
                </a:solidFill>
              </a:rPr>
              <a:t>context</a:t>
            </a:r>
            <a:endParaRPr lang="en-GB" sz="3200" dirty="0">
              <a:solidFill>
                <a:srgbClr val="FFC000"/>
              </a:solidFill>
            </a:endParaRPr>
          </a:p>
          <a:p>
            <a:pPr algn="ctr"/>
            <a:endParaRPr lang="de-DE" dirty="0"/>
          </a:p>
          <a:p>
            <a:pPr algn="ctr"/>
            <a:r>
              <a:rPr lang="de-DE" dirty="0" smtClean="0"/>
              <a:t>Gijs </a:t>
            </a:r>
            <a:r>
              <a:rPr lang="de-DE" dirty="0" err="1" smtClean="0"/>
              <a:t>Schilthuis</a:t>
            </a:r>
            <a:r>
              <a:rPr lang="de-DE" dirty="0"/>
              <a:t>, </a:t>
            </a:r>
            <a:r>
              <a:rPr lang="de-DE" dirty="0" smtClean="0"/>
              <a:t>DG </a:t>
            </a:r>
            <a:r>
              <a:rPr lang="de-DE" dirty="0" err="1" smtClean="0"/>
              <a:t>Agriculture</a:t>
            </a:r>
            <a:endParaRPr lang="de-DE" dirty="0" smtClean="0"/>
          </a:p>
          <a:p>
            <a:pPr algn="ctr"/>
            <a:r>
              <a:rPr lang="de-DE" dirty="0" smtClean="0"/>
              <a:t>Peter </a:t>
            </a:r>
            <a:r>
              <a:rPr lang="de-DE" dirty="0"/>
              <a:t>Wehrheim, </a:t>
            </a:r>
            <a:r>
              <a:rPr lang="de-DE" dirty="0" smtClean="0"/>
              <a:t>DG Research and Innovation</a:t>
            </a:r>
          </a:p>
          <a:p>
            <a:pPr algn="ctr"/>
            <a:endParaRPr lang="de-DE" dirty="0"/>
          </a:p>
          <a:p>
            <a:pPr algn="ctr"/>
            <a:r>
              <a:rPr lang="de-DE" dirty="0" smtClean="0"/>
              <a:t>25 September 2020</a:t>
            </a:r>
            <a:endParaRPr lang="en-GB" dirty="0"/>
          </a:p>
          <a:p>
            <a:pPr algn="ctr"/>
            <a:endParaRPr lang="en-US" sz="4400" b="1" dirty="0">
              <a:solidFill>
                <a:srgbClr val="FFC000"/>
              </a:solidFill>
            </a:endParaRPr>
          </a:p>
          <a:p>
            <a:pPr algn="ctr"/>
            <a:endParaRPr lang="en-GB" sz="1600" b="1" dirty="0">
              <a:solidFill>
                <a:srgbClr val="FFC000"/>
              </a:solidFill>
            </a:endParaRPr>
          </a:p>
        </p:txBody>
      </p:sp>
    </p:spTree>
    <p:extLst>
      <p:ext uri="{BB962C8B-B14F-4D97-AF65-F5344CB8AC3E}">
        <p14:creationId xmlns:p14="http://schemas.microsoft.com/office/powerpoint/2010/main" val="338319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199340" y="2725833"/>
            <a:ext cx="2823044" cy="1097736"/>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457200">
              <a:defRPr/>
            </a:pPr>
            <a:endParaRPr lang="en-GB">
              <a:solidFill>
                <a:srgbClr val="F8A907"/>
              </a:solidFill>
              <a:latin typeface="Arial"/>
            </a:endParaRPr>
          </a:p>
        </p:txBody>
      </p:sp>
      <p:sp>
        <p:nvSpPr>
          <p:cNvPr id="3" name="Title 1"/>
          <p:cNvSpPr txBox="1">
            <a:spLocks/>
          </p:cNvSpPr>
          <p:nvPr/>
        </p:nvSpPr>
        <p:spPr>
          <a:xfrm>
            <a:off x="865668" y="371412"/>
            <a:ext cx="12025138" cy="719138"/>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rgbClr val="FBC400"/>
              </a:buClr>
              <a:defRPr/>
            </a:pPr>
            <a:r>
              <a:rPr lang="en-US" sz="2800" dirty="0">
                <a:solidFill>
                  <a:srgbClr val="0E4194"/>
                </a:solidFill>
                <a:latin typeface="Arial"/>
                <a:cs typeface="Arial" panose="020B0604020202020204" pitchFamily="34" charset="0"/>
              </a:rPr>
              <a:t>Leaving space for new </a:t>
            </a:r>
            <a:r>
              <a:rPr lang="en-US" sz="2800" dirty="0" smtClean="0">
                <a:solidFill>
                  <a:srgbClr val="0E4194"/>
                </a:solidFill>
                <a:latin typeface="Arial"/>
                <a:cs typeface="Arial" panose="020B0604020202020204" pitchFamily="34" charset="0"/>
              </a:rPr>
              <a:t>approaches: Research Missions</a:t>
            </a:r>
            <a:endParaRPr lang="en-US" sz="2800" dirty="0">
              <a:solidFill>
                <a:srgbClr val="0E4194"/>
              </a:solidFill>
              <a:latin typeface="Arial"/>
              <a:cs typeface="Arial" panose="020B0604020202020204" pitchFamily="34" charset="0"/>
            </a:endParaRPr>
          </a:p>
        </p:txBody>
      </p:sp>
      <p:grpSp>
        <p:nvGrpSpPr>
          <p:cNvPr id="36" name="Group 35"/>
          <p:cNvGrpSpPr/>
          <p:nvPr/>
        </p:nvGrpSpPr>
        <p:grpSpPr>
          <a:xfrm rot="3072491">
            <a:off x="2013795" y="2025238"/>
            <a:ext cx="2495441" cy="606871"/>
            <a:chOff x="3889818" y="2158318"/>
            <a:chExt cx="1685820" cy="606871"/>
          </a:xfrm>
        </p:grpSpPr>
        <p:sp>
          <p:nvSpPr>
            <p:cNvPr id="37" name="Pentagon 36"/>
            <p:cNvSpPr/>
            <p:nvPr/>
          </p:nvSpPr>
          <p:spPr>
            <a:xfrm>
              <a:off x="3889818" y="2158318"/>
              <a:ext cx="1685820" cy="606871"/>
            </a:xfrm>
            <a:prstGeom prst="homePlate">
              <a:avLst/>
            </a:prstGeom>
            <a:ln>
              <a:solidFill>
                <a:srgbClr val="00B050"/>
              </a:solidFill>
              <a:prstDash val="dash"/>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8" name="Pentagon 4"/>
            <p:cNvSpPr txBox="1"/>
            <p:nvPr/>
          </p:nvSpPr>
          <p:spPr>
            <a:xfrm>
              <a:off x="3889818" y="2158318"/>
              <a:ext cx="1534102" cy="606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fontAlgn="base">
                <a:lnSpc>
                  <a:spcPct val="90000"/>
                </a:lnSpc>
                <a:spcBef>
                  <a:spcPct val="0"/>
                </a:spcBef>
                <a:spcAft>
                  <a:spcPct val="35000"/>
                </a:spcAft>
                <a:defRPr/>
              </a:pPr>
              <a:r>
                <a:rPr lang="en-IE" sz="1400" b="1" dirty="0">
                  <a:solidFill>
                    <a:srgbClr val="FFFFFF"/>
                  </a:solidFill>
                  <a:latin typeface="Arial" panose="020B0604020202020204" pitchFamily="34" charset="0"/>
                  <a:cs typeface="Arial" panose="020B0604020202020204" pitchFamily="34" charset="0"/>
                </a:rPr>
                <a:t>Agriculture, </a:t>
              </a:r>
              <a:r>
                <a:rPr lang="en-IE" sz="1400" b="1" dirty="0" smtClean="0">
                  <a:solidFill>
                    <a:srgbClr val="FFFFFF"/>
                  </a:solidFill>
                  <a:latin typeface="Arial" panose="020B0604020202020204" pitchFamily="34" charset="0"/>
                  <a:cs typeface="Arial" panose="020B0604020202020204" pitchFamily="34" charset="0"/>
                </a:rPr>
                <a:t>Forestry,  Rural Areas, Food</a:t>
              </a:r>
              <a:endParaRPr lang="en-GB" sz="1400" b="1" dirty="0">
                <a:solidFill>
                  <a:srgbClr val="FFFFFF"/>
                </a:solidFill>
                <a:latin typeface="Arial" panose="020B0604020202020204" pitchFamily="34" charset="0"/>
                <a:cs typeface="Arial" panose="020B0604020202020204" pitchFamily="34" charset="0"/>
              </a:endParaRPr>
            </a:p>
          </p:txBody>
        </p:sp>
      </p:grpSp>
      <p:sp>
        <p:nvSpPr>
          <p:cNvPr id="7" name="Rectangle 6"/>
          <p:cNvSpPr/>
          <p:nvPr/>
        </p:nvSpPr>
        <p:spPr>
          <a:xfrm>
            <a:off x="5118140" y="3761813"/>
            <a:ext cx="2512076" cy="830997"/>
          </a:xfrm>
          <a:prstGeom prst="rect">
            <a:avLst/>
          </a:prstGeom>
        </p:spPr>
        <p:txBody>
          <a:bodyPr wrap="square">
            <a:spAutoFit/>
          </a:bodyPr>
          <a:lstStyle/>
          <a:p>
            <a:pPr algn="ctr" fontAlgn="base">
              <a:spcBef>
                <a:spcPct val="0"/>
              </a:spcBef>
              <a:spcAft>
                <a:spcPct val="0"/>
              </a:spcAft>
              <a:defRPr/>
            </a:pPr>
            <a:r>
              <a:rPr lang="en-GB" sz="2400" b="1" dirty="0">
                <a:solidFill>
                  <a:srgbClr val="0E4194"/>
                </a:solidFill>
                <a:latin typeface="Verdana" pitchFamily="34" charset="0"/>
              </a:rPr>
              <a:t>M</a:t>
            </a:r>
            <a:r>
              <a:rPr lang="en-GB" sz="2400" b="1" dirty="0" err="1">
                <a:solidFill>
                  <a:srgbClr val="0E4194"/>
                </a:solidFill>
                <a:latin typeface="Verdana" pitchFamily="34" charset="0"/>
              </a:rPr>
              <a:t>ission</a:t>
            </a:r>
            <a:r>
              <a:rPr lang="en-GB" sz="2400" b="1" dirty="0">
                <a:solidFill>
                  <a:srgbClr val="0E4194"/>
                </a:solidFill>
                <a:latin typeface="Verdana" pitchFamily="34" charset="0"/>
              </a:rPr>
              <a:t> areas</a:t>
            </a:r>
            <a:endParaRPr lang="en-GB" sz="2400" b="1" dirty="0">
              <a:solidFill>
                <a:srgbClr val="FFD624"/>
              </a:solidFill>
              <a:latin typeface="Verdan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118" y="4942113"/>
            <a:ext cx="1440000" cy="1440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1898102"/>
            <a:ext cx="1440000" cy="144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7316" y="3196612"/>
            <a:ext cx="1440000" cy="1440000"/>
          </a:xfrm>
          <a:prstGeom prst="rect">
            <a:avLst/>
          </a:prstGeom>
        </p:spPr>
      </p:pic>
      <p:sp>
        <p:nvSpPr>
          <p:cNvPr id="11" name="TextBox 10"/>
          <p:cNvSpPr txBox="1"/>
          <p:nvPr/>
        </p:nvSpPr>
        <p:spPr>
          <a:xfrm>
            <a:off x="4259676" y="1124024"/>
            <a:ext cx="6131233" cy="707886"/>
          </a:xfrm>
          <a:prstGeom prst="rect">
            <a:avLst/>
          </a:prstGeom>
          <a:noFill/>
        </p:spPr>
        <p:txBody>
          <a:bodyPr wrap="square" rtlCol="0">
            <a:spAutoFit/>
          </a:bodyPr>
          <a:lstStyle/>
          <a:p>
            <a:pPr algn="ctr" fontAlgn="base">
              <a:spcBef>
                <a:spcPct val="0"/>
              </a:spcBef>
              <a:spcAft>
                <a:spcPct val="0"/>
              </a:spcAft>
              <a:defRPr/>
            </a:pPr>
            <a:r>
              <a:rPr lang="en-US" sz="2000" b="1" dirty="0">
                <a:solidFill>
                  <a:srgbClr val="878685">
                    <a:lumMod val="50000"/>
                  </a:srgbClr>
                </a:solidFill>
                <a:latin typeface="Verdana" pitchFamily="34" charset="0"/>
              </a:rPr>
              <a:t>Adaptation to climate change, including societal transformation</a:t>
            </a:r>
            <a:endParaRPr lang="en-GB" sz="2000" b="1" dirty="0" err="1">
              <a:solidFill>
                <a:srgbClr val="0F5494"/>
              </a:solidFill>
              <a:latin typeface="Verdana" pitchFamily="34" charset="0"/>
            </a:endParaRPr>
          </a:p>
        </p:txBody>
      </p:sp>
      <p:sp>
        <p:nvSpPr>
          <p:cNvPr id="12" name="TextBox 11"/>
          <p:cNvSpPr txBox="1"/>
          <p:nvPr/>
        </p:nvSpPr>
        <p:spPr>
          <a:xfrm>
            <a:off x="9110483" y="3761812"/>
            <a:ext cx="1899262" cy="400110"/>
          </a:xfrm>
          <a:prstGeom prst="rect">
            <a:avLst/>
          </a:prstGeom>
          <a:noFill/>
        </p:spPr>
        <p:txBody>
          <a:bodyPr wrap="square" rtlCol="0">
            <a:spAutoFit/>
          </a:bodyPr>
          <a:lstStyle/>
          <a:p>
            <a:pPr fontAlgn="base">
              <a:spcBef>
                <a:spcPct val="0"/>
              </a:spcBef>
              <a:spcAft>
                <a:spcPct val="0"/>
              </a:spcAft>
              <a:defRPr/>
            </a:pPr>
            <a:r>
              <a:rPr lang="en-US" sz="2000" b="1" dirty="0">
                <a:solidFill>
                  <a:srgbClr val="878685">
                    <a:lumMod val="50000"/>
                  </a:srgbClr>
                </a:solidFill>
                <a:latin typeface="Verdana" pitchFamily="34" charset="0"/>
              </a:rPr>
              <a:t>Cancer</a:t>
            </a:r>
            <a:endParaRPr lang="en-GB" sz="2000" b="1" dirty="0" err="1">
              <a:solidFill>
                <a:srgbClr val="0F5494"/>
              </a:solidFill>
              <a:latin typeface="Verdana" pitchFamily="34" charset="0"/>
            </a:endParaRPr>
          </a:p>
        </p:txBody>
      </p:sp>
      <p:sp>
        <p:nvSpPr>
          <p:cNvPr id="13" name="TextBox 12"/>
          <p:cNvSpPr txBox="1"/>
          <p:nvPr/>
        </p:nvSpPr>
        <p:spPr>
          <a:xfrm>
            <a:off x="8309267" y="5029655"/>
            <a:ext cx="3208478" cy="1015663"/>
          </a:xfrm>
          <a:prstGeom prst="rect">
            <a:avLst/>
          </a:prstGeom>
          <a:noFill/>
        </p:spPr>
        <p:txBody>
          <a:bodyPr wrap="square" rtlCol="0">
            <a:spAutoFit/>
          </a:bodyPr>
          <a:lstStyle/>
          <a:p>
            <a:pPr fontAlgn="base">
              <a:spcBef>
                <a:spcPct val="0"/>
              </a:spcBef>
              <a:spcAft>
                <a:spcPct val="0"/>
              </a:spcAft>
              <a:defRPr/>
            </a:pPr>
            <a:r>
              <a:rPr lang="en-US" sz="2000" b="1" dirty="0">
                <a:solidFill>
                  <a:srgbClr val="878685">
                    <a:lumMod val="50000"/>
                  </a:srgbClr>
                </a:solidFill>
                <a:latin typeface="Verdana" pitchFamily="34" charset="0"/>
              </a:rPr>
              <a:t>Healthy oceans, seas, coastal </a:t>
            </a:r>
            <a:r>
              <a:rPr lang="pl-PL" sz="2000" b="1" dirty="0">
                <a:solidFill>
                  <a:srgbClr val="878685">
                    <a:lumMod val="50000"/>
                  </a:srgbClr>
                </a:solidFill>
                <a:latin typeface="Verdana" pitchFamily="34" charset="0"/>
              </a:rPr>
              <a:t/>
            </a:r>
            <a:br>
              <a:rPr lang="pl-PL" sz="2000" b="1" dirty="0">
                <a:solidFill>
                  <a:srgbClr val="878685">
                    <a:lumMod val="50000"/>
                  </a:srgbClr>
                </a:solidFill>
                <a:latin typeface="Verdana" pitchFamily="34" charset="0"/>
              </a:rPr>
            </a:br>
            <a:r>
              <a:rPr lang="en-US" sz="2000" b="1" dirty="0">
                <a:solidFill>
                  <a:srgbClr val="878685">
                    <a:lumMod val="50000"/>
                  </a:srgbClr>
                </a:solidFill>
                <a:latin typeface="Verdana" pitchFamily="34" charset="0"/>
              </a:rPr>
              <a:t>and inland waters </a:t>
            </a:r>
            <a:endParaRPr lang="en-GB" sz="2000" b="1" dirty="0" err="1">
              <a:solidFill>
                <a:srgbClr val="0F5494"/>
              </a:solidFill>
              <a:latin typeface="Verdana" pitchFamily="34" charset="0"/>
            </a:endParaRPr>
          </a:p>
        </p:txBody>
      </p:sp>
      <p:sp>
        <p:nvSpPr>
          <p:cNvPr id="14" name="TextBox 13"/>
          <p:cNvSpPr txBox="1"/>
          <p:nvPr/>
        </p:nvSpPr>
        <p:spPr>
          <a:xfrm>
            <a:off x="766618" y="3531780"/>
            <a:ext cx="2949447" cy="830997"/>
          </a:xfrm>
          <a:prstGeom prst="rect">
            <a:avLst/>
          </a:prstGeom>
          <a:noFill/>
        </p:spPr>
        <p:txBody>
          <a:bodyPr wrap="square" rtlCol="0">
            <a:spAutoFit/>
          </a:bodyPr>
          <a:lstStyle/>
          <a:p>
            <a:pPr algn="ctr" fontAlgn="base">
              <a:spcBef>
                <a:spcPct val="0"/>
              </a:spcBef>
              <a:spcAft>
                <a:spcPct val="0"/>
              </a:spcAft>
              <a:defRPr/>
            </a:pPr>
            <a:r>
              <a:rPr lang="en-US" sz="2400" b="1" dirty="0">
                <a:solidFill>
                  <a:srgbClr val="92D050"/>
                </a:solidFill>
                <a:latin typeface="Verdana" pitchFamily="34" charset="0"/>
              </a:rPr>
              <a:t>Soil health and food</a:t>
            </a:r>
          </a:p>
        </p:txBody>
      </p:sp>
      <p:sp>
        <p:nvSpPr>
          <p:cNvPr id="15" name="TextBox 14"/>
          <p:cNvSpPr txBox="1"/>
          <p:nvPr/>
        </p:nvSpPr>
        <p:spPr>
          <a:xfrm>
            <a:off x="1533236" y="5311093"/>
            <a:ext cx="2948171" cy="707886"/>
          </a:xfrm>
          <a:prstGeom prst="rect">
            <a:avLst/>
          </a:prstGeom>
          <a:noFill/>
        </p:spPr>
        <p:txBody>
          <a:bodyPr wrap="square" rtlCol="0">
            <a:spAutoFit/>
          </a:bodyPr>
          <a:lstStyle/>
          <a:p>
            <a:pPr algn="r" fontAlgn="base">
              <a:spcBef>
                <a:spcPts val="300"/>
              </a:spcBef>
              <a:buClr>
                <a:srgbClr val="F8A907"/>
              </a:buClr>
              <a:defRPr/>
            </a:pPr>
            <a:r>
              <a:rPr lang="en-US" sz="2000" b="1" dirty="0">
                <a:solidFill>
                  <a:srgbClr val="878685">
                    <a:lumMod val="50000"/>
                  </a:srgbClr>
                </a:solidFill>
                <a:latin typeface="Verdana" pitchFamily="34" charset="0"/>
              </a:rPr>
              <a:t>Climate-neutral and smart cities </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4771" y="4942113"/>
            <a:ext cx="1440000" cy="144000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2649" y="3311014"/>
            <a:ext cx="1437517" cy="1440000"/>
          </a:xfrm>
          <a:prstGeom prst="rect">
            <a:avLst/>
          </a:prstGeom>
        </p:spPr>
      </p:pic>
    </p:spTree>
    <p:extLst>
      <p:ext uri="{BB962C8B-B14F-4D97-AF65-F5344CB8AC3E}">
        <p14:creationId xmlns:p14="http://schemas.microsoft.com/office/powerpoint/2010/main" val="1851451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498" y="200089"/>
            <a:ext cx="11496938" cy="6432530"/>
          </a:xfrm>
          <a:prstGeom prst="rect">
            <a:avLst/>
          </a:prstGeom>
          <a:noFill/>
        </p:spPr>
        <p:txBody>
          <a:bodyPr wrap="square" rtlCol="0">
            <a:spAutoFit/>
          </a:bodyPr>
          <a:lstStyle/>
          <a:p>
            <a:r>
              <a:rPr lang="en-US" sz="2800" b="1" dirty="0" smtClean="0">
                <a:solidFill>
                  <a:schemeClr val="tx2"/>
                </a:solidFill>
              </a:rPr>
              <a:t>Horizon 2020 European Green Deal Call Adopted on 17-9-2020</a:t>
            </a:r>
          </a:p>
          <a:p>
            <a:r>
              <a:rPr lang="en-US" dirty="0" smtClean="0"/>
              <a:t>The Commission launched </a:t>
            </a:r>
            <a:r>
              <a:rPr lang="en-US" b="1" dirty="0">
                <a:solidFill>
                  <a:schemeClr val="tx2"/>
                </a:solidFill>
              </a:rPr>
              <a:t>a €1 billion call for research and innovation projects </a:t>
            </a:r>
            <a:r>
              <a:rPr lang="en-US" dirty="0"/>
              <a:t>that respond to the climate crisis and help protect Europe's unique ecosystems and biodiversity. The Horizon 2020-funded </a:t>
            </a:r>
            <a:r>
              <a:rPr lang="en-US" dirty="0">
                <a:hlinkClick r:id="rId3"/>
              </a:rPr>
              <a:t>European Green Deal Call</a:t>
            </a:r>
            <a:r>
              <a:rPr lang="en-US" dirty="0"/>
              <a:t>, </a:t>
            </a:r>
            <a:r>
              <a:rPr lang="en-US" dirty="0" smtClean="0"/>
              <a:t>will </a:t>
            </a:r>
            <a:r>
              <a:rPr lang="en-US" dirty="0"/>
              <a:t>spur Europe's recovery from the coronavirus crisis by </a:t>
            </a:r>
            <a:r>
              <a:rPr lang="en-US" b="1" dirty="0"/>
              <a:t>turning green challenges into innovation opportunities</a:t>
            </a:r>
            <a:r>
              <a:rPr lang="en-US" b="1" dirty="0" smtClean="0"/>
              <a:t>.</a:t>
            </a:r>
          </a:p>
          <a:p>
            <a:endParaRPr lang="en-US" dirty="0"/>
          </a:p>
          <a:p>
            <a:r>
              <a:rPr lang="en-US" dirty="0" err="1"/>
              <a:t>Mariya</a:t>
            </a:r>
            <a:r>
              <a:rPr lang="en-US" dirty="0"/>
              <a:t> </a:t>
            </a:r>
            <a:r>
              <a:rPr lang="en-US" b="1" dirty="0"/>
              <a:t>Gabriel</a:t>
            </a:r>
            <a:r>
              <a:rPr lang="en-US" dirty="0"/>
              <a:t>, Commissioner for Innovation, Research, Culture, Education and Youth </a:t>
            </a:r>
            <a:r>
              <a:rPr lang="en-US" dirty="0" smtClean="0"/>
              <a:t>: </a:t>
            </a:r>
            <a:r>
              <a:rPr lang="en-US" dirty="0"/>
              <a:t>“</a:t>
            </a:r>
            <a:r>
              <a:rPr lang="en-US" i="1" dirty="0"/>
              <a:t>The €1 billion European Green Deal call is the last and biggest call under Horizon 2020. With innovation at its heart, this investment will accelerate a just and sustainable transition to a climate-neutral Europe by 2050. As we do not want anyone left behind in this systemic transformation, we call for specific actions to engage with citizens in novel ways and improve societal relevance and impact</a:t>
            </a:r>
            <a:r>
              <a:rPr lang="en-US" i="1" dirty="0" smtClean="0"/>
              <a:t>.</a:t>
            </a:r>
            <a:r>
              <a:rPr lang="en-US" dirty="0" smtClean="0"/>
              <a:t>”</a:t>
            </a:r>
          </a:p>
          <a:p>
            <a:endParaRPr lang="en-US" dirty="0"/>
          </a:p>
          <a:p>
            <a:r>
              <a:rPr lang="en-US" dirty="0" smtClean="0"/>
              <a:t>The </a:t>
            </a:r>
            <a:r>
              <a:rPr lang="en-US" dirty="0"/>
              <a:t>projects funded under this call are expected to deliver results with tangible benefits </a:t>
            </a:r>
            <a:r>
              <a:rPr lang="en-US" dirty="0" smtClean="0"/>
              <a:t>in areas reflecting </a:t>
            </a:r>
            <a:r>
              <a:rPr lang="en-US" dirty="0"/>
              <a:t>the key work streams of the European Green Deal:</a:t>
            </a:r>
          </a:p>
          <a:p>
            <a:pPr marL="285750" indent="-285750">
              <a:buFont typeface="Arial" panose="020B0604020202020204" pitchFamily="34" charset="0"/>
              <a:buChar char="•"/>
            </a:pPr>
            <a:r>
              <a:rPr lang="en-US" dirty="0"/>
              <a:t>Increasing climate ambition</a:t>
            </a:r>
          </a:p>
          <a:p>
            <a:pPr marL="285750" indent="-285750">
              <a:buFont typeface="Arial" panose="020B0604020202020204" pitchFamily="34" charset="0"/>
              <a:buChar char="•"/>
            </a:pPr>
            <a:r>
              <a:rPr lang="en-US" dirty="0"/>
              <a:t>Clean, affordable and secure energy</a:t>
            </a:r>
          </a:p>
          <a:p>
            <a:pPr marL="285750" indent="-285750">
              <a:buFont typeface="Arial" panose="020B0604020202020204" pitchFamily="34" charset="0"/>
              <a:buChar char="•"/>
            </a:pPr>
            <a:r>
              <a:rPr lang="en-US" dirty="0"/>
              <a:t>Industry for a clean and circular economy</a:t>
            </a:r>
          </a:p>
          <a:p>
            <a:pPr marL="285750" indent="-285750">
              <a:buFont typeface="Arial" panose="020B0604020202020204" pitchFamily="34" charset="0"/>
              <a:buChar char="•"/>
            </a:pPr>
            <a:r>
              <a:rPr lang="en-US" dirty="0"/>
              <a:t>Energy and resource efficient buildings</a:t>
            </a:r>
          </a:p>
          <a:p>
            <a:pPr marL="285750" indent="-285750">
              <a:buFont typeface="Arial" panose="020B0604020202020204" pitchFamily="34" charset="0"/>
              <a:buChar char="•"/>
            </a:pPr>
            <a:r>
              <a:rPr lang="en-US" dirty="0"/>
              <a:t>Sustainable and smart mobility</a:t>
            </a:r>
          </a:p>
          <a:p>
            <a:pPr marL="285750" indent="-285750">
              <a:buFont typeface="Arial" panose="020B0604020202020204" pitchFamily="34" charset="0"/>
              <a:buChar char="•"/>
            </a:pPr>
            <a:r>
              <a:rPr lang="en-US" sz="2400" b="1" dirty="0">
                <a:solidFill>
                  <a:schemeClr val="accent1"/>
                </a:solidFill>
              </a:rPr>
              <a:t>Farm to fork</a:t>
            </a:r>
            <a:endParaRPr lang="en-US" b="1" dirty="0">
              <a:solidFill>
                <a:schemeClr val="accent1"/>
              </a:solidFill>
            </a:endParaRPr>
          </a:p>
          <a:p>
            <a:pPr marL="285750" indent="-285750">
              <a:buFont typeface="Arial" panose="020B0604020202020204" pitchFamily="34" charset="0"/>
              <a:buChar char="•"/>
            </a:pPr>
            <a:r>
              <a:rPr lang="en-US" dirty="0"/>
              <a:t>Biodiversity and ecosystems</a:t>
            </a:r>
          </a:p>
          <a:p>
            <a:pPr marL="285750" indent="-285750">
              <a:buFont typeface="Arial" panose="020B0604020202020204" pitchFamily="34" charset="0"/>
              <a:buChar char="•"/>
            </a:pPr>
            <a:r>
              <a:rPr lang="en-US" dirty="0"/>
              <a:t>Zero-pollution, toxic-free </a:t>
            </a:r>
            <a:r>
              <a:rPr lang="en-US" dirty="0" smtClean="0"/>
              <a:t>environments</a:t>
            </a:r>
            <a:endParaRPr lang="en-GB" dirty="0"/>
          </a:p>
        </p:txBody>
      </p:sp>
    </p:spTree>
    <p:extLst>
      <p:ext uri="{BB962C8B-B14F-4D97-AF65-F5344CB8AC3E}">
        <p14:creationId xmlns:p14="http://schemas.microsoft.com/office/powerpoint/2010/main" val="65449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465" y="112311"/>
            <a:ext cx="8229600" cy="936625"/>
          </a:xfrm>
        </p:spPr>
        <p:txBody>
          <a:bodyPr/>
          <a:lstStyle/>
          <a:p>
            <a:pPr algn="ctr"/>
            <a:r>
              <a:rPr lang="fr-BE" sz="3600" b="1" dirty="0" err="1"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Next</a:t>
            </a:r>
            <a:r>
              <a:rPr lang="fr-BE" sz="3600" b="1"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t>
            </a:r>
            <a:r>
              <a:rPr lang="fr-BE" sz="3600" b="1" dirty="0" err="1"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steps</a:t>
            </a:r>
            <a:r>
              <a:rPr lang="fr-BE" sz="3600" b="1"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&amp; key </a:t>
            </a:r>
            <a:r>
              <a:rPr lang="fr-BE" sz="3600" b="1" dirty="0" err="1"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events</a:t>
            </a:r>
            <a:endParaRPr lang="en-GB" sz="36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47410" y="1405077"/>
            <a:ext cx="10939710" cy="4908771"/>
          </a:xfrm>
          <a:solidFill>
            <a:schemeClr val="bg1"/>
          </a:solidFill>
        </p:spPr>
        <p:txBody>
          <a:bodyPr/>
          <a:lstStyle/>
          <a:p>
            <a:pPr>
              <a:spcAft>
                <a:spcPts val="0"/>
              </a:spcAft>
              <a:buClr>
                <a:srgbClr val="0E4E88"/>
              </a:buClr>
              <a:buFont typeface="Arial" panose="020B0604020202020204" pitchFamily="34" charset="0"/>
              <a:buChar char="•"/>
            </a:pPr>
            <a:r>
              <a:rPr lang="en-IE" sz="1800" dirty="0" smtClean="0">
                <a:solidFill>
                  <a:srgbClr val="004494"/>
                </a:solidFill>
                <a:hlinkClick r:id="rId2"/>
              </a:rPr>
              <a:t>Farm to Fork Conference </a:t>
            </a:r>
            <a:r>
              <a:rPr lang="en-IE" sz="1800" dirty="0" smtClean="0">
                <a:solidFill>
                  <a:srgbClr val="004494"/>
                </a:solidFill>
              </a:rPr>
              <a:t>15-16 Oct</a:t>
            </a:r>
          </a:p>
          <a:p>
            <a:pPr>
              <a:spcAft>
                <a:spcPts val="0"/>
              </a:spcAft>
              <a:buClr>
                <a:srgbClr val="0E4E88"/>
              </a:buClr>
              <a:buFont typeface="Arial" panose="020B0604020202020204" pitchFamily="34" charset="0"/>
              <a:buChar char="•"/>
            </a:pPr>
            <a:endParaRPr lang="en-IE" sz="1800" dirty="0" smtClean="0">
              <a:solidFill>
                <a:srgbClr val="004494"/>
              </a:solidFill>
            </a:endParaRPr>
          </a:p>
          <a:p>
            <a:pPr>
              <a:spcAft>
                <a:spcPts val="0"/>
              </a:spcAft>
              <a:buClr>
                <a:srgbClr val="0E4E88"/>
              </a:buClr>
            </a:pPr>
            <a:r>
              <a:rPr lang="en-IE" sz="1800" dirty="0" smtClean="0">
                <a:solidFill>
                  <a:srgbClr val="004494"/>
                </a:solidFill>
                <a:hlinkClick r:id="rId3"/>
              </a:rPr>
              <a:t>Food 2030 World Food Day</a:t>
            </a:r>
            <a:r>
              <a:rPr lang="en-IE" sz="1800" dirty="0" smtClean="0">
                <a:solidFill>
                  <a:srgbClr val="004494"/>
                </a:solidFill>
              </a:rPr>
              <a:t> HL Event under DE Presidency with FAO – 16 Oct 2020 </a:t>
            </a:r>
          </a:p>
          <a:p>
            <a:pPr>
              <a:spcAft>
                <a:spcPts val="0"/>
              </a:spcAft>
              <a:buClr>
                <a:srgbClr val="0E4E88"/>
              </a:buClr>
            </a:pPr>
            <a:endParaRPr lang="en-IE" sz="1800" dirty="0">
              <a:solidFill>
                <a:srgbClr val="004494"/>
              </a:solidFill>
              <a:hlinkClick r:id="rId4"/>
            </a:endParaRPr>
          </a:p>
          <a:p>
            <a:pPr>
              <a:spcAft>
                <a:spcPts val="0"/>
              </a:spcAft>
              <a:buClr>
                <a:srgbClr val="0E4E88"/>
              </a:buClr>
            </a:pPr>
            <a:r>
              <a:rPr lang="en-IE" sz="1800" dirty="0" smtClean="0">
                <a:solidFill>
                  <a:srgbClr val="004494"/>
                </a:solidFill>
                <a:hlinkClick r:id="rId4"/>
              </a:rPr>
              <a:t>Fit4Food2030 Final Conference </a:t>
            </a:r>
            <a:r>
              <a:rPr lang="en-IE" sz="1800" dirty="0" smtClean="0">
                <a:solidFill>
                  <a:srgbClr val="004494"/>
                </a:solidFill>
              </a:rPr>
              <a:t>– 24-25 Nov 2020</a:t>
            </a:r>
          </a:p>
          <a:p>
            <a:pPr>
              <a:spcAft>
                <a:spcPts val="0"/>
              </a:spcAft>
              <a:buClr>
                <a:srgbClr val="0E4E88"/>
              </a:buClr>
            </a:pPr>
            <a:endParaRPr lang="en-IE" sz="1800" dirty="0" smtClean="0">
              <a:solidFill>
                <a:srgbClr val="004494"/>
              </a:solidFill>
            </a:endParaRPr>
          </a:p>
          <a:p>
            <a:pPr>
              <a:spcAft>
                <a:spcPts val="0"/>
              </a:spcAft>
              <a:buClr>
                <a:srgbClr val="0E4E88"/>
              </a:buClr>
              <a:buFont typeface="Arial" panose="020B0604020202020204" pitchFamily="34" charset="0"/>
              <a:buChar char="•"/>
            </a:pPr>
            <a:r>
              <a:rPr lang="en-IE" sz="1800" dirty="0" smtClean="0">
                <a:solidFill>
                  <a:srgbClr val="004494"/>
                </a:solidFill>
              </a:rPr>
              <a:t>EIT Food </a:t>
            </a:r>
            <a:r>
              <a:rPr lang="en-IE" sz="1800" dirty="0" smtClean="0">
                <a:solidFill>
                  <a:srgbClr val="004494"/>
                </a:solidFill>
                <a:hlinkClick r:id="rId5"/>
              </a:rPr>
              <a:t>Future of Food Conference </a:t>
            </a:r>
            <a:r>
              <a:rPr lang="en-IE" sz="1800" dirty="0" smtClean="0">
                <a:solidFill>
                  <a:srgbClr val="004494"/>
                </a:solidFill>
              </a:rPr>
              <a:t>– 1-2 Dec</a:t>
            </a:r>
          </a:p>
          <a:p>
            <a:pPr>
              <a:spcAft>
                <a:spcPts val="0"/>
              </a:spcAft>
              <a:buClr>
                <a:srgbClr val="0E4E88"/>
              </a:buClr>
              <a:buFont typeface="Arial" panose="020B0604020202020204" pitchFamily="34" charset="0"/>
              <a:buChar char="•"/>
            </a:pPr>
            <a:endParaRPr lang="en-IE" sz="1800" dirty="0" smtClean="0">
              <a:solidFill>
                <a:srgbClr val="004494"/>
              </a:solidFill>
            </a:endParaRPr>
          </a:p>
          <a:p>
            <a:pPr>
              <a:spcAft>
                <a:spcPts val="0"/>
              </a:spcAft>
              <a:buClr>
                <a:srgbClr val="0E4E88"/>
              </a:buClr>
              <a:buFont typeface="Arial" panose="020B0604020202020204" pitchFamily="34" charset="0"/>
              <a:buChar char="•"/>
            </a:pPr>
            <a:r>
              <a:rPr lang="en-IE" sz="1800" dirty="0" smtClean="0">
                <a:solidFill>
                  <a:srgbClr val="004494"/>
                </a:solidFill>
                <a:hlinkClick r:id="rId6"/>
              </a:rPr>
              <a:t>SCAR Foresight Conference &amp; Report </a:t>
            </a:r>
            <a:r>
              <a:rPr lang="en-IE" sz="1800" dirty="0" smtClean="0">
                <a:solidFill>
                  <a:srgbClr val="004494"/>
                </a:solidFill>
              </a:rPr>
              <a:t>– 14-16 Dec 2020</a:t>
            </a:r>
          </a:p>
          <a:p>
            <a:pPr>
              <a:spcAft>
                <a:spcPts val="0"/>
              </a:spcAft>
              <a:buClr>
                <a:srgbClr val="0E4E88"/>
              </a:buClr>
              <a:buFont typeface="Arial" panose="020B0604020202020204" pitchFamily="34" charset="0"/>
              <a:buChar char="•"/>
            </a:pPr>
            <a:endParaRPr lang="en-IE" sz="1800" dirty="0" smtClean="0">
              <a:solidFill>
                <a:srgbClr val="004494"/>
              </a:solidFill>
            </a:endParaRPr>
          </a:p>
          <a:p>
            <a:pPr>
              <a:spcAft>
                <a:spcPts val="0"/>
              </a:spcAft>
              <a:buClr>
                <a:srgbClr val="0E4E88"/>
              </a:buClr>
              <a:buFont typeface="Arial" panose="020B0604020202020204" pitchFamily="34" charset="0"/>
              <a:buChar char="•"/>
            </a:pPr>
            <a:r>
              <a:rPr lang="en-IE" sz="1800" dirty="0" smtClean="0">
                <a:solidFill>
                  <a:srgbClr val="004494"/>
                </a:solidFill>
              </a:rPr>
              <a:t>Launch of first </a:t>
            </a:r>
            <a:r>
              <a:rPr lang="en-IE" sz="1800" dirty="0" smtClean="0">
                <a:solidFill>
                  <a:srgbClr val="004494"/>
                </a:solidFill>
                <a:hlinkClick r:id="rId7"/>
              </a:rPr>
              <a:t>Horizon Europe </a:t>
            </a:r>
            <a:r>
              <a:rPr lang="en-IE" sz="1800" dirty="0" smtClean="0">
                <a:solidFill>
                  <a:srgbClr val="004494"/>
                </a:solidFill>
              </a:rPr>
              <a:t>calls for proposals – XXX</a:t>
            </a:r>
          </a:p>
          <a:p>
            <a:pPr>
              <a:spcAft>
                <a:spcPts val="0"/>
              </a:spcAft>
              <a:buClr>
                <a:srgbClr val="0E4E88"/>
              </a:buClr>
              <a:buFont typeface="Arial" panose="020B0604020202020204" pitchFamily="34" charset="0"/>
              <a:buChar char="•"/>
            </a:pPr>
            <a:endParaRPr lang="en-IE" sz="1800" dirty="0" smtClean="0">
              <a:solidFill>
                <a:srgbClr val="004494"/>
              </a:solidFill>
            </a:endParaRPr>
          </a:p>
          <a:p>
            <a:pPr>
              <a:spcAft>
                <a:spcPts val="0"/>
              </a:spcAft>
              <a:buClr>
                <a:srgbClr val="0E4E88"/>
              </a:buClr>
              <a:buFont typeface="Arial" panose="020B0604020202020204" pitchFamily="34" charset="0"/>
              <a:buChar char="•"/>
            </a:pPr>
            <a:r>
              <a:rPr lang="en-IE" sz="1800" dirty="0" smtClean="0">
                <a:solidFill>
                  <a:srgbClr val="004494"/>
                </a:solidFill>
                <a:hlinkClick r:id="rId8"/>
              </a:rPr>
              <a:t>UN World Food Systems Summit </a:t>
            </a:r>
            <a:r>
              <a:rPr lang="en-IE" sz="1800" dirty="0" smtClean="0">
                <a:solidFill>
                  <a:srgbClr val="004494"/>
                </a:solidFill>
              </a:rPr>
              <a:t>– Q3 2021 (tbc)</a:t>
            </a:r>
            <a:endParaRPr lang="en-IE" sz="1800" dirty="0">
              <a:solidFill>
                <a:srgbClr val="004494"/>
              </a:solidFill>
            </a:endParaRPr>
          </a:p>
        </p:txBody>
      </p:sp>
      <p:sp>
        <p:nvSpPr>
          <p:cNvPr id="4" name="Slide Number Placeholder 3"/>
          <p:cNvSpPr>
            <a:spLocks noGrp="1"/>
          </p:cNvSpPr>
          <p:nvPr>
            <p:ph type="sldNum" sz="quarter" idx="12"/>
          </p:nvPr>
        </p:nvSpPr>
        <p:spPr/>
        <p:txBody>
          <a:bodyPr/>
          <a:lstStyle/>
          <a:p>
            <a:fld id="{08C99180-B4D3-411E-9097-15C2FDA1878C}" type="slidenum">
              <a:rPr lang="en-GB" altLang="en-US" smtClean="0"/>
              <a:pPr/>
              <a:t>12</a:t>
            </a:fld>
            <a:endParaRPr lang="en-GB" altLang="en-US"/>
          </a:p>
        </p:txBody>
      </p:sp>
    </p:spTree>
    <p:extLst>
      <p:ext uri="{BB962C8B-B14F-4D97-AF65-F5344CB8AC3E}">
        <p14:creationId xmlns:p14="http://schemas.microsoft.com/office/powerpoint/2010/main" val="118153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6781" y="1741342"/>
            <a:ext cx="10156297" cy="1240348"/>
          </a:xfrm>
        </p:spPr>
        <p:txBody>
          <a:bodyPr/>
          <a:lstStyle/>
          <a:p>
            <a:pPr algn="ctr"/>
            <a:r>
              <a:rPr lang="en-IE" dirty="0" smtClean="0"/>
              <a:t>Thank you</a:t>
            </a:r>
            <a:br>
              <a:rPr lang="en-IE" dirty="0" smtClean="0"/>
            </a:br>
            <a:r>
              <a:rPr lang="en-IE" dirty="0" smtClean="0"/>
              <a:t/>
            </a:r>
            <a:br>
              <a:rPr lang="en-IE" dirty="0" smtClean="0"/>
            </a:br>
            <a:r>
              <a:rPr lang="en-GB" sz="1800" dirty="0" smtClean="0">
                <a:latin typeface="EC Square Sans Pro Medium" panose="020B0500000000020004" pitchFamily="34" charset="0"/>
              </a:rPr>
              <a:t>#</a:t>
            </a:r>
            <a:r>
              <a:rPr lang="en-GB" sz="1800" dirty="0" err="1" smtClean="0">
                <a:latin typeface="EC Square Sans Pro Medium" panose="020B0500000000020004" pitchFamily="34" charset="0"/>
              </a:rPr>
              <a:t>InvestEUresearch</a:t>
            </a:r>
            <a:r>
              <a:rPr lang="en-GB" sz="1800" dirty="0" smtClean="0">
                <a:latin typeface="EC Square Sans Pro Medium" panose="020B0500000000020004" pitchFamily="34" charset="0"/>
              </a:rPr>
              <a:t> - #</a:t>
            </a:r>
            <a:r>
              <a:rPr lang="en-GB" sz="1800" dirty="0" err="1" smtClean="0">
                <a:latin typeface="EC Square Sans Pro Medium" panose="020B0500000000020004" pitchFamily="34" charset="0"/>
              </a:rPr>
              <a:t>AgriResearchEU</a:t>
            </a:r>
            <a:r>
              <a:rPr lang="en-GB" sz="1800" dirty="0" smtClean="0">
                <a:latin typeface="EC Square Sans Pro Medium" panose="020B0500000000020004" pitchFamily="34" charset="0"/>
              </a:rPr>
              <a:t> - #</a:t>
            </a:r>
            <a:r>
              <a:rPr lang="en-GB" sz="1800" dirty="0">
                <a:latin typeface="EC Square Sans Pro Medium" panose="020B0500000000020004" pitchFamily="34" charset="0"/>
              </a:rPr>
              <a:t>H2020SC2 #</a:t>
            </a:r>
            <a:r>
              <a:rPr lang="en-GB" sz="1800" dirty="0" err="1">
                <a:latin typeface="EC Square Sans Pro Medium" panose="020B0500000000020004" pitchFamily="34" charset="0"/>
              </a:rPr>
              <a:t>HorizonEU</a:t>
            </a:r>
            <a:r>
              <a:rPr lang="en-GB" sz="1800" dirty="0">
                <a:latin typeface="EC Square Sans Pro" panose="020B0506040000020004" pitchFamily="34" charset="0"/>
              </a:rPr>
              <a:t/>
            </a:r>
            <a:br>
              <a:rPr lang="en-GB" sz="1800" dirty="0">
                <a:latin typeface="EC Square Sans Pro" panose="020B0506040000020004" pitchFamily="34" charset="0"/>
              </a:rPr>
            </a:br>
            <a:r>
              <a:rPr lang="en-GB" sz="1800" dirty="0">
                <a:latin typeface="EC Square Sans Pro" panose="020B0506040000020004" pitchFamily="34" charset="0"/>
              </a:rPr>
              <a:t/>
            </a:r>
            <a:br>
              <a:rPr lang="en-GB" sz="1800" dirty="0">
                <a:latin typeface="EC Square Sans Pro" panose="020B0506040000020004" pitchFamily="34" charset="0"/>
              </a:rPr>
            </a:br>
            <a:r>
              <a:rPr lang="en-GB" sz="1800" dirty="0">
                <a:latin typeface="EC Square Sans Pro" panose="020B0506040000020004" pitchFamily="34" charset="0"/>
              </a:rPr>
              <a:t>www.ec.europa.eu/agriculture/research-innovation_en</a:t>
            </a:r>
            <a:br>
              <a:rPr lang="en-GB" sz="1800" dirty="0">
                <a:latin typeface="EC Square Sans Pro" panose="020B0506040000020004" pitchFamily="34" charset="0"/>
              </a:rPr>
            </a:br>
            <a:r>
              <a:rPr lang="en-GB" sz="1800" dirty="0" smtClean="0">
                <a:latin typeface="EC Square Sans Pro" panose="020B0506040000020004" pitchFamily="34" charset="0"/>
              </a:rPr>
              <a:t>www.ec.europa.eu/research/bioeconomy</a:t>
            </a:r>
            <a:endParaRPr lang="en-GB"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pic>
        <p:nvPicPr>
          <p:cNvPr id="4" name="Picture 3"/>
          <p:cNvPicPr>
            <a:picLocks noChangeAspect="1"/>
          </p:cNvPicPr>
          <p:nvPr/>
        </p:nvPicPr>
        <p:blipFill>
          <a:blip r:embed="rId4"/>
          <a:stretch>
            <a:fillRect/>
          </a:stretch>
        </p:blipFill>
        <p:spPr>
          <a:xfrm>
            <a:off x="447253" y="3862051"/>
            <a:ext cx="10486988" cy="2853330"/>
          </a:xfrm>
          <a:prstGeom prst="rect">
            <a:avLst/>
          </a:prstGeom>
          <a:effectLst>
            <a:glow rad="127000">
              <a:schemeClr val="accent1"/>
            </a:glow>
          </a:effectLst>
        </p:spPr>
      </p:pic>
      <p:sp>
        <p:nvSpPr>
          <p:cNvPr id="6" name="Rectangle 5"/>
          <p:cNvSpPr/>
          <p:nvPr/>
        </p:nvSpPr>
        <p:spPr>
          <a:xfrm>
            <a:off x="612599" y="5622774"/>
            <a:ext cx="8423563" cy="1092607"/>
          </a:xfrm>
          <a:prstGeom prst="rect">
            <a:avLst/>
          </a:prstGeom>
        </p:spPr>
        <p:txBody>
          <a:bodyPr wrap="square">
            <a:spAutoFit/>
          </a:bodyPr>
          <a:lstStyle/>
          <a:p>
            <a:r>
              <a:rPr lang="en-GB" b="1" dirty="0">
                <a:solidFill>
                  <a:schemeClr val="accent4"/>
                </a:solidFill>
              </a:rPr>
              <a:t>Twitter: #FOOD2030EU</a:t>
            </a:r>
          </a:p>
          <a:p>
            <a:endParaRPr lang="en-GB" b="1" dirty="0">
              <a:solidFill>
                <a:schemeClr val="accent4"/>
              </a:solidFill>
            </a:endParaRPr>
          </a:p>
          <a:p>
            <a:r>
              <a:rPr lang="en-GB" b="1" dirty="0">
                <a:solidFill>
                  <a:schemeClr val="accent4"/>
                </a:solidFill>
              </a:rPr>
              <a:t>Sign up to our Food 2030 stakeholders list:</a:t>
            </a:r>
          </a:p>
          <a:p>
            <a:r>
              <a:rPr lang="en-GB" sz="1050" b="1" dirty="0">
                <a:solidFill>
                  <a:schemeClr val="accent4"/>
                </a:solidFill>
                <a:hlinkClick r:id="rId5"/>
              </a:rPr>
              <a:t>https://ec.europa.eu/eusurvey/runner/FOOD2030StakeholdersPermission</a:t>
            </a:r>
            <a:endParaRPr lang="en-GB" sz="1050" b="1" dirty="0">
              <a:solidFill>
                <a:schemeClr val="accent4"/>
              </a:solidFill>
            </a:endParaRPr>
          </a:p>
        </p:txBody>
      </p:sp>
    </p:spTree>
    <p:extLst>
      <p:ext uri="{BB962C8B-B14F-4D97-AF65-F5344CB8AC3E}">
        <p14:creationId xmlns:p14="http://schemas.microsoft.com/office/powerpoint/2010/main" val="2237923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135" y="2009054"/>
            <a:ext cx="10676038" cy="2387600"/>
          </a:xfrm>
        </p:spPr>
        <p:txBody>
          <a:bodyPr/>
          <a:lstStyle/>
          <a:p>
            <a:r>
              <a:rPr lang="de-DE" dirty="0" smtClean="0"/>
              <a:t>Part I: </a:t>
            </a:r>
            <a:r>
              <a:rPr lang="de-DE" dirty="0" err="1" smtClean="0"/>
              <a:t>Policy</a:t>
            </a:r>
            <a:r>
              <a:rPr lang="de-DE" dirty="0" smtClean="0"/>
              <a:t> </a:t>
            </a:r>
            <a:r>
              <a:rPr lang="de-DE" dirty="0" err="1" smtClean="0"/>
              <a:t>context</a:t>
            </a:r>
            <a:r>
              <a:rPr lang="de-DE" dirty="0" smtClean="0"/>
              <a:t> </a:t>
            </a:r>
            <a:br>
              <a:rPr lang="de-DE" dirty="0" smtClean="0"/>
            </a:br>
            <a:r>
              <a:rPr lang="de-DE" dirty="0" smtClean="0"/>
              <a:t>European Green Deal, </a:t>
            </a:r>
            <a:r>
              <a:rPr lang="de-DE" dirty="0" smtClean="0"/>
              <a:t>Farm </a:t>
            </a:r>
            <a:r>
              <a:rPr lang="de-DE" dirty="0" err="1" smtClean="0"/>
              <a:t>to</a:t>
            </a:r>
            <a:r>
              <a:rPr lang="de-DE" dirty="0" smtClean="0"/>
              <a:t> </a:t>
            </a:r>
            <a:r>
              <a:rPr lang="de-DE" dirty="0" err="1" smtClean="0"/>
              <a:t>Fork</a:t>
            </a:r>
            <a:r>
              <a:rPr lang="de-DE" dirty="0" smtClean="0"/>
              <a:t> and </a:t>
            </a:r>
            <a:r>
              <a:rPr lang="de-DE" dirty="0" err="1" smtClean="0"/>
              <a:t>the</a:t>
            </a:r>
            <a:r>
              <a:rPr lang="de-DE" dirty="0" smtClean="0"/>
              <a:t> </a:t>
            </a:r>
            <a:r>
              <a:rPr lang="de-DE" dirty="0" smtClean="0"/>
              <a:t>Common </a:t>
            </a:r>
            <a:r>
              <a:rPr lang="de-DE" dirty="0" err="1" smtClean="0"/>
              <a:t>Agricultural</a:t>
            </a:r>
            <a:r>
              <a:rPr lang="de-DE" dirty="0" smtClean="0"/>
              <a:t> </a:t>
            </a:r>
            <a:r>
              <a:rPr lang="de-DE" dirty="0" err="1" smtClean="0"/>
              <a:t>Policy</a:t>
            </a:r>
            <a:r>
              <a:rPr lang="de-DE" dirty="0" smtClean="0"/>
              <a:t> (CAP)</a:t>
            </a:r>
            <a:endParaRPr lang="en-GB" dirty="0"/>
          </a:p>
        </p:txBody>
      </p:sp>
    </p:spTree>
    <p:extLst>
      <p:ext uri="{BB962C8B-B14F-4D97-AF65-F5344CB8AC3E}">
        <p14:creationId xmlns:p14="http://schemas.microsoft.com/office/powerpoint/2010/main" val="319233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574935" y="611375"/>
            <a:ext cx="8758355" cy="6088566"/>
          </a:xfrm>
          <a:prstGeom prst="rect">
            <a:avLst/>
          </a:prstGeom>
        </p:spPr>
      </p:pic>
      <p:sp>
        <p:nvSpPr>
          <p:cNvPr id="6" name="Oval 5"/>
          <p:cNvSpPr/>
          <p:nvPr/>
        </p:nvSpPr>
        <p:spPr>
          <a:xfrm>
            <a:off x="7152081" y="3473617"/>
            <a:ext cx="2523394" cy="82985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pic>
        <p:nvPicPr>
          <p:cNvPr id="2" name="Picture 1"/>
          <p:cNvPicPr>
            <a:picLocks noChangeAspect="1"/>
          </p:cNvPicPr>
          <p:nvPr/>
        </p:nvPicPr>
        <p:blipFill>
          <a:blip r:embed="rId4"/>
          <a:stretch>
            <a:fillRect/>
          </a:stretch>
        </p:blipFill>
        <p:spPr>
          <a:xfrm>
            <a:off x="9509403" y="1605775"/>
            <a:ext cx="2840328" cy="2327492"/>
          </a:xfrm>
          <a:prstGeom prst="rect">
            <a:avLst/>
          </a:prstGeom>
        </p:spPr>
      </p:pic>
      <p:cxnSp>
        <p:nvCxnSpPr>
          <p:cNvPr id="12" name="Curved Connector 11"/>
          <p:cNvCxnSpPr>
            <a:endCxn id="2" idx="2"/>
          </p:cNvCxnSpPr>
          <p:nvPr/>
        </p:nvCxnSpPr>
        <p:spPr>
          <a:xfrm flipV="1">
            <a:off x="9509403" y="3933267"/>
            <a:ext cx="1420164" cy="41467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165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25615" y="257891"/>
            <a:ext cx="8857680" cy="936625"/>
          </a:xfrm>
        </p:spPr>
        <p:txBody>
          <a:bodyPr/>
          <a:lstStyle/>
          <a:p>
            <a:pPr algn="ctr"/>
            <a:r>
              <a:rPr lang="en-US" altLang="fr-FR" sz="2400" dirty="0">
                <a:ea typeface="MS PGothic" panose="020B0600070205080204" pitchFamily="34" charset="-128"/>
              </a:rPr>
              <a:t/>
            </a:r>
            <a:br>
              <a:rPr lang="en-US" altLang="fr-FR" sz="2400" dirty="0">
                <a:ea typeface="MS PGothic" panose="020B0600070205080204" pitchFamily="34" charset="-128"/>
              </a:rPr>
            </a:br>
            <a:r>
              <a:rPr lang="en-US" altLang="fr-FR" sz="3200" b="1" dirty="0">
                <a:ea typeface="MS PGothic" panose="020B0600070205080204" pitchFamily="34" charset="-128"/>
              </a:rPr>
              <a:t>Farm to Fork Strategy</a:t>
            </a:r>
            <a:br>
              <a:rPr lang="en-US" altLang="fr-FR" sz="3200" b="1" dirty="0">
                <a:ea typeface="MS PGothic" panose="020B0600070205080204" pitchFamily="34" charset="-128"/>
              </a:rPr>
            </a:br>
            <a:r>
              <a:rPr lang="en-US" altLang="fr-FR" sz="1400" b="1" dirty="0">
                <a:ea typeface="MS PGothic" panose="020B0600070205080204" pitchFamily="34" charset="-128"/>
              </a:rPr>
              <a:t>(adopted 20 May 2020)</a:t>
            </a:r>
          </a:p>
        </p:txBody>
      </p:sp>
      <p:sp>
        <p:nvSpPr>
          <p:cNvPr id="9219" name="Content Placeholder 2"/>
          <p:cNvSpPr>
            <a:spLocks noGrp="1"/>
          </p:cNvSpPr>
          <p:nvPr>
            <p:ph idx="1"/>
          </p:nvPr>
        </p:nvSpPr>
        <p:spPr>
          <a:xfrm>
            <a:off x="3251230" y="1384086"/>
            <a:ext cx="8546066" cy="5230705"/>
          </a:xfrm>
        </p:spPr>
        <p:txBody>
          <a:bodyPr/>
          <a:lstStyle/>
          <a:p>
            <a:pPr indent="0">
              <a:spcAft>
                <a:spcPts val="0"/>
              </a:spcAft>
              <a:buNone/>
              <a:defRPr/>
            </a:pPr>
            <a:r>
              <a:rPr lang="en-US" altLang="fr-FR" sz="1600" b="1" dirty="0" smtClean="0">
                <a:solidFill>
                  <a:srgbClr val="024EA2"/>
                </a:solidFill>
              </a:rPr>
              <a:t>Targets</a:t>
            </a:r>
            <a:r>
              <a:rPr lang="en-US" altLang="fr-FR" sz="1600" b="1" dirty="0">
                <a:solidFill>
                  <a:srgbClr val="024EA2"/>
                </a:solidFill>
              </a:rPr>
              <a:t>:</a:t>
            </a:r>
          </a:p>
          <a:p>
            <a:pPr marL="628650" indent="-285750">
              <a:spcAft>
                <a:spcPts val="0"/>
              </a:spcAft>
              <a:defRPr/>
            </a:pPr>
            <a:r>
              <a:rPr lang="en-US" altLang="fr-FR" sz="1600" b="1" dirty="0">
                <a:solidFill>
                  <a:srgbClr val="024EA2"/>
                </a:solidFill>
              </a:rPr>
              <a:t>Primary production </a:t>
            </a:r>
            <a:r>
              <a:rPr lang="en-US" altLang="fr-FR" sz="1600" dirty="0">
                <a:solidFill>
                  <a:srgbClr val="024EA2"/>
                </a:solidFill>
              </a:rPr>
              <a:t>(CAP, CFP, sustainable aquaculture, organic farming, pesticides, </a:t>
            </a:r>
            <a:r>
              <a:rPr lang="en-US" altLang="fr-FR" sz="1600" dirty="0" err="1">
                <a:solidFill>
                  <a:srgbClr val="024EA2"/>
                </a:solidFill>
              </a:rPr>
              <a:t>fertilisers</a:t>
            </a:r>
            <a:r>
              <a:rPr lang="en-US" altLang="fr-FR" sz="1600" dirty="0">
                <a:solidFill>
                  <a:srgbClr val="024EA2"/>
                </a:solidFill>
              </a:rPr>
              <a:t>, animal welfare, AMR, …)</a:t>
            </a:r>
          </a:p>
          <a:p>
            <a:pPr marL="628650" indent="-285750">
              <a:spcAft>
                <a:spcPts val="0"/>
              </a:spcAft>
              <a:defRPr/>
            </a:pPr>
            <a:r>
              <a:rPr lang="en-US" altLang="fr-FR" sz="1600" b="1" dirty="0">
                <a:solidFill>
                  <a:srgbClr val="024EA2"/>
                </a:solidFill>
              </a:rPr>
              <a:t>Food processing, distribution, food services, retail </a:t>
            </a:r>
            <a:r>
              <a:rPr lang="en-US" altLang="fr-FR" sz="1600" dirty="0">
                <a:solidFill>
                  <a:srgbClr val="024EA2"/>
                </a:solidFill>
              </a:rPr>
              <a:t>(new innovative food and feed products, packaging, environmental footprint, food environment…)</a:t>
            </a:r>
          </a:p>
          <a:p>
            <a:pPr marL="628650" indent="-285750">
              <a:spcAft>
                <a:spcPts val="0"/>
              </a:spcAft>
              <a:defRPr/>
            </a:pPr>
            <a:r>
              <a:rPr lang="en-US" altLang="fr-FR" sz="1600" b="1" dirty="0">
                <a:solidFill>
                  <a:srgbClr val="024EA2"/>
                </a:solidFill>
              </a:rPr>
              <a:t>Consumer empowerment </a:t>
            </a:r>
            <a:r>
              <a:rPr lang="en-US" altLang="fr-FR" sz="1600" dirty="0">
                <a:solidFill>
                  <a:srgbClr val="024EA2"/>
                </a:solidFill>
              </a:rPr>
              <a:t>(food information /awareness/ </a:t>
            </a:r>
            <a:r>
              <a:rPr lang="en-US" altLang="fr-FR" sz="1600" dirty="0" err="1">
                <a:solidFill>
                  <a:srgbClr val="024EA2"/>
                </a:solidFill>
              </a:rPr>
              <a:t>behavioural</a:t>
            </a:r>
            <a:r>
              <a:rPr lang="en-US" altLang="fr-FR" sz="1600" dirty="0">
                <a:solidFill>
                  <a:srgbClr val="024EA2"/>
                </a:solidFill>
              </a:rPr>
              <a:t> change/digital means…)</a:t>
            </a:r>
          </a:p>
          <a:p>
            <a:pPr marL="628650" indent="-285750">
              <a:spcAft>
                <a:spcPts val="0"/>
              </a:spcAft>
            </a:pPr>
            <a:r>
              <a:rPr lang="fr-BE" sz="1600" b="1" dirty="0" err="1">
                <a:solidFill>
                  <a:srgbClr val="024EA2"/>
                </a:solidFill>
              </a:rPr>
              <a:t>Reduce</a:t>
            </a:r>
            <a:r>
              <a:rPr lang="fr-BE" sz="1600" b="1" dirty="0">
                <a:solidFill>
                  <a:srgbClr val="024EA2"/>
                </a:solidFill>
              </a:rPr>
              <a:t> </a:t>
            </a:r>
            <a:r>
              <a:rPr lang="fr-BE" sz="1600" b="1" dirty="0" err="1">
                <a:solidFill>
                  <a:srgbClr val="024EA2"/>
                </a:solidFill>
              </a:rPr>
              <a:t>food</a:t>
            </a:r>
            <a:r>
              <a:rPr lang="fr-BE" sz="1600" b="1" dirty="0">
                <a:solidFill>
                  <a:srgbClr val="024EA2"/>
                </a:solidFill>
              </a:rPr>
              <a:t> </a:t>
            </a:r>
            <a:r>
              <a:rPr lang="fr-BE" sz="1600" b="1" dirty="0" err="1">
                <a:solidFill>
                  <a:srgbClr val="024EA2"/>
                </a:solidFill>
              </a:rPr>
              <a:t>loss</a:t>
            </a:r>
            <a:r>
              <a:rPr lang="fr-BE" sz="1600" b="1" dirty="0">
                <a:solidFill>
                  <a:srgbClr val="024EA2"/>
                </a:solidFill>
              </a:rPr>
              <a:t> and </a:t>
            </a:r>
            <a:r>
              <a:rPr lang="fr-BE" sz="1600" b="1" dirty="0" err="1">
                <a:solidFill>
                  <a:srgbClr val="024EA2"/>
                </a:solidFill>
              </a:rPr>
              <a:t>waste</a:t>
            </a:r>
            <a:r>
              <a:rPr lang="fr-BE" sz="1600" b="1" dirty="0">
                <a:solidFill>
                  <a:srgbClr val="024EA2"/>
                </a:solidFill>
              </a:rPr>
              <a:t> </a:t>
            </a:r>
            <a:r>
              <a:rPr lang="fr-BE" sz="1600" dirty="0">
                <a:solidFill>
                  <a:srgbClr val="024EA2"/>
                </a:solidFill>
              </a:rPr>
              <a:t>(</a:t>
            </a:r>
            <a:r>
              <a:rPr lang="fr-BE" sz="1600" dirty="0" err="1">
                <a:solidFill>
                  <a:srgbClr val="024EA2"/>
                </a:solidFill>
              </a:rPr>
              <a:t>prevention</a:t>
            </a:r>
            <a:r>
              <a:rPr lang="fr-BE" sz="1600" dirty="0">
                <a:solidFill>
                  <a:srgbClr val="024EA2"/>
                </a:solidFill>
              </a:rPr>
              <a:t>, valorisation)</a:t>
            </a:r>
          </a:p>
          <a:p>
            <a:pPr marL="628650" indent="-285750">
              <a:spcAft>
                <a:spcPts val="0"/>
              </a:spcAft>
            </a:pPr>
            <a:r>
              <a:rPr lang="fr-BE" altLang="fr-FR" sz="1600" b="1" dirty="0">
                <a:solidFill>
                  <a:srgbClr val="024EA2"/>
                </a:solidFill>
              </a:rPr>
              <a:t>Combat </a:t>
            </a:r>
            <a:r>
              <a:rPr lang="fr-BE" altLang="fr-FR" sz="1600" b="1" dirty="0" err="1">
                <a:solidFill>
                  <a:srgbClr val="024EA2"/>
                </a:solidFill>
              </a:rPr>
              <a:t>food</a:t>
            </a:r>
            <a:r>
              <a:rPr lang="fr-BE" altLang="fr-FR" sz="1600" b="1" dirty="0">
                <a:solidFill>
                  <a:srgbClr val="024EA2"/>
                </a:solidFill>
              </a:rPr>
              <a:t> </a:t>
            </a:r>
            <a:r>
              <a:rPr lang="fr-BE" altLang="fr-FR" sz="1600" b="1" dirty="0" err="1">
                <a:solidFill>
                  <a:srgbClr val="024EA2"/>
                </a:solidFill>
              </a:rPr>
              <a:t>fraud</a:t>
            </a:r>
            <a:endParaRPr lang="fr-BE" altLang="fr-FR" sz="1600" b="1" dirty="0">
              <a:solidFill>
                <a:srgbClr val="024EA2"/>
              </a:solidFill>
            </a:endParaRPr>
          </a:p>
          <a:p>
            <a:pPr marL="628650" indent="-285750">
              <a:spcAft>
                <a:spcPts val="0"/>
              </a:spcAft>
            </a:pPr>
            <a:r>
              <a:rPr lang="fr-BE" altLang="fr-FR" sz="1600" b="1" dirty="0">
                <a:solidFill>
                  <a:srgbClr val="024EA2"/>
                </a:solidFill>
              </a:rPr>
              <a:t>International dimension </a:t>
            </a:r>
            <a:r>
              <a:rPr lang="fr-BE" altLang="fr-FR" sz="1600" dirty="0">
                <a:solidFill>
                  <a:srgbClr val="024EA2"/>
                </a:solidFill>
              </a:rPr>
              <a:t>(support global transition</a:t>
            </a:r>
            <a:r>
              <a:rPr lang="fr-BE" altLang="fr-FR" sz="1600" dirty="0" smtClean="0">
                <a:solidFill>
                  <a:srgbClr val="024EA2"/>
                </a:solidFill>
              </a:rPr>
              <a:t>)</a:t>
            </a:r>
          </a:p>
          <a:p>
            <a:pPr marL="342900" indent="0">
              <a:spcAft>
                <a:spcPts val="0"/>
              </a:spcAft>
              <a:buFont typeface="Wingdings" panose="05000000000000000000" pitchFamily="2" charset="2"/>
              <a:buChar char="ü"/>
            </a:pPr>
            <a:endParaRPr lang="fr-BE" altLang="fr-FR" sz="1600" dirty="0">
              <a:solidFill>
                <a:srgbClr val="024EA2"/>
              </a:solidFill>
              <a:ea typeface="MS PGothic" panose="020B0600070205080204" pitchFamily="34" charset="-128"/>
            </a:endParaRPr>
          </a:p>
          <a:p>
            <a:pPr indent="0">
              <a:spcAft>
                <a:spcPts val="0"/>
              </a:spcAft>
              <a:buNone/>
              <a:defRPr/>
            </a:pPr>
            <a:r>
              <a:rPr lang="en-US" altLang="fr-FR" sz="1600" b="1" dirty="0" smtClean="0">
                <a:solidFill>
                  <a:srgbClr val="024EA2"/>
                </a:solidFill>
              </a:rPr>
              <a:t>Enablers:</a:t>
            </a:r>
          </a:p>
          <a:p>
            <a:pPr marL="628650" indent="-285750">
              <a:spcAft>
                <a:spcPts val="0"/>
              </a:spcAft>
              <a:defRPr/>
            </a:pPr>
            <a:r>
              <a:rPr lang="en-US" altLang="fr-FR" sz="1600" b="1" dirty="0" smtClean="0">
                <a:solidFill>
                  <a:srgbClr val="024EA2"/>
                </a:solidFill>
              </a:rPr>
              <a:t>Inclusivity </a:t>
            </a:r>
            <a:r>
              <a:rPr lang="en-US" altLang="fr-FR" sz="1600" b="1" dirty="0">
                <a:solidFill>
                  <a:srgbClr val="024EA2"/>
                </a:solidFill>
              </a:rPr>
              <a:t>/partnerships</a:t>
            </a:r>
            <a:r>
              <a:rPr lang="en-US" altLang="fr-FR" sz="1600" dirty="0">
                <a:solidFill>
                  <a:srgbClr val="024EA2"/>
                </a:solidFill>
              </a:rPr>
              <a:t>/ broad societal consensus in </a:t>
            </a:r>
            <a:r>
              <a:rPr lang="en-US" altLang="fr-FR" sz="1600" dirty="0" err="1">
                <a:solidFill>
                  <a:srgbClr val="024EA2"/>
                </a:solidFill>
              </a:rPr>
              <a:t>favour</a:t>
            </a:r>
            <a:r>
              <a:rPr lang="en-US" altLang="fr-FR" sz="1600" dirty="0">
                <a:solidFill>
                  <a:srgbClr val="024EA2"/>
                </a:solidFill>
              </a:rPr>
              <a:t> of sustainable food systems</a:t>
            </a:r>
          </a:p>
          <a:p>
            <a:pPr marL="628650" indent="-285750">
              <a:spcAft>
                <a:spcPts val="0"/>
              </a:spcAft>
              <a:defRPr/>
            </a:pPr>
            <a:r>
              <a:rPr lang="en-US" altLang="fr-FR" sz="1600" dirty="0">
                <a:solidFill>
                  <a:srgbClr val="024EA2"/>
                </a:solidFill>
              </a:rPr>
              <a:t>Cooperation </a:t>
            </a:r>
            <a:r>
              <a:rPr lang="en-US" altLang="fr-FR" sz="1600" b="1" dirty="0">
                <a:solidFill>
                  <a:srgbClr val="024EA2"/>
                </a:solidFill>
              </a:rPr>
              <a:t>across governance levels </a:t>
            </a:r>
            <a:r>
              <a:rPr lang="en-US" altLang="fr-FR" sz="1600" dirty="0">
                <a:solidFill>
                  <a:srgbClr val="024EA2"/>
                </a:solidFill>
              </a:rPr>
              <a:t>and policy areas</a:t>
            </a:r>
          </a:p>
          <a:p>
            <a:pPr marL="628650" indent="-285750">
              <a:spcAft>
                <a:spcPts val="0"/>
              </a:spcAft>
              <a:defRPr/>
            </a:pPr>
            <a:r>
              <a:rPr lang="en-US" altLang="fr-FR" sz="1600" dirty="0">
                <a:solidFill>
                  <a:srgbClr val="024EA2"/>
                </a:solidFill>
              </a:rPr>
              <a:t>Leaving no one behind / </a:t>
            </a:r>
            <a:r>
              <a:rPr lang="en-US" altLang="fr-FR" sz="1600" b="1" dirty="0">
                <a:solidFill>
                  <a:srgbClr val="024EA2"/>
                </a:solidFill>
              </a:rPr>
              <a:t>just</a:t>
            </a:r>
            <a:r>
              <a:rPr lang="en-US" altLang="fr-FR" sz="1600" dirty="0">
                <a:solidFill>
                  <a:srgbClr val="024EA2"/>
                </a:solidFill>
              </a:rPr>
              <a:t> transition</a:t>
            </a:r>
          </a:p>
          <a:p>
            <a:pPr marL="628650" indent="-285750">
              <a:spcAft>
                <a:spcPts val="0"/>
              </a:spcAft>
            </a:pPr>
            <a:r>
              <a:rPr lang="fr-BE" sz="1600" dirty="0" err="1">
                <a:solidFill>
                  <a:srgbClr val="FF0000"/>
                </a:solidFill>
              </a:rPr>
              <a:t>Role</a:t>
            </a:r>
            <a:r>
              <a:rPr lang="fr-BE" sz="1600" dirty="0">
                <a:solidFill>
                  <a:srgbClr val="FF0000"/>
                </a:solidFill>
              </a:rPr>
              <a:t> of </a:t>
            </a:r>
            <a:r>
              <a:rPr lang="fr-BE" sz="1600" b="1" dirty="0" err="1">
                <a:solidFill>
                  <a:srgbClr val="FF0000"/>
                </a:solidFill>
              </a:rPr>
              <a:t>research</a:t>
            </a:r>
            <a:r>
              <a:rPr lang="fr-BE" sz="1600" b="1" dirty="0">
                <a:solidFill>
                  <a:srgbClr val="FF0000"/>
                </a:solidFill>
              </a:rPr>
              <a:t> &amp; innovation </a:t>
            </a:r>
            <a:r>
              <a:rPr lang="fr-BE" sz="1600" dirty="0">
                <a:solidFill>
                  <a:srgbClr val="FF0000"/>
                </a:solidFill>
              </a:rPr>
              <a:t>in </a:t>
            </a:r>
            <a:r>
              <a:rPr lang="fr-BE" sz="1600" dirty="0" err="1">
                <a:solidFill>
                  <a:srgbClr val="FF0000"/>
                </a:solidFill>
              </a:rPr>
              <a:t>driving</a:t>
            </a:r>
            <a:r>
              <a:rPr lang="fr-BE" sz="1600" dirty="0">
                <a:solidFill>
                  <a:srgbClr val="FF0000"/>
                </a:solidFill>
              </a:rPr>
              <a:t> the transition</a:t>
            </a:r>
          </a:p>
          <a:p>
            <a:pPr marL="628650" indent="-285750">
              <a:spcAft>
                <a:spcPts val="0"/>
              </a:spcAft>
            </a:pPr>
            <a:r>
              <a:rPr lang="fr-BE" sz="1600" b="1" dirty="0">
                <a:solidFill>
                  <a:srgbClr val="024EA2"/>
                </a:solidFill>
              </a:rPr>
              <a:t>Financial support </a:t>
            </a:r>
            <a:r>
              <a:rPr lang="fr-BE" sz="1600" dirty="0">
                <a:solidFill>
                  <a:srgbClr val="024EA2"/>
                </a:solidFill>
              </a:rPr>
              <a:t>to speed up </a:t>
            </a:r>
            <a:r>
              <a:rPr lang="fr-BE" sz="1600" dirty="0" err="1">
                <a:solidFill>
                  <a:srgbClr val="024EA2"/>
                </a:solidFill>
              </a:rPr>
              <a:t>investments</a:t>
            </a:r>
            <a:r>
              <a:rPr lang="fr-BE" sz="1600" dirty="0">
                <a:solidFill>
                  <a:srgbClr val="024EA2"/>
                </a:solidFill>
              </a:rPr>
              <a:t> and  support actions</a:t>
            </a:r>
          </a:p>
          <a:p>
            <a:pPr marL="628650" indent="-285750">
              <a:spcAft>
                <a:spcPts val="0"/>
              </a:spcAft>
            </a:pPr>
            <a:r>
              <a:rPr lang="fr-BE" sz="1600" dirty="0" err="1">
                <a:solidFill>
                  <a:srgbClr val="024EA2"/>
                </a:solidFill>
              </a:rPr>
              <a:t>Role</a:t>
            </a:r>
            <a:r>
              <a:rPr lang="fr-BE" sz="1600" dirty="0">
                <a:solidFill>
                  <a:srgbClr val="024EA2"/>
                </a:solidFill>
              </a:rPr>
              <a:t> of </a:t>
            </a:r>
            <a:r>
              <a:rPr lang="fr-BE" sz="1600" dirty="0" err="1">
                <a:solidFill>
                  <a:srgbClr val="024EA2"/>
                </a:solidFill>
              </a:rPr>
              <a:t>cities</a:t>
            </a:r>
            <a:r>
              <a:rPr lang="fr-BE" sz="1600" dirty="0">
                <a:solidFill>
                  <a:srgbClr val="024EA2"/>
                </a:solidFill>
              </a:rPr>
              <a:t> and rural </a:t>
            </a:r>
            <a:r>
              <a:rPr lang="fr-BE" sz="1600" b="1" dirty="0" err="1" smtClean="0">
                <a:solidFill>
                  <a:srgbClr val="024EA2"/>
                </a:solidFill>
              </a:rPr>
              <a:t>communities</a:t>
            </a:r>
            <a:r>
              <a:rPr lang="fr-BE" sz="1600" b="1" dirty="0" smtClean="0">
                <a:solidFill>
                  <a:srgbClr val="024EA2"/>
                </a:solidFill>
              </a:rPr>
              <a:t> </a:t>
            </a:r>
          </a:p>
          <a:p>
            <a:pPr marL="628650" indent="-285750">
              <a:spcAft>
                <a:spcPts val="0"/>
              </a:spcAft>
            </a:pPr>
            <a:r>
              <a:rPr lang="en-US" altLang="fr-FR" sz="1600" dirty="0" smtClean="0">
                <a:solidFill>
                  <a:srgbClr val="024EA2"/>
                </a:solidFill>
              </a:rPr>
              <a:t>Successfully </a:t>
            </a:r>
            <a:r>
              <a:rPr lang="en-US" altLang="fr-FR" sz="1600" dirty="0">
                <a:solidFill>
                  <a:srgbClr val="024EA2"/>
                </a:solidFill>
              </a:rPr>
              <a:t>integrate external/</a:t>
            </a:r>
            <a:r>
              <a:rPr lang="en-US" altLang="fr-FR" sz="1600" b="1" dirty="0">
                <a:solidFill>
                  <a:srgbClr val="024EA2"/>
                </a:solidFill>
              </a:rPr>
              <a:t>international dimension</a:t>
            </a:r>
          </a:p>
          <a:p>
            <a:pPr indent="0">
              <a:buNone/>
              <a:defRPr/>
            </a:pPr>
            <a:endParaRPr lang="en-US" altLang="fr-FR" sz="2000" dirty="0">
              <a:ea typeface="MS PGothic" panose="020B0600070205080204" pitchFamily="34" charset="-128"/>
            </a:endParaRPr>
          </a:p>
          <a:p>
            <a:pPr marL="114300" indent="-457200">
              <a:buFont typeface="Verdana" panose="020B0604030504040204" pitchFamily="34" charset="0"/>
              <a:buAutoNum type="arabicPeriod"/>
              <a:defRPr/>
            </a:pPr>
            <a:endParaRPr lang="en-US" altLang="fr-FR" sz="2000" dirty="0">
              <a:ea typeface="MS PGothic" panose="020B0600070205080204" pitchFamily="34" charset="-128"/>
            </a:endParaRPr>
          </a:p>
        </p:txBody>
      </p:sp>
      <p:pic>
        <p:nvPicPr>
          <p:cNvPr id="3" name="Picture 2">
            <a:hlinkClick r:id="rId3"/>
          </p:cNvPr>
          <p:cNvPicPr>
            <a:picLocks noChangeAspect="1"/>
          </p:cNvPicPr>
          <p:nvPr/>
        </p:nvPicPr>
        <p:blipFill>
          <a:blip r:embed="rId4"/>
          <a:stretch>
            <a:fillRect/>
          </a:stretch>
        </p:blipFill>
        <p:spPr>
          <a:xfrm>
            <a:off x="0" y="1491220"/>
            <a:ext cx="3251230" cy="425536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898493" y="6043291"/>
            <a:ext cx="1676485" cy="369332"/>
          </a:xfrm>
          <a:prstGeom prst="rect">
            <a:avLst/>
          </a:prstGeom>
        </p:spPr>
        <p:txBody>
          <a:bodyPr wrap="none">
            <a:spAutoFit/>
          </a:bodyPr>
          <a:lstStyle/>
          <a:p>
            <a:r>
              <a:rPr lang="en-US" altLang="fr-FR" b="1" dirty="0" smtClean="0">
                <a:solidFill>
                  <a:srgbClr val="024EA2"/>
                </a:solidFill>
              </a:rPr>
              <a:t>&amp; Action Plan</a:t>
            </a:r>
            <a:endParaRPr lang="en-IE" dirty="0"/>
          </a:p>
        </p:txBody>
      </p:sp>
    </p:spTree>
    <p:extLst>
      <p:ext uri="{BB962C8B-B14F-4D97-AF65-F5344CB8AC3E}">
        <p14:creationId xmlns:p14="http://schemas.microsoft.com/office/powerpoint/2010/main" val="117806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9908" y="662136"/>
            <a:ext cx="8210549" cy="5791200"/>
            <a:chOff x="465907" y="662136"/>
            <a:chExt cx="8210549" cy="579120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819" y="662136"/>
              <a:ext cx="503872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a:spLocks noChangeArrowheads="1"/>
            </p:cNvSpPr>
            <p:nvPr/>
          </p:nvSpPr>
          <p:spPr bwMode="auto">
            <a:xfrm>
              <a:off x="1259656" y="1032024"/>
              <a:ext cx="19192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SzTx/>
                <a:buNone/>
                <a:defRPr/>
              </a:pPr>
              <a:r>
                <a:rPr lang="en-GB" altLang="en-US" sz="2400" baseline="30000" dirty="0">
                  <a:solidFill>
                    <a:srgbClr val="0F5494"/>
                  </a:solidFill>
                  <a:latin typeface="EC Square Sans Cond Pro" panose="020B0506040000020004" pitchFamily="34" charset="0"/>
                </a:rPr>
                <a:t>INCREASE </a:t>
              </a:r>
              <a:r>
                <a:rPr lang="en-GB" altLang="en-US" sz="2400" b="1" baseline="30000" dirty="0">
                  <a:solidFill>
                    <a:srgbClr val="0F5494"/>
                  </a:solidFill>
                  <a:latin typeface="EC Square Sans Cond Pro" panose="020B0506040000020004" pitchFamily="34" charset="0"/>
                </a:rPr>
                <a:t>COMPETITIVENESS</a:t>
              </a:r>
            </a:p>
          </p:txBody>
        </p:sp>
        <p:sp>
          <p:nvSpPr>
            <p:cNvPr id="7" name="TextBox 6"/>
            <p:cNvSpPr txBox="1">
              <a:spLocks noChangeArrowheads="1"/>
            </p:cNvSpPr>
            <p:nvPr/>
          </p:nvSpPr>
          <p:spPr bwMode="auto">
            <a:xfrm>
              <a:off x="611956" y="1895624"/>
              <a:ext cx="15843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SzTx/>
                <a:buNone/>
                <a:defRPr/>
              </a:pPr>
              <a:r>
                <a:rPr lang="en-GB" altLang="en-US" sz="2400" baseline="30000" dirty="0">
                  <a:solidFill>
                    <a:srgbClr val="0F5494"/>
                  </a:solidFill>
                  <a:latin typeface="EC Square Sans Cond Pro" panose="020B0506040000020004" pitchFamily="34" charset="0"/>
                </a:rPr>
                <a:t>ENSURE </a:t>
              </a:r>
              <a:br>
                <a:rPr lang="en-GB" altLang="en-US" sz="2400" baseline="30000" dirty="0">
                  <a:solidFill>
                    <a:srgbClr val="0F5494"/>
                  </a:solidFill>
                  <a:latin typeface="EC Square Sans Cond Pro" panose="020B0506040000020004" pitchFamily="34" charset="0"/>
                </a:rPr>
              </a:br>
              <a:r>
                <a:rPr lang="en-GB" altLang="en-US" sz="2400" b="1" baseline="30000" dirty="0">
                  <a:solidFill>
                    <a:srgbClr val="0F5494"/>
                  </a:solidFill>
                  <a:latin typeface="EC Square Sans Cond Pro" panose="020B0506040000020004" pitchFamily="34" charset="0"/>
                </a:rPr>
                <a:t>VIABLE INCOME</a:t>
              </a:r>
            </a:p>
          </p:txBody>
        </p:sp>
        <p:sp>
          <p:nvSpPr>
            <p:cNvPr id="8" name="TextBox 7"/>
            <p:cNvSpPr txBox="1">
              <a:spLocks noChangeArrowheads="1"/>
            </p:cNvSpPr>
            <p:nvPr/>
          </p:nvSpPr>
          <p:spPr bwMode="auto">
            <a:xfrm>
              <a:off x="611956" y="4272111"/>
              <a:ext cx="1511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SzTx/>
                <a:buNone/>
                <a:defRPr/>
              </a:pPr>
              <a:r>
                <a:rPr lang="en-GB" altLang="en-US" sz="2400" baseline="30000" dirty="0">
                  <a:solidFill>
                    <a:srgbClr val="0F5494"/>
                  </a:solidFill>
                  <a:latin typeface="EC Square Sans Cond Pro" panose="020B0506040000020004" pitchFamily="34" charset="0"/>
                </a:rPr>
                <a:t>RESPOND TO </a:t>
              </a:r>
              <a:r>
                <a:rPr lang="en-GB" altLang="en-US" sz="2400" b="1" baseline="30000" dirty="0">
                  <a:solidFill>
                    <a:srgbClr val="0F5494"/>
                  </a:solidFill>
                  <a:latin typeface="EC Square Sans Cond Pro" panose="020B0506040000020004" pitchFamily="34" charset="0"/>
                </a:rPr>
                <a:t>CITIZENS' CONCERNS </a:t>
              </a:r>
              <a:r>
                <a:rPr lang="en-GB" altLang="en-US" sz="2400" baseline="30000" dirty="0">
                  <a:solidFill>
                    <a:srgbClr val="0F5494"/>
                  </a:solidFill>
                  <a:latin typeface="EC Square Sans Cond Pro" panose="020B0506040000020004" pitchFamily="34" charset="0"/>
                </a:rPr>
                <a:t>in terms of</a:t>
              </a:r>
            </a:p>
            <a:p>
              <a:pPr algn="r" fontAlgn="base">
                <a:spcBef>
                  <a:spcPct val="0"/>
                </a:spcBef>
                <a:spcAft>
                  <a:spcPct val="0"/>
                </a:spcAft>
                <a:buClrTx/>
                <a:buSzTx/>
                <a:buNone/>
                <a:defRPr/>
              </a:pPr>
              <a:r>
                <a:rPr lang="en-GB" altLang="en-US" sz="2400" b="1" baseline="30000" dirty="0">
                  <a:solidFill>
                    <a:srgbClr val="0F5494"/>
                  </a:solidFill>
                  <a:latin typeface="EC Square Sans Cond Pro" panose="020B0506040000020004" pitchFamily="34" charset="0"/>
                </a:rPr>
                <a:t>FOOD &amp; HEALTH QUALITY</a:t>
              </a:r>
            </a:p>
          </p:txBody>
        </p:sp>
        <p:sp>
          <p:nvSpPr>
            <p:cNvPr id="9" name="TextBox 8"/>
            <p:cNvSpPr txBox="1">
              <a:spLocks noChangeArrowheads="1"/>
            </p:cNvSpPr>
            <p:nvPr/>
          </p:nvSpPr>
          <p:spPr bwMode="auto">
            <a:xfrm>
              <a:off x="2483619" y="5869136"/>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SzTx/>
                <a:buNone/>
                <a:defRPr/>
              </a:pPr>
              <a:r>
                <a:rPr lang="en-GB" altLang="en-US" sz="2400" baseline="30000" dirty="0">
                  <a:solidFill>
                    <a:srgbClr val="0F5494"/>
                  </a:solidFill>
                  <a:latin typeface="EC Square Sans Cond Pro" panose="020B0506040000020004" pitchFamily="34" charset="0"/>
                </a:rPr>
                <a:t>VIBRANT</a:t>
              </a:r>
              <a:r>
                <a:rPr lang="en-GB" altLang="en-US" sz="2400" b="1" baseline="30000" dirty="0">
                  <a:solidFill>
                    <a:srgbClr val="0F5494"/>
                  </a:solidFill>
                  <a:latin typeface="EC Square Sans Cond Pro" panose="020B0506040000020004" pitchFamily="34" charset="0"/>
                </a:rPr>
                <a:t> </a:t>
              </a:r>
              <a:br>
                <a:rPr lang="en-GB" altLang="en-US" sz="2400" b="1" baseline="30000" dirty="0">
                  <a:solidFill>
                    <a:srgbClr val="0F5494"/>
                  </a:solidFill>
                  <a:latin typeface="EC Square Sans Cond Pro" panose="020B0506040000020004" pitchFamily="34" charset="0"/>
                </a:rPr>
              </a:br>
              <a:r>
                <a:rPr lang="en-GB" altLang="en-US" sz="2400" b="1" baseline="30000" dirty="0">
                  <a:solidFill>
                    <a:srgbClr val="0F5494"/>
                  </a:solidFill>
                  <a:latin typeface="EC Square Sans Cond Pro" panose="020B0506040000020004" pitchFamily="34" charset="0"/>
                </a:rPr>
                <a:t>RURAL AREAS</a:t>
              </a:r>
            </a:p>
          </p:txBody>
        </p:sp>
        <p:sp>
          <p:nvSpPr>
            <p:cNvPr id="10" name="TextBox 9"/>
            <p:cNvSpPr txBox="1">
              <a:spLocks noChangeArrowheads="1"/>
            </p:cNvSpPr>
            <p:nvPr/>
          </p:nvSpPr>
          <p:spPr bwMode="auto">
            <a:xfrm>
              <a:off x="5579244" y="5208736"/>
              <a:ext cx="21256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en-GB" altLang="en-US" sz="2400" baseline="30000">
                  <a:solidFill>
                    <a:srgbClr val="0F5494"/>
                  </a:solidFill>
                  <a:latin typeface="EC Square Sans Cond Pro" panose="020B0506040000020004" pitchFamily="34" charset="0"/>
                </a:rPr>
                <a:t>SUPPORT</a:t>
              </a:r>
              <a:br>
                <a:rPr lang="en-GB" altLang="en-US" sz="2400" baseline="30000">
                  <a:solidFill>
                    <a:srgbClr val="0F5494"/>
                  </a:solidFill>
                  <a:latin typeface="EC Square Sans Cond Pro" panose="020B0506040000020004" pitchFamily="34" charset="0"/>
                </a:rPr>
              </a:br>
              <a:r>
                <a:rPr lang="en-GB" altLang="en-US" sz="2400" b="1" baseline="30000">
                  <a:solidFill>
                    <a:srgbClr val="0F5494"/>
                  </a:solidFill>
                  <a:latin typeface="EC Square Sans Cond Pro" panose="020B0506040000020004" pitchFamily="34" charset="0"/>
                </a:rPr>
                <a:t>GENERATIONAL RENEWAL</a:t>
              </a:r>
            </a:p>
          </p:txBody>
        </p:sp>
        <p:sp>
          <p:nvSpPr>
            <p:cNvPr id="11" name="TextBox 10"/>
            <p:cNvSpPr txBox="1">
              <a:spLocks noChangeArrowheads="1"/>
            </p:cNvSpPr>
            <p:nvPr/>
          </p:nvSpPr>
          <p:spPr bwMode="auto">
            <a:xfrm>
              <a:off x="6588894" y="4160986"/>
              <a:ext cx="1511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en-GB" altLang="en-US" sz="2400" baseline="30000">
                  <a:solidFill>
                    <a:srgbClr val="0F5494"/>
                  </a:solidFill>
                  <a:latin typeface="EC Square Sans Cond Pro" panose="020B0506040000020004" pitchFamily="34" charset="0"/>
                </a:rPr>
                <a:t>PRESERVE</a:t>
              </a:r>
            </a:p>
            <a:p>
              <a:pPr fontAlgn="base">
                <a:spcBef>
                  <a:spcPct val="0"/>
                </a:spcBef>
                <a:spcAft>
                  <a:spcPct val="0"/>
                </a:spcAft>
                <a:buClrTx/>
                <a:buSzTx/>
                <a:buNone/>
                <a:defRPr/>
              </a:pPr>
              <a:r>
                <a:rPr lang="en-GB" altLang="en-US" sz="2400" b="1" baseline="30000">
                  <a:solidFill>
                    <a:srgbClr val="0F5494"/>
                  </a:solidFill>
                  <a:latin typeface="EC Square Sans Cond Pro" panose="020B0506040000020004" pitchFamily="34" charset="0"/>
                </a:rPr>
                <a:t>LANDSCAPES</a:t>
              </a:r>
              <a:br>
                <a:rPr lang="en-GB" altLang="en-US" sz="2400" b="1" baseline="30000">
                  <a:solidFill>
                    <a:srgbClr val="0F5494"/>
                  </a:solidFill>
                  <a:latin typeface="EC Square Sans Cond Pro" panose="020B0506040000020004" pitchFamily="34" charset="0"/>
                </a:rPr>
              </a:br>
              <a:r>
                <a:rPr lang="en-GB" altLang="en-US" sz="2400" b="1" baseline="30000">
                  <a:solidFill>
                    <a:srgbClr val="0F5494"/>
                  </a:solidFill>
                  <a:latin typeface="EC Square Sans Cond Pro" panose="020B0506040000020004" pitchFamily="34" charset="0"/>
                </a:rPr>
                <a:t>&amp; BIODIVERSITY</a:t>
              </a:r>
            </a:p>
          </p:txBody>
        </p:sp>
        <p:sp>
          <p:nvSpPr>
            <p:cNvPr id="12" name="TextBox 11"/>
            <p:cNvSpPr txBox="1">
              <a:spLocks noChangeArrowheads="1"/>
            </p:cNvSpPr>
            <p:nvPr/>
          </p:nvSpPr>
          <p:spPr bwMode="auto">
            <a:xfrm>
              <a:off x="6947669" y="3040211"/>
              <a:ext cx="172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en-GB" altLang="en-US" sz="2400" b="1" baseline="30000">
                  <a:solidFill>
                    <a:srgbClr val="0F5494"/>
                  </a:solidFill>
                  <a:latin typeface="EC Square Sans Cond Pro" panose="020B0506040000020004" pitchFamily="34" charset="0"/>
                </a:rPr>
                <a:t>ENVIRONMENTAL</a:t>
              </a:r>
              <a:endParaRPr lang="en-GB" altLang="en-US" sz="3200" b="1" baseline="30000">
                <a:solidFill>
                  <a:srgbClr val="0F5494"/>
                </a:solidFill>
                <a:latin typeface="EC Square Sans Cond Pro" panose="020B0506040000020004" pitchFamily="34" charset="0"/>
              </a:endParaRPr>
            </a:p>
            <a:p>
              <a:pPr fontAlgn="base">
                <a:spcBef>
                  <a:spcPct val="0"/>
                </a:spcBef>
                <a:spcAft>
                  <a:spcPct val="0"/>
                </a:spcAft>
                <a:buClrTx/>
                <a:buSzTx/>
                <a:buNone/>
                <a:defRPr/>
              </a:pPr>
              <a:r>
                <a:rPr lang="en-GB" altLang="en-US" sz="2400" b="1" baseline="30000">
                  <a:solidFill>
                    <a:srgbClr val="0F5494"/>
                  </a:solidFill>
                  <a:latin typeface="EC Square Sans Cond Pro" panose="020B0506040000020004" pitchFamily="34" charset="0"/>
                </a:rPr>
                <a:t>CARE</a:t>
              </a:r>
            </a:p>
          </p:txBody>
        </p:sp>
        <p:sp>
          <p:nvSpPr>
            <p:cNvPr id="13" name="TextBox 12"/>
            <p:cNvSpPr txBox="1">
              <a:spLocks noChangeArrowheads="1"/>
            </p:cNvSpPr>
            <p:nvPr/>
          </p:nvSpPr>
          <p:spPr bwMode="auto">
            <a:xfrm>
              <a:off x="6588894" y="1889274"/>
              <a:ext cx="2087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en-GB" altLang="en-US" sz="2400" b="1" baseline="30000" dirty="0">
                  <a:solidFill>
                    <a:srgbClr val="0F5494"/>
                  </a:solidFill>
                  <a:latin typeface="EC Square Sans Cond Pro" panose="020B0506040000020004" pitchFamily="34" charset="0"/>
                </a:rPr>
                <a:t>CLIMATE CHANGE</a:t>
              </a:r>
            </a:p>
            <a:p>
              <a:pPr fontAlgn="base">
                <a:spcBef>
                  <a:spcPct val="0"/>
                </a:spcBef>
                <a:spcAft>
                  <a:spcPct val="0"/>
                </a:spcAft>
                <a:buClrTx/>
                <a:buSzTx/>
                <a:buNone/>
                <a:defRPr/>
              </a:pPr>
              <a:r>
                <a:rPr lang="en-GB" altLang="en-US" sz="2400" baseline="30000" dirty="0">
                  <a:solidFill>
                    <a:srgbClr val="0F5494"/>
                  </a:solidFill>
                  <a:latin typeface="EC Square Sans Cond Pro" panose="020B0506040000020004" pitchFamily="34" charset="0"/>
                </a:rPr>
                <a:t>ACTION</a:t>
              </a:r>
            </a:p>
          </p:txBody>
        </p:sp>
        <p:sp>
          <p:nvSpPr>
            <p:cNvPr id="14" name="TextBox 13"/>
            <p:cNvSpPr txBox="1">
              <a:spLocks noChangeArrowheads="1"/>
            </p:cNvSpPr>
            <p:nvPr/>
          </p:nvSpPr>
          <p:spPr bwMode="auto">
            <a:xfrm>
              <a:off x="5555431" y="1032024"/>
              <a:ext cx="2689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en-GB" altLang="en-US" sz="2400" baseline="30000" dirty="0">
                  <a:solidFill>
                    <a:srgbClr val="0F5494"/>
                  </a:solidFill>
                  <a:latin typeface="EC Square Sans Cond Pro" panose="020B0506040000020004" pitchFamily="34" charset="0"/>
                </a:rPr>
                <a:t>REBALANCE</a:t>
              </a:r>
              <a:br>
                <a:rPr lang="en-GB" altLang="en-US" sz="2400" baseline="30000" dirty="0">
                  <a:solidFill>
                    <a:srgbClr val="0F5494"/>
                  </a:solidFill>
                  <a:latin typeface="EC Square Sans Cond Pro" panose="020B0506040000020004" pitchFamily="34" charset="0"/>
                </a:rPr>
              </a:br>
              <a:r>
                <a:rPr lang="en-GB" altLang="en-US" sz="2400" baseline="30000" dirty="0">
                  <a:solidFill>
                    <a:srgbClr val="0F5494"/>
                  </a:solidFill>
                  <a:latin typeface="EC Square Sans Cond Pro" panose="020B0506040000020004" pitchFamily="34" charset="0"/>
                </a:rPr>
                <a:t>POWER IN </a:t>
              </a:r>
              <a:r>
                <a:rPr lang="en-GB" altLang="en-US" sz="2400" b="1" baseline="30000" dirty="0">
                  <a:solidFill>
                    <a:srgbClr val="0F5494"/>
                  </a:solidFill>
                  <a:latin typeface="EC Square Sans Cond Pro" panose="020B0506040000020004" pitchFamily="34" charset="0"/>
                </a:rPr>
                <a:t>FOOD CHAIN</a:t>
              </a:r>
            </a:p>
          </p:txBody>
        </p:sp>
        <p:sp>
          <p:nvSpPr>
            <p:cNvPr id="15" name="TextBox 14"/>
            <p:cNvSpPr txBox="1"/>
            <p:nvPr/>
          </p:nvSpPr>
          <p:spPr>
            <a:xfrm>
              <a:off x="465907" y="2915137"/>
              <a:ext cx="2487463" cy="666849"/>
            </a:xfrm>
            <a:prstGeom prst="rect">
              <a:avLst/>
            </a:prstGeom>
            <a:noFill/>
          </p:spPr>
          <p:txBody>
            <a:bodyPr>
              <a:prstTxWarp prst="textPlain">
                <a:avLst/>
              </a:prstTxWarp>
              <a:spAutoFit/>
            </a:bodyPr>
            <a:lstStyle/>
            <a:p>
              <a:pPr defTabSz="913960">
                <a:defRPr/>
              </a:pPr>
              <a:r>
                <a:rPr lang="en-GB" sz="2800" baseline="30000" dirty="0">
                  <a:solidFill>
                    <a:srgbClr val="0F5494"/>
                  </a:solidFill>
                  <a:latin typeface="EC Square Sans Cond Pro"/>
                </a:rPr>
                <a:t>KNOWLEDGE </a:t>
              </a:r>
              <a:br>
                <a:rPr lang="en-GB" sz="2800" baseline="30000" dirty="0">
                  <a:solidFill>
                    <a:srgbClr val="0F5494"/>
                  </a:solidFill>
                  <a:latin typeface="EC Square Sans Cond Pro"/>
                </a:rPr>
              </a:br>
              <a:r>
                <a:rPr lang="en-GB" sz="2800" baseline="30000" dirty="0">
                  <a:solidFill>
                    <a:srgbClr val="0F5494"/>
                  </a:solidFill>
                  <a:latin typeface="EC Square Sans Pro Medium"/>
                </a:rPr>
                <a:t>&amp;</a:t>
              </a:r>
              <a:r>
                <a:rPr lang="en-GB" sz="2800" baseline="30000" dirty="0">
                  <a:solidFill>
                    <a:srgbClr val="0F5494"/>
                  </a:solidFill>
                  <a:latin typeface="EC Square Sans Cond Pro"/>
                </a:rPr>
                <a:t> INNOVATION</a:t>
              </a:r>
            </a:p>
          </p:txBody>
        </p:sp>
        <p:sp>
          <p:nvSpPr>
            <p:cNvPr id="16" name="TextBox 15"/>
            <p:cNvSpPr txBox="1">
              <a:spLocks noChangeArrowheads="1"/>
            </p:cNvSpPr>
            <p:nvPr/>
          </p:nvSpPr>
          <p:spPr bwMode="auto">
            <a:xfrm>
              <a:off x="3996506" y="2797324"/>
              <a:ext cx="7921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en-GB" altLang="en-US" sz="2800" baseline="30000">
                  <a:solidFill>
                    <a:srgbClr val="0F5494"/>
                  </a:solidFill>
                  <a:latin typeface="EC Square Sans Cond Pro" panose="020B0506040000020004" pitchFamily="34" charset="0"/>
                </a:rPr>
                <a:t>THE 9</a:t>
              </a:r>
            </a:p>
          </p:txBody>
        </p:sp>
        <p:sp>
          <p:nvSpPr>
            <p:cNvPr id="17" name="TextBox 16"/>
            <p:cNvSpPr txBox="1">
              <a:spLocks noChangeArrowheads="1"/>
            </p:cNvSpPr>
            <p:nvPr/>
          </p:nvSpPr>
          <p:spPr bwMode="auto">
            <a:xfrm>
              <a:off x="3780606" y="3121174"/>
              <a:ext cx="1150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SzTx/>
                <a:buNone/>
                <a:defRPr/>
              </a:pPr>
              <a:r>
                <a:rPr lang="en-GB" altLang="en-US" sz="7200" baseline="30000">
                  <a:solidFill>
                    <a:srgbClr val="0F5494"/>
                  </a:solidFill>
                  <a:latin typeface="EC Square Sans Cond Pro" panose="020B0506040000020004" pitchFamily="34" charset="0"/>
                </a:rPr>
                <a:t>CAP</a:t>
              </a:r>
            </a:p>
          </p:txBody>
        </p:sp>
        <p:sp>
          <p:nvSpPr>
            <p:cNvPr id="18" name="TextBox 17"/>
            <p:cNvSpPr txBox="1">
              <a:spLocks noChangeArrowheads="1"/>
            </p:cNvSpPr>
            <p:nvPr/>
          </p:nvSpPr>
          <p:spPr bwMode="auto">
            <a:xfrm>
              <a:off x="3761556" y="3567261"/>
              <a:ext cx="145891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lr>
                  <a:srgbClr val="FFFFFF"/>
                </a:buClr>
                <a:buSzPct val="45000"/>
                <a:buFont typeface="StarSymbol"/>
                <a:buChar char=""/>
                <a:defRPr>
                  <a:solidFill>
                    <a:schemeClr val="tx1"/>
                  </a:solidFill>
                  <a:latin typeface="Arial" panose="020B0604020202020204" pitchFamily="34" charset="0"/>
                </a:defRPr>
              </a:lvl1pPr>
              <a:lvl2pPr marL="742950" indent="-285750" defTabSz="912813">
                <a:spcBef>
                  <a:spcPct val="20000"/>
                </a:spcBef>
                <a:buChar char="–"/>
                <a:defRPr sz="2800">
                  <a:solidFill>
                    <a:schemeClr val="tx1"/>
                  </a:solidFill>
                  <a:latin typeface="Arial" panose="020B0604020202020204" pitchFamily="34" charset="0"/>
                </a:defRPr>
              </a:lvl2pPr>
              <a:lvl3pPr marL="1143000" indent="-228600" defTabSz="912813">
                <a:spcBef>
                  <a:spcPct val="20000"/>
                </a:spcBef>
                <a:buChar char="•"/>
                <a:defRPr sz="2400">
                  <a:solidFill>
                    <a:schemeClr val="tx1"/>
                  </a:solidFill>
                  <a:latin typeface="Arial" panose="020B0604020202020204" pitchFamily="34" charset="0"/>
                </a:defRPr>
              </a:lvl3pPr>
              <a:lvl4pPr marL="1600200" indent="-228600" defTabSz="912813">
                <a:spcBef>
                  <a:spcPct val="20000"/>
                </a:spcBef>
                <a:buChar char="–"/>
                <a:defRPr sz="2000">
                  <a:solidFill>
                    <a:schemeClr val="tx1"/>
                  </a:solidFill>
                  <a:latin typeface="Arial" panose="020B0604020202020204" pitchFamily="34" charset="0"/>
                </a:defRPr>
              </a:lvl4pPr>
              <a:lvl5pPr marL="2057400" indent="-228600" defTabSz="912813">
                <a:spcBef>
                  <a:spcPct val="20000"/>
                </a:spcBef>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SzTx/>
                <a:buNone/>
                <a:defRPr/>
              </a:pPr>
              <a:r>
                <a:rPr lang="en-GB" altLang="en-US" sz="2600" baseline="30000">
                  <a:solidFill>
                    <a:srgbClr val="0F5494"/>
                  </a:solidFill>
                  <a:latin typeface="EC Square Sans Cond Pro" panose="020B0506040000020004" pitchFamily="34" charset="0"/>
                </a:rPr>
                <a:t>OBJECTIVES</a:t>
              </a:r>
            </a:p>
          </p:txBody>
        </p:sp>
      </p:grpSp>
    </p:spTree>
    <p:extLst>
      <p:ext uri="{BB962C8B-B14F-4D97-AF65-F5344CB8AC3E}">
        <p14:creationId xmlns:p14="http://schemas.microsoft.com/office/powerpoint/2010/main" val="1879318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Part II: Research and Innovation </a:t>
            </a:r>
            <a:r>
              <a:rPr lang="de-DE" dirty="0" err="1" smtClean="0"/>
              <a:t>as</a:t>
            </a:r>
            <a:r>
              <a:rPr lang="de-DE" dirty="0" smtClean="0"/>
              <a:t> an </a:t>
            </a:r>
            <a:r>
              <a:rPr lang="de-DE" dirty="0" err="1" smtClean="0"/>
              <a:t>Enabler</a:t>
            </a:r>
            <a:r>
              <a:rPr lang="de-DE" dirty="0" smtClean="0"/>
              <a:t> </a:t>
            </a:r>
            <a:endParaRPr lang="en-GB" dirty="0"/>
          </a:p>
        </p:txBody>
      </p:sp>
    </p:spTree>
    <p:extLst>
      <p:ext uri="{BB962C8B-B14F-4D97-AF65-F5344CB8AC3E}">
        <p14:creationId xmlns:p14="http://schemas.microsoft.com/office/powerpoint/2010/main" val="10809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514" y="-9299"/>
            <a:ext cx="8229600" cy="936625"/>
          </a:xfrm>
        </p:spPr>
        <p:txBody>
          <a:bodyPr/>
          <a:lstStyle/>
          <a:p>
            <a:r>
              <a:rPr lang="en-IE" dirty="0" smtClean="0"/>
              <a:t>We have (</a:t>
            </a:r>
            <a:r>
              <a:rPr lang="en-IE" dirty="0"/>
              <a:t>at least </a:t>
            </a:r>
            <a:r>
              <a:rPr lang="en-IE" dirty="0" smtClean="0"/>
              <a:t>one) </a:t>
            </a:r>
            <a:r>
              <a:rPr lang="en-IE" dirty="0"/>
              <a:t>a </a:t>
            </a:r>
            <a:r>
              <a:rPr lang="en-IE" dirty="0" smtClean="0"/>
              <a:t>plan!</a:t>
            </a:r>
            <a:endParaRPr lang="en-GB"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1509"/>
            <a:ext cx="4469264" cy="59240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4341" y="3544647"/>
            <a:ext cx="4406313" cy="440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6747219" y="1234227"/>
            <a:ext cx="5052688" cy="5532908"/>
            <a:chOff x="6528047" y="2264092"/>
            <a:chExt cx="4009339" cy="4472414"/>
          </a:xfrm>
        </p:grpSpPr>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0091" y="2264092"/>
              <a:ext cx="3687293" cy="261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6528047" y="4725144"/>
              <a:ext cx="4009339" cy="2011362"/>
              <a:chOff x="5004047" y="4725144"/>
              <a:chExt cx="4009339" cy="2011362"/>
            </a:xfrm>
          </p:grpSpPr>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7" y="4725144"/>
                <a:ext cx="4009339" cy="2011362"/>
              </a:xfrm>
              <a:prstGeom prst="rect">
                <a:avLst/>
              </a:prstGeom>
              <a:noFill/>
              <a:ln w="9525">
                <a:solidFill>
                  <a:srgbClr val="EA5E0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60131">
                <a:off x="7423496" y="5911019"/>
                <a:ext cx="1359639" cy="28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182882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75964" y="520852"/>
            <a:ext cx="8784976" cy="720081"/>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defRPr/>
            </a:pPr>
            <a:r>
              <a:rPr lang="en-GB" sz="3600" kern="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Horizon Europe: </a:t>
            </a:r>
            <a:r>
              <a:rPr lang="en-GB" sz="3600" kern="0"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2021-2027</a:t>
            </a:r>
            <a:endParaRPr lang="en-GB" sz="3600" u="sng" kern="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2" name="Group 31"/>
          <p:cNvGrpSpPr/>
          <p:nvPr/>
        </p:nvGrpSpPr>
        <p:grpSpPr bwMode="ltGray">
          <a:xfrm>
            <a:off x="372140" y="1382233"/>
            <a:ext cx="11819859" cy="5390707"/>
            <a:chOff x="611188" y="2737173"/>
            <a:chExt cx="8379072" cy="3212107"/>
          </a:xfrm>
        </p:grpSpPr>
        <p:sp>
          <p:nvSpPr>
            <p:cNvPr id="33" name="Rectangle 32"/>
            <p:cNvSpPr/>
            <p:nvPr/>
          </p:nvSpPr>
          <p:spPr bwMode="ltGray">
            <a:xfrm>
              <a:off x="611188" y="2737173"/>
              <a:ext cx="8234684" cy="3212107"/>
            </a:xfrm>
            <a:prstGeom prst="rect">
              <a:avLst/>
            </a:prstGeom>
            <a:noFill/>
            <a:ln>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a:defRPr/>
              </a:pPr>
              <a:endParaRPr lang="en-GB">
                <a:solidFill>
                  <a:srgbClr val="F8A907"/>
                </a:solidFill>
                <a:latin typeface="Arial"/>
              </a:endParaRPr>
            </a:p>
          </p:txBody>
        </p:sp>
        <p:grpSp>
          <p:nvGrpSpPr>
            <p:cNvPr id="34" name="Group 33"/>
            <p:cNvGrpSpPr/>
            <p:nvPr/>
          </p:nvGrpSpPr>
          <p:grpSpPr bwMode="ltGray">
            <a:xfrm>
              <a:off x="691390" y="5091132"/>
              <a:ext cx="8045726" cy="714132"/>
              <a:chOff x="727022" y="5091132"/>
              <a:chExt cx="8045726" cy="714132"/>
            </a:xfrm>
          </p:grpSpPr>
          <p:sp>
            <p:nvSpPr>
              <p:cNvPr id="60" name="Rectangle 59"/>
              <p:cNvSpPr/>
              <p:nvPr/>
            </p:nvSpPr>
            <p:spPr bwMode="ltGray">
              <a:xfrm>
                <a:off x="763588" y="5091132"/>
                <a:ext cx="8009160" cy="714132"/>
              </a:xfrm>
              <a:prstGeom prst="rect">
                <a:avLst/>
              </a:prstGeom>
              <a:solidFill>
                <a:srgbClr val="024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srgbClr val="FFFFFF"/>
                  </a:solidFill>
                  <a:latin typeface="Arial"/>
                </a:endParaRPr>
              </a:p>
            </p:txBody>
          </p:sp>
          <p:sp>
            <p:nvSpPr>
              <p:cNvPr id="61" name="TextBox 60"/>
              <p:cNvSpPr txBox="1"/>
              <p:nvPr/>
            </p:nvSpPr>
            <p:spPr bwMode="ltGray">
              <a:xfrm>
                <a:off x="727022" y="5140774"/>
                <a:ext cx="8017172" cy="232698"/>
              </a:xfrm>
              <a:prstGeom prst="rect">
                <a:avLst/>
              </a:prstGeom>
              <a:noFill/>
            </p:spPr>
            <p:txBody>
              <a:bodyPr wrap="square" rtlCol="0">
                <a:spAutoFit/>
              </a:bodyPr>
              <a:lstStyle/>
              <a:p>
                <a:pPr algn="ctr" fontAlgn="base">
                  <a:spcBef>
                    <a:spcPct val="0"/>
                  </a:spcBef>
                  <a:spcAft>
                    <a:spcPct val="0"/>
                  </a:spcAft>
                  <a:defRPr/>
                </a:pPr>
                <a:r>
                  <a:rPr lang="en-GB" sz="1400" b="1" dirty="0">
                    <a:solidFill>
                      <a:srgbClr val="FFFFFF"/>
                    </a:solidFill>
                    <a:latin typeface="Arial" charset="0"/>
                  </a:rPr>
                  <a:t>Widening Participation and Strengthening the European Research Area</a:t>
                </a:r>
              </a:p>
            </p:txBody>
          </p:sp>
        </p:grpSp>
        <p:grpSp>
          <p:nvGrpSpPr>
            <p:cNvPr id="35" name="Group 34"/>
            <p:cNvGrpSpPr/>
            <p:nvPr/>
          </p:nvGrpSpPr>
          <p:grpSpPr bwMode="ltGray">
            <a:xfrm>
              <a:off x="843017" y="5451389"/>
              <a:ext cx="7748397" cy="200787"/>
              <a:chOff x="944350" y="5451389"/>
              <a:chExt cx="7748397" cy="200787"/>
            </a:xfrm>
          </p:grpSpPr>
          <p:sp>
            <p:nvSpPr>
              <p:cNvPr id="58" name="TextBox 57"/>
              <p:cNvSpPr txBox="1"/>
              <p:nvPr/>
            </p:nvSpPr>
            <p:spPr bwMode="ltGray">
              <a:xfrm>
                <a:off x="4854098" y="5451389"/>
                <a:ext cx="3838649" cy="197793"/>
              </a:xfrm>
              <a:prstGeom prst="rect">
                <a:avLst/>
              </a:prstGeom>
              <a:solidFill>
                <a:schemeClr val="bg1"/>
              </a:solidFill>
            </p:spPr>
            <p:txBody>
              <a:bodyPr wrap="square" rtlCol="0">
                <a:spAutoFit/>
              </a:bodyPr>
              <a:lstStyle/>
              <a:p>
                <a:pPr algn="ctr" fontAlgn="base">
                  <a:spcBef>
                    <a:spcPct val="0"/>
                  </a:spcBef>
                  <a:spcAft>
                    <a:spcPct val="0"/>
                  </a:spcAft>
                  <a:defRPr/>
                </a:pPr>
                <a:r>
                  <a:rPr lang="en-US" sz="1100" b="1" dirty="0">
                    <a:solidFill>
                      <a:srgbClr val="0E4194"/>
                    </a:solidFill>
                    <a:latin typeface="Arial" charset="0"/>
                  </a:rPr>
                  <a:t>Reforming and Enhancing the European R&amp;I system</a:t>
                </a:r>
              </a:p>
            </p:txBody>
          </p:sp>
          <p:sp>
            <p:nvSpPr>
              <p:cNvPr id="59" name="TextBox 58"/>
              <p:cNvSpPr txBox="1"/>
              <p:nvPr/>
            </p:nvSpPr>
            <p:spPr bwMode="ltGray">
              <a:xfrm>
                <a:off x="944350" y="5457679"/>
                <a:ext cx="3794687" cy="194497"/>
              </a:xfrm>
              <a:prstGeom prst="rect">
                <a:avLst/>
              </a:prstGeom>
              <a:solidFill>
                <a:schemeClr val="bg1"/>
              </a:solidFill>
            </p:spPr>
            <p:txBody>
              <a:bodyPr wrap="square" rtlCol="0">
                <a:spAutoFit/>
              </a:bodyPr>
              <a:lstStyle/>
              <a:p>
                <a:pPr algn="ctr" fontAlgn="base">
                  <a:spcBef>
                    <a:spcPct val="0"/>
                  </a:spcBef>
                  <a:spcAft>
                    <a:spcPct val="0"/>
                  </a:spcAft>
                  <a:defRPr/>
                </a:pPr>
                <a:r>
                  <a:rPr lang="en-US" sz="1100" b="1" dirty="0">
                    <a:solidFill>
                      <a:srgbClr val="0E4194"/>
                    </a:solidFill>
                    <a:latin typeface="Arial" charset="0"/>
                  </a:rPr>
                  <a:t>Widening participation and spreading excellence</a:t>
                </a:r>
                <a:endParaRPr lang="en-GB" sz="1100" b="1" dirty="0">
                  <a:solidFill>
                    <a:srgbClr val="0E4194"/>
                  </a:solidFill>
                  <a:latin typeface="Arial" charset="0"/>
                </a:endParaRPr>
              </a:p>
            </p:txBody>
          </p:sp>
        </p:grpSp>
        <p:grpSp>
          <p:nvGrpSpPr>
            <p:cNvPr id="36" name="Group 35"/>
            <p:cNvGrpSpPr/>
            <p:nvPr/>
          </p:nvGrpSpPr>
          <p:grpSpPr bwMode="ltGray">
            <a:xfrm>
              <a:off x="727956" y="2850353"/>
              <a:ext cx="2470770" cy="2136285"/>
              <a:chOff x="727956" y="2829356"/>
              <a:chExt cx="2470770" cy="2136285"/>
            </a:xfrm>
          </p:grpSpPr>
          <p:sp>
            <p:nvSpPr>
              <p:cNvPr id="52" name="Rectangle 51"/>
              <p:cNvSpPr/>
              <p:nvPr/>
            </p:nvSpPr>
            <p:spPr bwMode="ltGray">
              <a:xfrm>
                <a:off x="727956" y="2829356"/>
                <a:ext cx="2443150" cy="2136285"/>
              </a:xfrm>
              <a:prstGeom prst="rect">
                <a:avLst/>
              </a:prstGeom>
              <a:solidFill>
                <a:srgbClr val="035D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srgbClr val="FFFFFF"/>
                  </a:solidFill>
                  <a:latin typeface="Arial"/>
                </a:endParaRPr>
              </a:p>
            </p:txBody>
          </p:sp>
          <p:sp>
            <p:nvSpPr>
              <p:cNvPr id="53" name="TextBox 52"/>
              <p:cNvSpPr txBox="1"/>
              <p:nvPr/>
            </p:nvSpPr>
            <p:spPr bwMode="ltGray">
              <a:xfrm>
                <a:off x="1432441" y="2888630"/>
                <a:ext cx="1766285" cy="354671"/>
              </a:xfrm>
              <a:prstGeom prst="rect">
                <a:avLst/>
              </a:prstGeom>
              <a:noFill/>
            </p:spPr>
            <p:txBody>
              <a:bodyPr wrap="square" rtlCol="0">
                <a:spAutoFit/>
              </a:bodyPr>
              <a:lstStyle/>
              <a:p>
                <a:pPr fontAlgn="base">
                  <a:spcBef>
                    <a:spcPct val="0"/>
                  </a:spcBef>
                  <a:spcAft>
                    <a:spcPct val="0"/>
                  </a:spcAft>
                  <a:defRPr/>
                </a:pPr>
                <a:r>
                  <a:rPr lang="en-GB" sz="1400" b="1" dirty="0">
                    <a:solidFill>
                      <a:srgbClr val="FFFFFF"/>
                    </a:solidFill>
                    <a:latin typeface="Arial" charset="0"/>
                  </a:rPr>
                  <a:t>Pillar 1</a:t>
                </a:r>
              </a:p>
              <a:p>
                <a:pPr fontAlgn="base">
                  <a:spcBef>
                    <a:spcPct val="0"/>
                  </a:spcBef>
                  <a:spcAft>
                    <a:spcPct val="0"/>
                  </a:spcAft>
                  <a:defRPr/>
                </a:pPr>
                <a:r>
                  <a:rPr lang="en-GB" sz="1100" dirty="0">
                    <a:solidFill>
                      <a:srgbClr val="FFFFFF"/>
                    </a:solidFill>
                    <a:latin typeface="Arial" charset="0"/>
                  </a:rPr>
                  <a:t>Excellent Science</a:t>
                </a:r>
              </a:p>
            </p:txBody>
          </p:sp>
          <p:sp>
            <p:nvSpPr>
              <p:cNvPr id="54" name="TextBox 53"/>
              <p:cNvSpPr txBox="1"/>
              <p:nvPr/>
            </p:nvSpPr>
            <p:spPr bwMode="ltGray">
              <a:xfrm>
                <a:off x="875455" y="3557736"/>
                <a:ext cx="2180060" cy="1944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base">
                  <a:spcBef>
                    <a:spcPct val="0"/>
                  </a:spcBef>
                  <a:spcAft>
                    <a:spcPct val="0"/>
                  </a:spcAft>
                  <a:defRPr/>
                </a:pPr>
                <a:r>
                  <a:rPr lang="en-GB" sz="1100" b="1" dirty="0">
                    <a:solidFill>
                      <a:srgbClr val="0E4194"/>
                    </a:solidFill>
                    <a:latin typeface="Arial" charset="0"/>
                  </a:rPr>
                  <a:t>European Research Council</a:t>
                </a:r>
              </a:p>
            </p:txBody>
          </p:sp>
          <p:sp>
            <p:nvSpPr>
              <p:cNvPr id="55" name="TextBox 54"/>
              <p:cNvSpPr txBox="1"/>
              <p:nvPr/>
            </p:nvSpPr>
            <p:spPr bwMode="ltGray">
              <a:xfrm>
                <a:off x="887609" y="3952852"/>
                <a:ext cx="2167906" cy="320348"/>
              </a:xfrm>
              <a:prstGeom prst="rect">
                <a:avLst/>
              </a:prstGeom>
              <a:solidFill>
                <a:schemeClr val="bg1"/>
              </a:solidFill>
            </p:spPr>
            <p:txBody>
              <a:bodyPr wrap="square" rtlCol="0">
                <a:spAutoFit/>
              </a:bodyPr>
              <a:lstStyle/>
              <a:p>
                <a:pPr algn="ctr" fontAlgn="base">
                  <a:spcBef>
                    <a:spcPct val="0"/>
                  </a:spcBef>
                  <a:spcAft>
                    <a:spcPct val="0"/>
                  </a:spcAft>
                  <a:defRPr/>
                </a:pPr>
                <a:r>
                  <a:rPr lang="en-GB" sz="1100" b="1" dirty="0">
                    <a:solidFill>
                      <a:srgbClr val="0E4194"/>
                    </a:solidFill>
                    <a:latin typeface="Arial" charset="0"/>
                  </a:rPr>
                  <a:t>Marie </a:t>
                </a:r>
                <a:r>
                  <a:rPr lang="en-GB" sz="1100" b="1" dirty="0" err="1">
                    <a:solidFill>
                      <a:srgbClr val="0E4194"/>
                    </a:solidFill>
                    <a:latin typeface="Arial" charset="0"/>
                  </a:rPr>
                  <a:t>Skłodowska</a:t>
                </a:r>
                <a:r>
                  <a:rPr lang="en-GB" sz="1100" b="1" dirty="0">
                    <a:solidFill>
                      <a:srgbClr val="0E4194"/>
                    </a:solidFill>
                    <a:latin typeface="Arial" charset="0"/>
                  </a:rPr>
                  <a:t>-Curie Actions</a:t>
                </a:r>
              </a:p>
            </p:txBody>
          </p:sp>
          <p:sp>
            <p:nvSpPr>
              <p:cNvPr id="56" name="TextBox 55"/>
              <p:cNvSpPr txBox="1"/>
              <p:nvPr/>
            </p:nvSpPr>
            <p:spPr bwMode="ltGray">
              <a:xfrm>
                <a:off x="902375" y="4547348"/>
                <a:ext cx="2157085" cy="194497"/>
              </a:xfrm>
              <a:prstGeom prst="rect">
                <a:avLst/>
              </a:prstGeom>
              <a:solidFill>
                <a:schemeClr val="bg1"/>
              </a:solidFill>
            </p:spPr>
            <p:txBody>
              <a:bodyPr wrap="square" rtlCol="0">
                <a:spAutoFit/>
              </a:bodyPr>
              <a:lstStyle/>
              <a:p>
                <a:pPr algn="ctr" fontAlgn="base">
                  <a:spcBef>
                    <a:spcPct val="0"/>
                  </a:spcBef>
                  <a:spcAft>
                    <a:spcPct val="0"/>
                  </a:spcAft>
                  <a:defRPr/>
                </a:pPr>
                <a:r>
                  <a:rPr lang="en-GB" sz="1100" b="1" dirty="0">
                    <a:solidFill>
                      <a:srgbClr val="0E4194"/>
                    </a:solidFill>
                    <a:latin typeface="Arial" charset="0"/>
                  </a:rPr>
                  <a:t>Research Infrastructures</a:t>
                </a:r>
              </a:p>
            </p:txBody>
          </p:sp>
        </p:grpSp>
        <p:grpSp>
          <p:nvGrpSpPr>
            <p:cNvPr id="37" name="Group 36"/>
            <p:cNvGrpSpPr/>
            <p:nvPr/>
          </p:nvGrpSpPr>
          <p:grpSpPr bwMode="ltGray">
            <a:xfrm>
              <a:off x="6273148" y="2852646"/>
              <a:ext cx="2717112" cy="2154180"/>
              <a:chOff x="6316298" y="2822700"/>
              <a:chExt cx="2717112" cy="2154180"/>
            </a:xfrm>
          </p:grpSpPr>
          <p:sp>
            <p:nvSpPr>
              <p:cNvPr id="45" name="Rectangle 44"/>
              <p:cNvSpPr/>
              <p:nvPr/>
            </p:nvSpPr>
            <p:spPr bwMode="ltGray">
              <a:xfrm>
                <a:off x="6316298" y="2822700"/>
                <a:ext cx="2456450" cy="2154180"/>
              </a:xfrm>
              <a:prstGeom prst="rect">
                <a:avLst/>
              </a:prstGeom>
              <a:solidFill>
                <a:srgbClr val="0356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srgbClr val="FFFFFF"/>
                  </a:solidFill>
                  <a:latin typeface="Arial"/>
                </a:endParaRPr>
              </a:p>
            </p:txBody>
          </p:sp>
          <p:sp>
            <p:nvSpPr>
              <p:cNvPr id="46" name="TextBox 45"/>
              <p:cNvSpPr txBox="1"/>
              <p:nvPr/>
            </p:nvSpPr>
            <p:spPr bwMode="ltGray">
              <a:xfrm>
                <a:off x="7064910" y="2890855"/>
                <a:ext cx="1968500" cy="354671"/>
              </a:xfrm>
              <a:prstGeom prst="rect">
                <a:avLst/>
              </a:prstGeom>
              <a:noFill/>
            </p:spPr>
            <p:txBody>
              <a:bodyPr wrap="square" rtlCol="0">
                <a:spAutoFit/>
              </a:bodyPr>
              <a:lstStyle/>
              <a:p>
                <a:pPr fontAlgn="base">
                  <a:spcBef>
                    <a:spcPct val="0"/>
                  </a:spcBef>
                  <a:spcAft>
                    <a:spcPct val="0"/>
                  </a:spcAft>
                  <a:defRPr/>
                </a:pPr>
                <a:r>
                  <a:rPr lang="en-GB" sz="1400" b="1" dirty="0">
                    <a:solidFill>
                      <a:srgbClr val="FFFFFF"/>
                    </a:solidFill>
                    <a:latin typeface="Arial" charset="0"/>
                  </a:rPr>
                  <a:t>Pillar 3</a:t>
                </a:r>
              </a:p>
              <a:p>
                <a:pPr fontAlgn="base">
                  <a:spcBef>
                    <a:spcPct val="0"/>
                  </a:spcBef>
                  <a:spcAft>
                    <a:spcPct val="0"/>
                  </a:spcAft>
                  <a:defRPr/>
                </a:pPr>
                <a:r>
                  <a:rPr lang="en-GB" sz="1100" dirty="0">
                    <a:solidFill>
                      <a:srgbClr val="FFFFFF"/>
                    </a:solidFill>
                    <a:latin typeface="Arial" charset="0"/>
                  </a:rPr>
                  <a:t>Innovative Europe</a:t>
                </a:r>
              </a:p>
            </p:txBody>
          </p:sp>
          <p:grpSp>
            <p:nvGrpSpPr>
              <p:cNvPr id="47" name="Group 46"/>
              <p:cNvGrpSpPr/>
              <p:nvPr/>
            </p:nvGrpSpPr>
            <p:grpSpPr bwMode="ltGray">
              <a:xfrm>
                <a:off x="6414978" y="3558812"/>
                <a:ext cx="2234727" cy="1244283"/>
                <a:chOff x="6414978" y="3546112"/>
                <a:chExt cx="2234727" cy="1244283"/>
              </a:xfrm>
            </p:grpSpPr>
            <p:sp>
              <p:nvSpPr>
                <p:cNvPr id="49" name="TextBox 48"/>
                <p:cNvSpPr txBox="1"/>
                <p:nvPr/>
              </p:nvSpPr>
              <p:spPr bwMode="ltGray">
                <a:xfrm>
                  <a:off x="6414978" y="3546112"/>
                  <a:ext cx="2219586" cy="194497"/>
                </a:xfrm>
                <a:prstGeom prst="rect">
                  <a:avLst/>
                </a:prstGeom>
                <a:solidFill>
                  <a:schemeClr val="bg1"/>
                </a:solidFill>
              </p:spPr>
              <p:txBody>
                <a:bodyPr wrap="square" rtlCol="0">
                  <a:spAutoFit/>
                </a:bodyPr>
                <a:lstStyle/>
                <a:p>
                  <a:pPr algn="ctr" fontAlgn="base">
                    <a:spcBef>
                      <a:spcPct val="0"/>
                    </a:spcBef>
                    <a:spcAft>
                      <a:spcPct val="0"/>
                    </a:spcAft>
                    <a:defRPr/>
                  </a:pPr>
                  <a:r>
                    <a:rPr lang="en-GB" sz="1100" b="1" dirty="0">
                      <a:solidFill>
                        <a:srgbClr val="0E4194"/>
                      </a:solidFill>
                      <a:latin typeface="Arial" charset="0"/>
                    </a:rPr>
                    <a:t>European Innovation Council</a:t>
                  </a:r>
                </a:p>
              </p:txBody>
            </p:sp>
            <p:sp>
              <p:nvSpPr>
                <p:cNvPr id="50" name="TextBox 49"/>
                <p:cNvSpPr txBox="1"/>
                <p:nvPr/>
              </p:nvSpPr>
              <p:spPr bwMode="ltGray">
                <a:xfrm>
                  <a:off x="6423098" y="3875849"/>
                  <a:ext cx="2226607" cy="320347"/>
                </a:xfrm>
                <a:prstGeom prst="rect">
                  <a:avLst/>
                </a:prstGeom>
                <a:solidFill>
                  <a:schemeClr val="bg1"/>
                </a:solidFill>
              </p:spPr>
              <p:txBody>
                <a:bodyPr wrap="square" rtlCol="0">
                  <a:spAutoFit/>
                </a:bodyPr>
                <a:lstStyle/>
                <a:p>
                  <a:pPr algn="ctr" fontAlgn="base">
                    <a:spcBef>
                      <a:spcPct val="0"/>
                    </a:spcBef>
                    <a:spcAft>
                      <a:spcPct val="0"/>
                    </a:spcAft>
                    <a:defRPr/>
                  </a:pPr>
                  <a:r>
                    <a:rPr lang="en-GB" sz="1100" b="1" dirty="0">
                      <a:solidFill>
                        <a:srgbClr val="0E4194"/>
                      </a:solidFill>
                      <a:latin typeface="Arial" charset="0"/>
                    </a:rPr>
                    <a:t>European innovation </a:t>
                  </a:r>
                </a:p>
                <a:p>
                  <a:pPr algn="ctr" fontAlgn="base">
                    <a:spcBef>
                      <a:spcPct val="0"/>
                    </a:spcBef>
                    <a:spcAft>
                      <a:spcPct val="0"/>
                    </a:spcAft>
                    <a:defRPr/>
                  </a:pPr>
                  <a:r>
                    <a:rPr lang="en-GB" sz="1100" b="1" dirty="0">
                      <a:solidFill>
                        <a:srgbClr val="0E4194"/>
                      </a:solidFill>
                      <a:latin typeface="Arial" charset="0"/>
                    </a:rPr>
                    <a:t>ecosystems</a:t>
                  </a:r>
                </a:p>
              </p:txBody>
            </p:sp>
            <p:sp>
              <p:nvSpPr>
                <p:cNvPr id="51" name="TextBox 50"/>
                <p:cNvSpPr txBox="1"/>
                <p:nvPr/>
              </p:nvSpPr>
              <p:spPr bwMode="ltGray">
                <a:xfrm>
                  <a:off x="6431219" y="4336634"/>
                  <a:ext cx="2210366" cy="453761"/>
                </a:xfrm>
                <a:prstGeom prst="rect">
                  <a:avLst/>
                </a:prstGeom>
                <a:solidFill>
                  <a:schemeClr val="bg1"/>
                </a:solidFill>
              </p:spPr>
              <p:txBody>
                <a:bodyPr wrap="square" rtlCol="0">
                  <a:spAutoFit/>
                </a:bodyPr>
                <a:lstStyle/>
                <a:p>
                  <a:pPr algn="ctr" fontAlgn="base">
                    <a:spcBef>
                      <a:spcPct val="0"/>
                    </a:spcBef>
                    <a:spcAft>
                      <a:spcPct val="0"/>
                    </a:spcAft>
                    <a:defRPr/>
                  </a:pPr>
                  <a:r>
                    <a:rPr lang="en-US" sz="1100" b="1" dirty="0">
                      <a:solidFill>
                        <a:srgbClr val="0E4194"/>
                      </a:solidFill>
                      <a:latin typeface="Arial" charset="0"/>
                    </a:rPr>
                    <a:t>European Institute of Innovation </a:t>
                  </a:r>
                  <a:br>
                    <a:rPr lang="en-US" sz="1100" b="1" dirty="0">
                      <a:solidFill>
                        <a:srgbClr val="0E4194"/>
                      </a:solidFill>
                      <a:latin typeface="Arial" charset="0"/>
                    </a:rPr>
                  </a:br>
                  <a:r>
                    <a:rPr lang="en-US" sz="1100" b="1" dirty="0">
                      <a:solidFill>
                        <a:srgbClr val="0E4194"/>
                      </a:solidFill>
                      <a:latin typeface="Arial" charset="0"/>
                    </a:rPr>
                    <a:t>and Technology</a:t>
                  </a:r>
                  <a:endParaRPr lang="en-GB" sz="1100" b="1" dirty="0">
                    <a:solidFill>
                      <a:srgbClr val="0E4194"/>
                    </a:solidFill>
                    <a:latin typeface="Arial" charset="0"/>
                  </a:endParaRPr>
                </a:p>
              </p:txBody>
            </p:sp>
          </p:grpSp>
        </p:grpSp>
        <p:grpSp>
          <p:nvGrpSpPr>
            <p:cNvPr id="38" name="Group 37"/>
            <p:cNvGrpSpPr/>
            <p:nvPr/>
          </p:nvGrpSpPr>
          <p:grpSpPr bwMode="ltGray">
            <a:xfrm>
              <a:off x="3307627" y="2852645"/>
              <a:ext cx="2849247" cy="2154181"/>
              <a:chOff x="3360887" y="2822699"/>
              <a:chExt cx="2849247" cy="2154181"/>
            </a:xfrm>
          </p:grpSpPr>
          <p:sp>
            <p:nvSpPr>
              <p:cNvPr id="39" name="Rectangle 38"/>
              <p:cNvSpPr/>
              <p:nvPr/>
            </p:nvSpPr>
            <p:spPr bwMode="ltGray">
              <a:xfrm>
                <a:off x="3360887" y="2822699"/>
                <a:ext cx="2849247" cy="2154181"/>
              </a:xfrm>
              <a:prstGeom prst="rect">
                <a:avLst/>
              </a:prstGeom>
              <a:solidFill>
                <a:srgbClr val="004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srgbClr val="FFFFFF"/>
                  </a:solidFill>
                  <a:latin typeface="Arial"/>
                </a:endParaRPr>
              </a:p>
            </p:txBody>
          </p:sp>
          <p:sp>
            <p:nvSpPr>
              <p:cNvPr id="40" name="TextBox 39"/>
              <p:cNvSpPr txBox="1"/>
              <p:nvPr/>
            </p:nvSpPr>
            <p:spPr bwMode="ltGray">
              <a:xfrm>
                <a:off x="4099323" y="2852936"/>
                <a:ext cx="1974973" cy="606372"/>
              </a:xfrm>
              <a:prstGeom prst="rect">
                <a:avLst/>
              </a:prstGeom>
              <a:noFill/>
            </p:spPr>
            <p:txBody>
              <a:bodyPr wrap="square" rtlCol="0">
                <a:spAutoFit/>
              </a:bodyPr>
              <a:lstStyle/>
              <a:p>
                <a:pPr fontAlgn="base">
                  <a:spcBef>
                    <a:spcPct val="0"/>
                  </a:spcBef>
                  <a:spcAft>
                    <a:spcPct val="0"/>
                  </a:spcAft>
                  <a:defRPr/>
                </a:pPr>
                <a:r>
                  <a:rPr lang="en-GB" sz="1400" b="1" dirty="0">
                    <a:solidFill>
                      <a:srgbClr val="FFFFFF"/>
                    </a:solidFill>
                    <a:latin typeface="Arial" charset="0"/>
                  </a:rPr>
                  <a:t>Pillar 2</a:t>
                </a:r>
              </a:p>
              <a:p>
                <a:pPr fontAlgn="base">
                  <a:spcBef>
                    <a:spcPct val="0"/>
                  </a:spcBef>
                  <a:spcAft>
                    <a:spcPct val="0"/>
                  </a:spcAft>
                  <a:defRPr/>
                </a:pPr>
                <a:r>
                  <a:rPr lang="en-GB" sz="1100" dirty="0">
                    <a:solidFill>
                      <a:srgbClr val="FFFFFF"/>
                    </a:solidFill>
                    <a:latin typeface="Arial" charset="0"/>
                  </a:rPr>
                  <a:t>Global Challenges and European Industrial Competitiveness</a:t>
                </a:r>
              </a:p>
            </p:txBody>
          </p:sp>
          <p:sp>
            <p:nvSpPr>
              <p:cNvPr id="41" name="TextBox 40"/>
              <p:cNvSpPr txBox="1"/>
              <p:nvPr/>
            </p:nvSpPr>
            <p:spPr bwMode="ltGray">
              <a:xfrm>
                <a:off x="3595099" y="3467954"/>
                <a:ext cx="2479197" cy="1219555"/>
              </a:xfrm>
              <a:prstGeom prst="rect">
                <a:avLst/>
              </a:prstGeom>
              <a:solidFill>
                <a:schemeClr val="bg1"/>
              </a:solidFill>
            </p:spPr>
            <p:txBody>
              <a:bodyPr wrap="square" rtlCol="0">
                <a:spAutoFit/>
              </a:bodyPr>
              <a:lstStyle/>
              <a:p>
                <a:pPr marL="415925" indent="-228600" fontAlgn="base">
                  <a:spcBef>
                    <a:spcPct val="0"/>
                  </a:spcBef>
                  <a:spcAft>
                    <a:spcPct val="0"/>
                  </a:spcAft>
                  <a:buClr>
                    <a:srgbClr val="0E4194"/>
                  </a:buClr>
                  <a:buFont typeface="+mj-lt"/>
                  <a:buAutoNum type="arabicPeriod"/>
                  <a:defRPr/>
                </a:pPr>
                <a:r>
                  <a:rPr lang="en-US" sz="1100" b="1" dirty="0">
                    <a:solidFill>
                      <a:srgbClr val="0E4194"/>
                    </a:solidFill>
                    <a:latin typeface="Arial" charset="0"/>
                  </a:rPr>
                  <a:t>Health</a:t>
                </a:r>
              </a:p>
              <a:p>
                <a:pPr marL="415925" indent="-228600" fontAlgn="base">
                  <a:spcBef>
                    <a:spcPct val="0"/>
                  </a:spcBef>
                  <a:spcAft>
                    <a:spcPct val="0"/>
                  </a:spcAft>
                  <a:buClr>
                    <a:srgbClr val="0E4194"/>
                  </a:buClr>
                  <a:buFont typeface="+mj-lt"/>
                  <a:buAutoNum type="arabicPeriod"/>
                  <a:defRPr/>
                </a:pPr>
                <a:r>
                  <a:rPr lang="en-GB" sz="1100" b="1" dirty="0">
                    <a:solidFill>
                      <a:srgbClr val="0E4194"/>
                    </a:solidFill>
                    <a:latin typeface="Arial" charset="0"/>
                  </a:rPr>
                  <a:t>Culture, Creativity and Inclusive Society </a:t>
                </a:r>
              </a:p>
              <a:p>
                <a:pPr marL="415925" indent="-228600" fontAlgn="base">
                  <a:spcBef>
                    <a:spcPct val="0"/>
                  </a:spcBef>
                  <a:spcAft>
                    <a:spcPct val="0"/>
                  </a:spcAft>
                  <a:buClr>
                    <a:srgbClr val="0E4194"/>
                  </a:buClr>
                  <a:buFont typeface="+mj-lt"/>
                  <a:buAutoNum type="arabicPeriod"/>
                  <a:defRPr/>
                </a:pPr>
                <a:r>
                  <a:rPr lang="en-US" sz="1100" b="1" dirty="0">
                    <a:solidFill>
                      <a:srgbClr val="0E4194"/>
                    </a:solidFill>
                    <a:latin typeface="Arial" charset="0"/>
                  </a:rPr>
                  <a:t>Civil Security for Society</a:t>
                </a:r>
              </a:p>
              <a:p>
                <a:pPr marL="415925" indent="-228600" fontAlgn="base">
                  <a:spcBef>
                    <a:spcPct val="0"/>
                  </a:spcBef>
                  <a:spcAft>
                    <a:spcPct val="0"/>
                  </a:spcAft>
                  <a:buClr>
                    <a:srgbClr val="0E4194"/>
                  </a:buClr>
                  <a:buFont typeface="+mj-lt"/>
                  <a:buAutoNum type="arabicPeriod"/>
                  <a:defRPr/>
                </a:pPr>
                <a:r>
                  <a:rPr lang="en-US" sz="1100" b="1" dirty="0">
                    <a:solidFill>
                      <a:srgbClr val="0E4194"/>
                    </a:solidFill>
                    <a:latin typeface="Arial" charset="0"/>
                  </a:rPr>
                  <a:t>Digital, Industry and Space</a:t>
                </a:r>
              </a:p>
              <a:p>
                <a:pPr marL="415925" indent="-228600" fontAlgn="base">
                  <a:spcBef>
                    <a:spcPct val="0"/>
                  </a:spcBef>
                  <a:spcAft>
                    <a:spcPct val="0"/>
                  </a:spcAft>
                  <a:buClr>
                    <a:srgbClr val="0E4194"/>
                  </a:buClr>
                  <a:buFont typeface="+mj-lt"/>
                  <a:buAutoNum type="arabicPeriod"/>
                  <a:defRPr/>
                </a:pPr>
                <a:r>
                  <a:rPr lang="en-US" sz="1100" b="1" dirty="0">
                    <a:solidFill>
                      <a:srgbClr val="0E4194"/>
                    </a:solidFill>
                    <a:latin typeface="Arial" charset="0"/>
                  </a:rPr>
                  <a:t>Climate, Energy and Mobility</a:t>
                </a:r>
              </a:p>
              <a:p>
                <a:pPr marL="415925" indent="-228600" fontAlgn="base">
                  <a:spcBef>
                    <a:spcPct val="0"/>
                  </a:spcBef>
                  <a:spcAft>
                    <a:spcPct val="0"/>
                  </a:spcAft>
                  <a:buClr>
                    <a:srgbClr val="0E4194"/>
                  </a:buClr>
                  <a:buFont typeface="+mj-lt"/>
                  <a:buAutoNum type="arabicPeriod"/>
                  <a:defRPr/>
                </a:pPr>
                <a:r>
                  <a:rPr lang="en-US" b="1" dirty="0">
                    <a:solidFill>
                      <a:srgbClr val="FF0000"/>
                    </a:solidFill>
                    <a:latin typeface="Arial" charset="0"/>
                  </a:rPr>
                  <a:t>Food, </a:t>
                </a:r>
                <a:r>
                  <a:rPr lang="en-US" b="1" dirty="0" err="1">
                    <a:solidFill>
                      <a:srgbClr val="FF0000"/>
                    </a:solidFill>
                    <a:latin typeface="Arial" charset="0"/>
                  </a:rPr>
                  <a:t>Bioeconomy</a:t>
                </a:r>
                <a:r>
                  <a:rPr lang="en-US" b="1" dirty="0">
                    <a:solidFill>
                      <a:srgbClr val="FF0000"/>
                    </a:solidFill>
                    <a:latin typeface="Arial" charset="0"/>
                  </a:rPr>
                  <a:t>, </a:t>
                </a:r>
                <a:r>
                  <a:rPr lang="pl-PL" b="1" dirty="0">
                    <a:solidFill>
                      <a:srgbClr val="FF0000"/>
                    </a:solidFill>
                    <a:latin typeface="Arial" charset="0"/>
                  </a:rPr>
                  <a:t/>
                </a:r>
                <a:br>
                  <a:rPr lang="pl-PL" b="1" dirty="0">
                    <a:solidFill>
                      <a:srgbClr val="FF0000"/>
                    </a:solidFill>
                    <a:latin typeface="Arial" charset="0"/>
                  </a:rPr>
                </a:br>
                <a:r>
                  <a:rPr lang="en-US" b="1" dirty="0">
                    <a:solidFill>
                      <a:srgbClr val="FF0000"/>
                    </a:solidFill>
                    <a:latin typeface="Arial" charset="0"/>
                  </a:rPr>
                  <a:t>Natural Resources, Agriculture and Environment</a:t>
                </a:r>
              </a:p>
            </p:txBody>
          </p:sp>
          <p:sp>
            <p:nvSpPr>
              <p:cNvPr id="42" name="TextBox 41"/>
              <p:cNvSpPr txBox="1"/>
              <p:nvPr/>
            </p:nvSpPr>
            <p:spPr bwMode="ltGray">
              <a:xfrm>
                <a:off x="3595099" y="4724778"/>
                <a:ext cx="2479197" cy="194497"/>
              </a:xfrm>
              <a:prstGeom prst="rect">
                <a:avLst/>
              </a:prstGeom>
              <a:solidFill>
                <a:schemeClr val="bg1"/>
              </a:solidFill>
            </p:spPr>
            <p:txBody>
              <a:bodyPr wrap="square" rtlCol="0">
                <a:spAutoFit/>
              </a:bodyPr>
              <a:lstStyle/>
              <a:p>
                <a:pPr algn="ctr" fontAlgn="base">
                  <a:spcBef>
                    <a:spcPct val="0"/>
                  </a:spcBef>
                  <a:spcAft>
                    <a:spcPct val="0"/>
                  </a:spcAft>
                  <a:defRPr/>
                </a:pPr>
                <a:r>
                  <a:rPr lang="en-GB" sz="1100" b="1" dirty="0">
                    <a:solidFill>
                      <a:srgbClr val="0E4194"/>
                    </a:solidFill>
                    <a:latin typeface="Arial" charset="0"/>
                  </a:rPr>
                  <a:t>Joint Research Centre</a:t>
                </a:r>
              </a:p>
            </p:txBody>
          </p:sp>
          <p:sp>
            <p:nvSpPr>
              <p:cNvPr id="43" name="TextBox 42"/>
              <p:cNvSpPr txBox="1"/>
              <p:nvPr/>
            </p:nvSpPr>
            <p:spPr bwMode="ltGray">
              <a:xfrm rot="16200000">
                <a:off x="3299037" y="3911961"/>
                <a:ext cx="889536" cy="261610"/>
              </a:xfrm>
              <a:prstGeom prst="rect">
                <a:avLst/>
              </a:prstGeom>
              <a:noFill/>
            </p:spPr>
            <p:txBody>
              <a:bodyPr wrap="square" rtlCol="0">
                <a:spAutoFit/>
              </a:bodyPr>
              <a:lstStyle/>
              <a:p>
                <a:pPr algn="ctr" fontAlgn="base">
                  <a:spcBef>
                    <a:spcPct val="0"/>
                  </a:spcBef>
                  <a:spcAft>
                    <a:spcPct val="0"/>
                  </a:spcAft>
                  <a:defRPr/>
                </a:pPr>
                <a:r>
                  <a:rPr lang="en-GB" sz="1100" b="1" dirty="0">
                    <a:solidFill>
                      <a:srgbClr val="0E4194"/>
                    </a:solidFill>
                    <a:latin typeface="Arial" charset="0"/>
                  </a:rPr>
                  <a:t>Clusters</a:t>
                </a:r>
              </a:p>
            </p:txBody>
          </p:sp>
        </p:grpSp>
      </p:grpSp>
      <p:pic>
        <p:nvPicPr>
          <p:cNvPr id="62" name="Picture 61"/>
          <p:cNvPicPr>
            <a:picLocks noChangeAspect="1"/>
          </p:cNvPicPr>
          <p:nvPr/>
        </p:nvPicPr>
        <p:blipFill>
          <a:blip r:embed="rId3">
            <a:clrChange>
              <a:clrFrom>
                <a:srgbClr val="FFFFFF"/>
              </a:clrFrom>
              <a:clrTo>
                <a:srgbClr val="FFFFFF">
                  <a:alpha val="0"/>
                </a:srgbClr>
              </a:clrTo>
            </a:clrChange>
            <a:biLevel thresh="25000"/>
            <a:extLst>
              <a:ext uri="{BEBA8EAE-BF5A-486C-A8C5-ECC9F3942E4B}">
                <a14:imgProps xmlns:a14="http://schemas.microsoft.com/office/drawing/2010/main">
                  <a14:imgLayer r:embed="rId4">
                    <a14:imgEffect>
                      <a14:saturation sat="0"/>
                    </a14:imgEffect>
                  </a14:imgLayer>
                </a14:imgProps>
              </a:ext>
            </a:extLst>
          </a:blip>
          <a:stretch>
            <a:fillRect/>
          </a:stretch>
        </p:blipFill>
        <p:spPr bwMode="ltGray">
          <a:xfrm>
            <a:off x="3221912" y="1768285"/>
            <a:ext cx="433100" cy="433100"/>
          </a:xfrm>
          <a:prstGeom prst="rect">
            <a:avLst/>
          </a:prstGeom>
          <a:solidFill>
            <a:schemeClr val="bg2"/>
          </a:solidFill>
        </p:spPr>
      </p:pic>
      <p:pic>
        <p:nvPicPr>
          <p:cNvPr id="63" name="Picture 62"/>
          <p:cNvPicPr>
            <a:picLocks noChangeAspect="1"/>
          </p:cNvPicPr>
          <p:nvPr/>
        </p:nvPicPr>
        <p:blipFill>
          <a:blip r:embed="rId5">
            <a:clrChange>
              <a:clrFrom>
                <a:srgbClr val="FFFFFF"/>
              </a:clrFrom>
              <a:clrTo>
                <a:srgbClr val="FFFFFF">
                  <a:alpha val="0"/>
                </a:srgbClr>
              </a:clrTo>
            </a:clrChange>
            <a:biLevel thresh="50000"/>
            <a:extLst>
              <a:ext uri="{BEBA8EAE-BF5A-486C-A8C5-ECC9F3942E4B}">
                <a14:imgProps xmlns:a14="http://schemas.microsoft.com/office/drawing/2010/main">
                  <a14:imgLayer r:embed="rId6">
                    <a14:imgEffect>
                      <a14:saturation sat="0"/>
                    </a14:imgEffect>
                    <a14:imgEffect>
                      <a14:brightnessContrast bright="40000" contrast="-40000"/>
                    </a14:imgEffect>
                  </a14:imgLayer>
                </a14:imgProps>
              </a:ext>
            </a:extLst>
          </a:blip>
          <a:stretch>
            <a:fillRect/>
          </a:stretch>
        </p:blipFill>
        <p:spPr bwMode="ltGray">
          <a:xfrm>
            <a:off x="11188347" y="1767506"/>
            <a:ext cx="441023" cy="441023"/>
          </a:xfrm>
          <a:prstGeom prst="rect">
            <a:avLst/>
          </a:prstGeom>
          <a:solidFill>
            <a:schemeClr val="bg2"/>
          </a:solidFill>
        </p:spPr>
      </p:pic>
      <p:pic>
        <p:nvPicPr>
          <p:cNvPr id="64" name="Picture 4" descr="C:\Users\ravetju\AppData\Local\Temp\1\earth.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ltGray">
          <a:xfrm>
            <a:off x="7542889" y="1747814"/>
            <a:ext cx="442902" cy="442902"/>
          </a:xfrm>
          <a:prstGeom prst="rect">
            <a:avLst/>
          </a:prstGeom>
          <a:solidFill>
            <a:schemeClr val="bg2"/>
          </a:solidFill>
          <a:extLst/>
        </p:spPr>
      </p:pic>
    </p:spTree>
    <p:extLst>
      <p:ext uri="{BB962C8B-B14F-4D97-AF65-F5344CB8AC3E}">
        <p14:creationId xmlns:p14="http://schemas.microsoft.com/office/powerpoint/2010/main" val="3239754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25164" y="277091"/>
            <a:ext cx="3679635" cy="3260436"/>
          </a:xfrm>
          <a:prstGeom prst="rect">
            <a:avLst/>
          </a:prstGeom>
        </p:spPr>
      </p:pic>
      <p:sp>
        <p:nvSpPr>
          <p:cNvPr id="2" name="Title 1"/>
          <p:cNvSpPr txBox="1">
            <a:spLocks/>
          </p:cNvSpPr>
          <p:nvPr/>
        </p:nvSpPr>
        <p:spPr>
          <a:xfrm>
            <a:off x="612505" y="277091"/>
            <a:ext cx="8147050" cy="719138"/>
          </a:xfrm>
          <a:prstGeom prst="rect">
            <a:avLst/>
          </a:prstGeom>
        </p:spPr>
        <p:txBody>
          <a:bodyPr/>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indent="0">
              <a:buClr>
                <a:srgbClr val="FBC400"/>
              </a:buClr>
              <a:defRPr/>
            </a:pPr>
            <a:r>
              <a:rPr lang="en-US" sz="3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Cluster </a:t>
            </a:r>
            <a:r>
              <a:rPr lang="en-US" sz="3600" dirty="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6: What is in it?</a:t>
            </a:r>
            <a:endParaRPr lang="en-US" sz="3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Clr>
                <a:srgbClr val="FBC400"/>
              </a:buClr>
              <a:defRPr/>
            </a:pPr>
            <a:endParaRPr lang="en-GB" kern="0" dirty="0">
              <a:solidFill>
                <a:srgbClr val="0E4194"/>
              </a:solidFill>
              <a:latin typeface="Arial"/>
              <a:cs typeface="Arial" panose="020B0604020202020204" pitchFamily="34" charset="0"/>
            </a:endParaRPr>
          </a:p>
        </p:txBody>
      </p:sp>
      <p:sp>
        <p:nvSpPr>
          <p:cNvPr id="7" name="Rectangle 6"/>
          <p:cNvSpPr/>
          <p:nvPr/>
        </p:nvSpPr>
        <p:spPr>
          <a:xfrm>
            <a:off x="4542557" y="2740976"/>
            <a:ext cx="2665338" cy="1496048"/>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defTabSz="457200">
              <a:defRPr/>
            </a:pPr>
            <a:r>
              <a:rPr lang="en-GB" sz="1600" b="1" dirty="0">
                <a:solidFill>
                  <a:schemeClr val="accent4"/>
                </a:solidFill>
                <a:latin typeface="Arial" panose="020B0604020202020204" pitchFamily="34" charset="0"/>
                <a:cs typeface="Arial" panose="020B0604020202020204" pitchFamily="34" charset="0"/>
              </a:rPr>
              <a:t>7 Intervention Areas (IAs)</a:t>
            </a:r>
          </a:p>
        </p:txBody>
      </p:sp>
      <p:graphicFrame>
        <p:nvGraphicFramePr>
          <p:cNvPr id="6" name="Diagram 5"/>
          <p:cNvGraphicFramePr/>
          <p:nvPr>
            <p:extLst>
              <p:ext uri="{D42A27DB-BD31-4B8C-83A1-F6EECF244321}">
                <p14:modId xmlns:p14="http://schemas.microsoft.com/office/powerpoint/2010/main" val="2095170796"/>
              </p:ext>
            </p:extLst>
          </p:nvPr>
        </p:nvGraphicFramePr>
        <p:xfrm>
          <a:off x="2596877" y="1017159"/>
          <a:ext cx="6338169" cy="5646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6324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747</TotalTime>
  <Words>877</Words>
  <Application>Microsoft Office PowerPoint</Application>
  <PresentationFormat>Widescreen</PresentationFormat>
  <Paragraphs>138</Paragraphs>
  <Slides>13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MS PGothic</vt:lpstr>
      <vt:lpstr>Arial</vt:lpstr>
      <vt:lpstr>Calibri</vt:lpstr>
      <vt:lpstr>EC Square Sans Cond Pro</vt:lpstr>
      <vt:lpstr>EC Square Sans Pro</vt:lpstr>
      <vt:lpstr>EC Square Sans Pro Medium</vt:lpstr>
      <vt:lpstr>StarSymbol</vt:lpstr>
      <vt:lpstr>Verdana</vt:lpstr>
      <vt:lpstr>Wingdings</vt:lpstr>
      <vt:lpstr>Office Theme</vt:lpstr>
      <vt:lpstr>PowerPoint Presentation</vt:lpstr>
      <vt:lpstr>Part I: Policy context  European Green Deal, Farm to Fork and the Common Agricultural Policy (CAP)</vt:lpstr>
      <vt:lpstr>PowerPoint Presentation</vt:lpstr>
      <vt:lpstr> Farm to Fork Strategy (adopted 20 May 2020)</vt:lpstr>
      <vt:lpstr>PowerPoint Presentation</vt:lpstr>
      <vt:lpstr>Part II: Research and Innovation as an Enabler </vt:lpstr>
      <vt:lpstr>We have (at least one) a plan!</vt:lpstr>
      <vt:lpstr>PowerPoint Presentation</vt:lpstr>
      <vt:lpstr>PowerPoint Presentation</vt:lpstr>
      <vt:lpstr>PowerPoint Presentation</vt:lpstr>
      <vt:lpstr>PowerPoint Presentation</vt:lpstr>
      <vt:lpstr>Next steps &amp; key events</vt:lpstr>
      <vt:lpstr>Thank you  #InvestEUresearch - #AgriResearchEU - #H2020SC2 #HorizonEU  www.ec.europa.eu/agriculture/research-innovation_en www.ec.europa.eu/research/bioeconomy</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FABBRI Karen (RTD)</dc:creator>
  <cp:lastModifiedBy>WEHRHEIM Peter (RTD)</cp:lastModifiedBy>
  <cp:revision>46</cp:revision>
  <dcterms:created xsi:type="dcterms:W3CDTF">2020-07-13T13:25:48Z</dcterms:created>
  <dcterms:modified xsi:type="dcterms:W3CDTF">2020-09-22T12:38:32Z</dcterms:modified>
</cp:coreProperties>
</file>