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1"/>
  </p:notesMasterIdLst>
  <p:handoutMasterIdLst>
    <p:handoutMasterId r:id="rId22"/>
  </p:handoutMasterIdLst>
  <p:sldIdLst>
    <p:sldId id="298" r:id="rId3"/>
    <p:sldId id="335" r:id="rId4"/>
    <p:sldId id="404" r:id="rId5"/>
    <p:sldId id="405" r:id="rId6"/>
    <p:sldId id="406" r:id="rId7"/>
    <p:sldId id="350" r:id="rId8"/>
    <p:sldId id="419" r:id="rId9"/>
    <p:sldId id="428" r:id="rId10"/>
    <p:sldId id="424" r:id="rId11"/>
    <p:sldId id="422" r:id="rId12"/>
    <p:sldId id="423" r:id="rId13"/>
    <p:sldId id="413" r:id="rId14"/>
    <p:sldId id="421" r:id="rId15"/>
    <p:sldId id="357" r:id="rId16"/>
    <p:sldId id="426" r:id="rId17"/>
    <p:sldId id="427" r:id="rId18"/>
    <p:sldId id="425" r:id="rId19"/>
    <p:sldId id="3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84F"/>
    <a:srgbClr val="A5CB38"/>
    <a:srgbClr val="FB8E15"/>
    <a:srgbClr val="660033"/>
    <a:srgbClr val="85BB25"/>
    <a:srgbClr val="024EA2"/>
    <a:srgbClr val="505050"/>
    <a:srgbClr val="B7D98F"/>
    <a:srgbClr val="1E858B"/>
    <a:srgbClr val="F548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64535" autoAdjust="0"/>
  </p:normalViewPr>
  <p:slideViewPr>
    <p:cSldViewPr snapToGrid="0">
      <p:cViewPr varScale="1">
        <p:scale>
          <a:sx n="70" d="100"/>
          <a:sy n="70" d="100"/>
        </p:scale>
        <p:origin x="1782" y="7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B4F30-9919-4757-8B3E-98868897F77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A3F7A2E-11A2-4293-BA1E-7E9FB909F0A4}">
      <dgm:prSet phldrT="[Text]"/>
      <dgm:spPr>
        <a:solidFill>
          <a:srgbClr val="FFC000"/>
        </a:solidFill>
      </dgm:spPr>
      <dgm:t>
        <a:bodyPr/>
        <a:lstStyle/>
        <a:p>
          <a:r>
            <a:rPr lang="en-US" dirty="0" smtClean="0"/>
            <a:t>Could LL be a powerful tool for change?</a:t>
          </a:r>
          <a:endParaRPr lang="en-US" dirty="0"/>
        </a:p>
      </dgm:t>
    </dgm:pt>
    <dgm:pt modelId="{07A5B8A0-DE8B-4783-A51A-F19EC222D47E}" type="parTrans" cxnId="{11A57153-66B9-45CC-9FE3-F6A9707EBD28}">
      <dgm:prSet/>
      <dgm:spPr/>
      <dgm:t>
        <a:bodyPr/>
        <a:lstStyle/>
        <a:p>
          <a:endParaRPr lang="en-US"/>
        </a:p>
      </dgm:t>
    </dgm:pt>
    <dgm:pt modelId="{E625DB59-E763-4303-B50C-8813B63EA389}" type="sibTrans" cxnId="{11A57153-66B9-45CC-9FE3-F6A9707EBD28}">
      <dgm:prSet/>
      <dgm:spPr/>
      <dgm:t>
        <a:bodyPr/>
        <a:lstStyle/>
        <a:p>
          <a:endParaRPr lang="en-US"/>
        </a:p>
      </dgm:t>
    </dgm:pt>
    <dgm:pt modelId="{ECAE67EE-C2B8-47E6-9D51-467FB654E4BE}">
      <dgm:prSet phldrT="[Text]" custT="1"/>
      <dgm:spPr>
        <a:solidFill>
          <a:srgbClr val="89C08F"/>
        </a:solidFill>
      </dgm:spPr>
      <dgm:t>
        <a:bodyPr/>
        <a:lstStyle/>
        <a:p>
          <a:r>
            <a:rPr lang="en-US" sz="2400" dirty="0" smtClean="0"/>
            <a:t>Multi-actor projects</a:t>
          </a:r>
          <a:endParaRPr lang="en-US" sz="2400" dirty="0"/>
        </a:p>
      </dgm:t>
    </dgm:pt>
    <dgm:pt modelId="{73CB843C-0C72-4FE2-B22B-B832C5DF77AF}" type="parTrans" cxnId="{3D8B2C73-2EEF-4DE5-A019-F431E782F734}">
      <dgm:prSet/>
      <dgm:spPr>
        <a:solidFill>
          <a:srgbClr val="89C08F"/>
        </a:solidFill>
      </dgm:spPr>
      <dgm:t>
        <a:bodyPr/>
        <a:lstStyle/>
        <a:p>
          <a:endParaRPr lang="en-US"/>
        </a:p>
      </dgm:t>
    </dgm:pt>
    <dgm:pt modelId="{C9EFBE92-1CBA-4FA4-8D7A-13413E6D400B}" type="sibTrans" cxnId="{3D8B2C73-2EEF-4DE5-A019-F431E782F734}">
      <dgm:prSet/>
      <dgm:spPr/>
      <dgm:t>
        <a:bodyPr/>
        <a:lstStyle/>
        <a:p>
          <a:endParaRPr lang="en-US"/>
        </a:p>
      </dgm:t>
    </dgm:pt>
    <dgm:pt modelId="{AE99EBF0-2575-435D-AE98-F06683558679}">
      <dgm:prSet phldrT="[Text]" custT="1"/>
      <dgm:spPr>
        <a:solidFill>
          <a:srgbClr val="A0B8E5"/>
        </a:solidFill>
      </dgm:spPr>
      <dgm:t>
        <a:bodyPr/>
        <a:lstStyle/>
        <a:p>
          <a:r>
            <a:rPr lang="en-US" sz="2400" dirty="0" smtClean="0"/>
            <a:t>Digital farming, S3</a:t>
          </a:r>
          <a:endParaRPr lang="en-US" sz="2400" dirty="0"/>
        </a:p>
      </dgm:t>
    </dgm:pt>
    <dgm:pt modelId="{1C07CF1D-FBB5-49D4-B5F9-29E7B9E3BF70}" type="parTrans" cxnId="{A94DDDA9-DDA4-4DE3-B291-499C389FFED3}">
      <dgm:prSet/>
      <dgm:spPr>
        <a:solidFill>
          <a:srgbClr val="A0B8E5"/>
        </a:solidFill>
      </dgm:spPr>
      <dgm:t>
        <a:bodyPr/>
        <a:lstStyle/>
        <a:p>
          <a:endParaRPr lang="en-US"/>
        </a:p>
      </dgm:t>
    </dgm:pt>
    <dgm:pt modelId="{C632726C-11A0-48A5-A38A-5CFE5A6A20C1}" type="sibTrans" cxnId="{A94DDDA9-DDA4-4DE3-B291-499C389FFED3}">
      <dgm:prSet/>
      <dgm:spPr/>
      <dgm:t>
        <a:bodyPr/>
        <a:lstStyle/>
        <a:p>
          <a:endParaRPr lang="en-US"/>
        </a:p>
      </dgm:t>
    </dgm:pt>
    <dgm:pt modelId="{A29642F0-E55F-4637-BA49-E9DB0ED1CF3B}">
      <dgm:prSet phldrT="[Text]" custT="1"/>
      <dgm:spPr>
        <a:solidFill>
          <a:srgbClr val="02B1EE"/>
        </a:solidFill>
      </dgm:spPr>
      <dgm:t>
        <a:bodyPr/>
        <a:lstStyle/>
        <a:p>
          <a:r>
            <a:rPr lang="en-US" sz="2000" dirty="0" smtClean="0"/>
            <a:t>G20 </a:t>
          </a:r>
        </a:p>
        <a:p>
          <a:r>
            <a:rPr lang="en-US" sz="2000" dirty="0" smtClean="0"/>
            <a:t>Agroecosystem</a:t>
          </a:r>
          <a:r>
            <a:rPr lang="en-US" sz="3200" dirty="0" smtClean="0"/>
            <a:t> </a:t>
          </a:r>
          <a:r>
            <a:rPr lang="en-US" sz="2000" dirty="0" smtClean="0"/>
            <a:t>living labs</a:t>
          </a:r>
          <a:endParaRPr lang="en-US" sz="2000" dirty="0"/>
        </a:p>
      </dgm:t>
    </dgm:pt>
    <dgm:pt modelId="{354E333C-F980-4C8B-B4CD-2819C2590715}" type="parTrans" cxnId="{50C96F3D-DF2C-4C4E-847D-15B221A3C2F9}">
      <dgm:prSet/>
      <dgm:spPr>
        <a:solidFill>
          <a:srgbClr val="02B1EE"/>
        </a:solidFill>
      </dgm:spPr>
      <dgm:t>
        <a:bodyPr/>
        <a:lstStyle/>
        <a:p>
          <a:endParaRPr lang="en-US"/>
        </a:p>
      </dgm:t>
    </dgm:pt>
    <dgm:pt modelId="{F57CB47A-CBDD-4AB3-9AF1-D020DAB0A51B}" type="sibTrans" cxnId="{50C96F3D-DF2C-4C4E-847D-15B221A3C2F9}">
      <dgm:prSet/>
      <dgm:spPr/>
      <dgm:t>
        <a:bodyPr/>
        <a:lstStyle/>
        <a:p>
          <a:endParaRPr lang="en-US"/>
        </a:p>
      </dgm:t>
    </dgm:pt>
    <dgm:pt modelId="{AFD3395B-C7FE-44C9-A000-DD29D91CAFC1}" type="pres">
      <dgm:prSet presAssocID="{D0CB4F30-9919-4757-8B3E-98868897F77E}" presName="cycle" presStyleCnt="0">
        <dgm:presLayoutVars>
          <dgm:chMax val="1"/>
          <dgm:dir/>
          <dgm:animLvl val="ctr"/>
          <dgm:resizeHandles val="exact"/>
        </dgm:presLayoutVars>
      </dgm:prSet>
      <dgm:spPr/>
      <dgm:t>
        <a:bodyPr/>
        <a:lstStyle/>
        <a:p>
          <a:endParaRPr lang="en-US"/>
        </a:p>
      </dgm:t>
    </dgm:pt>
    <dgm:pt modelId="{ED4CAF6A-8F0C-4E62-A980-767CE0AC8364}" type="pres">
      <dgm:prSet presAssocID="{9A3F7A2E-11A2-4293-BA1E-7E9FB909F0A4}" presName="centerShape" presStyleLbl="node0" presStyleIdx="0" presStyleCnt="1"/>
      <dgm:spPr/>
      <dgm:t>
        <a:bodyPr/>
        <a:lstStyle/>
        <a:p>
          <a:endParaRPr lang="en-US"/>
        </a:p>
      </dgm:t>
    </dgm:pt>
    <dgm:pt modelId="{B6437E45-3513-4DDF-BCED-37E0325E77CD}" type="pres">
      <dgm:prSet presAssocID="{73CB843C-0C72-4FE2-B22B-B832C5DF77AF}" presName="parTrans" presStyleLbl="bgSibTrans2D1" presStyleIdx="0" presStyleCnt="3"/>
      <dgm:spPr/>
      <dgm:t>
        <a:bodyPr/>
        <a:lstStyle/>
        <a:p>
          <a:endParaRPr lang="en-US"/>
        </a:p>
      </dgm:t>
    </dgm:pt>
    <dgm:pt modelId="{393D9B92-F742-4FE5-A0EE-348A308D209C}" type="pres">
      <dgm:prSet presAssocID="{ECAE67EE-C2B8-47E6-9D51-467FB654E4BE}" presName="node" presStyleLbl="node1" presStyleIdx="0" presStyleCnt="3">
        <dgm:presLayoutVars>
          <dgm:bulletEnabled val="1"/>
        </dgm:presLayoutVars>
      </dgm:prSet>
      <dgm:spPr/>
      <dgm:t>
        <a:bodyPr/>
        <a:lstStyle/>
        <a:p>
          <a:endParaRPr lang="en-US"/>
        </a:p>
      </dgm:t>
    </dgm:pt>
    <dgm:pt modelId="{09CEC41F-43D6-4902-BE25-DB67E4589029}" type="pres">
      <dgm:prSet presAssocID="{1C07CF1D-FBB5-49D4-B5F9-29E7B9E3BF70}" presName="parTrans" presStyleLbl="bgSibTrans2D1" presStyleIdx="1" presStyleCnt="3"/>
      <dgm:spPr/>
      <dgm:t>
        <a:bodyPr/>
        <a:lstStyle/>
        <a:p>
          <a:endParaRPr lang="en-US"/>
        </a:p>
      </dgm:t>
    </dgm:pt>
    <dgm:pt modelId="{60CB69FA-0ADA-4389-A35F-87F072194CAC}" type="pres">
      <dgm:prSet presAssocID="{AE99EBF0-2575-435D-AE98-F06683558679}" presName="node" presStyleLbl="node1" presStyleIdx="1" presStyleCnt="3">
        <dgm:presLayoutVars>
          <dgm:bulletEnabled val="1"/>
        </dgm:presLayoutVars>
      </dgm:prSet>
      <dgm:spPr/>
      <dgm:t>
        <a:bodyPr/>
        <a:lstStyle/>
        <a:p>
          <a:endParaRPr lang="en-US"/>
        </a:p>
      </dgm:t>
    </dgm:pt>
    <dgm:pt modelId="{B82D0700-852F-4D39-9868-6B08881BE593}" type="pres">
      <dgm:prSet presAssocID="{354E333C-F980-4C8B-B4CD-2819C2590715}" presName="parTrans" presStyleLbl="bgSibTrans2D1" presStyleIdx="2" presStyleCnt="3"/>
      <dgm:spPr/>
      <dgm:t>
        <a:bodyPr/>
        <a:lstStyle/>
        <a:p>
          <a:endParaRPr lang="en-US"/>
        </a:p>
      </dgm:t>
    </dgm:pt>
    <dgm:pt modelId="{1B484234-6D44-4EA0-A314-87758ECB341F}" type="pres">
      <dgm:prSet presAssocID="{A29642F0-E55F-4637-BA49-E9DB0ED1CF3B}" presName="node" presStyleLbl="node1" presStyleIdx="2" presStyleCnt="3">
        <dgm:presLayoutVars>
          <dgm:bulletEnabled val="1"/>
        </dgm:presLayoutVars>
      </dgm:prSet>
      <dgm:spPr/>
      <dgm:t>
        <a:bodyPr/>
        <a:lstStyle/>
        <a:p>
          <a:endParaRPr lang="en-US"/>
        </a:p>
      </dgm:t>
    </dgm:pt>
  </dgm:ptLst>
  <dgm:cxnLst>
    <dgm:cxn modelId="{09996054-9A9F-4C8B-8F13-C18E0AF13453}" type="presOf" srcId="{73CB843C-0C72-4FE2-B22B-B832C5DF77AF}" destId="{B6437E45-3513-4DDF-BCED-37E0325E77CD}" srcOrd="0" destOrd="0" presId="urn:microsoft.com/office/officeart/2005/8/layout/radial4"/>
    <dgm:cxn modelId="{50C96F3D-DF2C-4C4E-847D-15B221A3C2F9}" srcId="{9A3F7A2E-11A2-4293-BA1E-7E9FB909F0A4}" destId="{A29642F0-E55F-4637-BA49-E9DB0ED1CF3B}" srcOrd="2" destOrd="0" parTransId="{354E333C-F980-4C8B-B4CD-2819C2590715}" sibTransId="{F57CB47A-CBDD-4AB3-9AF1-D020DAB0A51B}"/>
    <dgm:cxn modelId="{18242FC2-115D-40AA-ACFD-1856FA7E2ADA}" type="presOf" srcId="{ECAE67EE-C2B8-47E6-9D51-467FB654E4BE}" destId="{393D9B92-F742-4FE5-A0EE-348A308D209C}" srcOrd="0" destOrd="0" presId="urn:microsoft.com/office/officeart/2005/8/layout/radial4"/>
    <dgm:cxn modelId="{3D8B2C73-2EEF-4DE5-A019-F431E782F734}" srcId="{9A3F7A2E-11A2-4293-BA1E-7E9FB909F0A4}" destId="{ECAE67EE-C2B8-47E6-9D51-467FB654E4BE}" srcOrd="0" destOrd="0" parTransId="{73CB843C-0C72-4FE2-B22B-B832C5DF77AF}" sibTransId="{C9EFBE92-1CBA-4FA4-8D7A-13413E6D400B}"/>
    <dgm:cxn modelId="{74EC7086-A7A3-4548-B9E5-C1E0B81B230D}" type="presOf" srcId="{D0CB4F30-9919-4757-8B3E-98868897F77E}" destId="{AFD3395B-C7FE-44C9-A000-DD29D91CAFC1}" srcOrd="0" destOrd="0" presId="urn:microsoft.com/office/officeart/2005/8/layout/radial4"/>
    <dgm:cxn modelId="{A94DDDA9-DDA4-4DE3-B291-499C389FFED3}" srcId="{9A3F7A2E-11A2-4293-BA1E-7E9FB909F0A4}" destId="{AE99EBF0-2575-435D-AE98-F06683558679}" srcOrd="1" destOrd="0" parTransId="{1C07CF1D-FBB5-49D4-B5F9-29E7B9E3BF70}" sibTransId="{C632726C-11A0-48A5-A38A-5CFE5A6A20C1}"/>
    <dgm:cxn modelId="{F8DFD198-BC04-4A10-8458-2ED7B183989B}" type="presOf" srcId="{9A3F7A2E-11A2-4293-BA1E-7E9FB909F0A4}" destId="{ED4CAF6A-8F0C-4E62-A980-767CE0AC8364}" srcOrd="0" destOrd="0" presId="urn:microsoft.com/office/officeart/2005/8/layout/radial4"/>
    <dgm:cxn modelId="{5441458B-032F-4D82-9B39-0FE2C2AF5CAB}" type="presOf" srcId="{1C07CF1D-FBB5-49D4-B5F9-29E7B9E3BF70}" destId="{09CEC41F-43D6-4902-BE25-DB67E4589029}" srcOrd="0" destOrd="0" presId="urn:microsoft.com/office/officeart/2005/8/layout/radial4"/>
    <dgm:cxn modelId="{3BBE6643-94EA-4B5B-BB70-C4F76506BC2D}" type="presOf" srcId="{AE99EBF0-2575-435D-AE98-F06683558679}" destId="{60CB69FA-0ADA-4389-A35F-87F072194CAC}" srcOrd="0" destOrd="0" presId="urn:microsoft.com/office/officeart/2005/8/layout/radial4"/>
    <dgm:cxn modelId="{7FFEC4A2-DE2A-4396-A139-4BA886BED2C5}" type="presOf" srcId="{354E333C-F980-4C8B-B4CD-2819C2590715}" destId="{B82D0700-852F-4D39-9868-6B08881BE593}" srcOrd="0" destOrd="0" presId="urn:microsoft.com/office/officeart/2005/8/layout/radial4"/>
    <dgm:cxn modelId="{11A57153-66B9-45CC-9FE3-F6A9707EBD28}" srcId="{D0CB4F30-9919-4757-8B3E-98868897F77E}" destId="{9A3F7A2E-11A2-4293-BA1E-7E9FB909F0A4}" srcOrd="0" destOrd="0" parTransId="{07A5B8A0-DE8B-4783-A51A-F19EC222D47E}" sibTransId="{E625DB59-E763-4303-B50C-8813B63EA389}"/>
    <dgm:cxn modelId="{0D48CBDB-A397-4702-8B9A-A9490C5BD3F8}" type="presOf" srcId="{A29642F0-E55F-4637-BA49-E9DB0ED1CF3B}" destId="{1B484234-6D44-4EA0-A314-87758ECB341F}" srcOrd="0" destOrd="0" presId="urn:microsoft.com/office/officeart/2005/8/layout/radial4"/>
    <dgm:cxn modelId="{4E12C0D4-DF8B-4405-A668-7062F746FAA3}" type="presParOf" srcId="{AFD3395B-C7FE-44C9-A000-DD29D91CAFC1}" destId="{ED4CAF6A-8F0C-4E62-A980-767CE0AC8364}" srcOrd="0" destOrd="0" presId="urn:microsoft.com/office/officeart/2005/8/layout/radial4"/>
    <dgm:cxn modelId="{D594F690-437A-4586-8867-78C1712C95E6}" type="presParOf" srcId="{AFD3395B-C7FE-44C9-A000-DD29D91CAFC1}" destId="{B6437E45-3513-4DDF-BCED-37E0325E77CD}" srcOrd="1" destOrd="0" presId="urn:microsoft.com/office/officeart/2005/8/layout/radial4"/>
    <dgm:cxn modelId="{063976DA-1A27-4FA0-82B2-D5183D705628}" type="presParOf" srcId="{AFD3395B-C7FE-44C9-A000-DD29D91CAFC1}" destId="{393D9B92-F742-4FE5-A0EE-348A308D209C}" srcOrd="2" destOrd="0" presId="urn:microsoft.com/office/officeart/2005/8/layout/radial4"/>
    <dgm:cxn modelId="{37C5CA32-F6C4-4CA3-950A-BA5FAE280D62}" type="presParOf" srcId="{AFD3395B-C7FE-44C9-A000-DD29D91CAFC1}" destId="{09CEC41F-43D6-4902-BE25-DB67E4589029}" srcOrd="3" destOrd="0" presId="urn:microsoft.com/office/officeart/2005/8/layout/radial4"/>
    <dgm:cxn modelId="{58252590-3F34-4BFE-9191-0D66B0AE3710}" type="presParOf" srcId="{AFD3395B-C7FE-44C9-A000-DD29D91CAFC1}" destId="{60CB69FA-0ADA-4389-A35F-87F072194CAC}" srcOrd="4" destOrd="0" presId="urn:microsoft.com/office/officeart/2005/8/layout/radial4"/>
    <dgm:cxn modelId="{9326AEAC-23CE-4AC4-9A9D-9AD970E00221}" type="presParOf" srcId="{AFD3395B-C7FE-44C9-A000-DD29D91CAFC1}" destId="{B82D0700-852F-4D39-9868-6B08881BE593}" srcOrd="5" destOrd="0" presId="urn:microsoft.com/office/officeart/2005/8/layout/radial4"/>
    <dgm:cxn modelId="{8137143E-0DE3-4591-9559-2496109A162E}" type="presParOf" srcId="{AFD3395B-C7FE-44C9-A000-DD29D91CAFC1}" destId="{1B484234-6D44-4EA0-A314-87758ECB341F}"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B5F72-7E7C-4004-9D2C-9C8CFCBEECC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1A094D8-2707-4E9D-8DB7-302694FD037C}">
      <dgm:prSet phldrT="[Text]"/>
      <dgm:spPr/>
      <dgm:t>
        <a:bodyPr/>
        <a:lstStyle/>
        <a:p>
          <a:r>
            <a:rPr lang="en-US" dirty="0" smtClean="0"/>
            <a:t>Aims</a:t>
          </a:r>
          <a:endParaRPr lang="en-US" dirty="0"/>
        </a:p>
      </dgm:t>
    </dgm:pt>
    <dgm:pt modelId="{B2E84209-5E72-4EFB-B0C5-696B729E95E0}" type="parTrans" cxnId="{614519AA-4F94-48CD-9111-21C83D076BD7}">
      <dgm:prSet/>
      <dgm:spPr/>
      <dgm:t>
        <a:bodyPr/>
        <a:lstStyle/>
        <a:p>
          <a:endParaRPr lang="en-US"/>
        </a:p>
      </dgm:t>
    </dgm:pt>
    <dgm:pt modelId="{911FBEE0-60A9-48DE-A25B-D059645506D6}" type="sibTrans" cxnId="{614519AA-4F94-48CD-9111-21C83D076BD7}">
      <dgm:prSet/>
      <dgm:spPr/>
      <dgm:t>
        <a:bodyPr/>
        <a:lstStyle/>
        <a:p>
          <a:endParaRPr lang="en-US"/>
        </a:p>
      </dgm:t>
    </dgm:pt>
    <dgm:pt modelId="{72700FC7-2550-4D46-9D0D-8064A6660C03}">
      <dgm:prSet phldrT="[Text]" custT="1"/>
      <dgm:spPr/>
      <dgm:t>
        <a:bodyPr/>
        <a:lstStyle/>
        <a:p>
          <a:r>
            <a:rPr lang="en-US" sz="1200" b="1" dirty="0" smtClean="0"/>
            <a:t>Innovation</a:t>
          </a:r>
          <a:r>
            <a:rPr lang="en-US" sz="1200" dirty="0" smtClean="0"/>
            <a:t>, </a:t>
          </a:r>
          <a:r>
            <a:rPr lang="en-US" sz="1200" b="1" dirty="0" smtClean="0"/>
            <a:t>co-creation</a:t>
          </a:r>
          <a:r>
            <a:rPr lang="en-US" sz="1200" dirty="0" smtClean="0"/>
            <a:t>, formal learning</a:t>
          </a:r>
          <a:endParaRPr lang="en-US" sz="1200" dirty="0"/>
        </a:p>
      </dgm:t>
    </dgm:pt>
    <dgm:pt modelId="{E1681ED9-333A-4161-A2A9-EF8FEE80BE5E}" type="parTrans" cxnId="{711F7617-B9D4-49AE-B8CE-DE2406BFBC9F}">
      <dgm:prSet/>
      <dgm:spPr/>
      <dgm:t>
        <a:bodyPr/>
        <a:lstStyle/>
        <a:p>
          <a:endParaRPr lang="en-US"/>
        </a:p>
      </dgm:t>
    </dgm:pt>
    <dgm:pt modelId="{589F57DC-0D9A-4809-A0FB-8288FF410B5B}" type="sibTrans" cxnId="{711F7617-B9D4-49AE-B8CE-DE2406BFBC9F}">
      <dgm:prSet/>
      <dgm:spPr/>
      <dgm:t>
        <a:bodyPr/>
        <a:lstStyle/>
        <a:p>
          <a:endParaRPr lang="en-US"/>
        </a:p>
      </dgm:t>
    </dgm:pt>
    <dgm:pt modelId="{B0E681C1-1A0C-470C-A6B5-080279FBF814}">
      <dgm:prSet phldrT="[Text]"/>
      <dgm:spPr/>
      <dgm:t>
        <a:bodyPr/>
        <a:lstStyle/>
        <a:p>
          <a:r>
            <a:rPr lang="en-US" dirty="0" smtClean="0"/>
            <a:t>Activities</a:t>
          </a:r>
          <a:endParaRPr lang="en-US" dirty="0"/>
        </a:p>
      </dgm:t>
    </dgm:pt>
    <dgm:pt modelId="{0BF8933D-9B24-4999-8626-531EA14460DC}" type="parTrans" cxnId="{AFCF2D17-46E4-4934-AA87-5D335D87EDE5}">
      <dgm:prSet/>
      <dgm:spPr/>
      <dgm:t>
        <a:bodyPr/>
        <a:lstStyle/>
        <a:p>
          <a:endParaRPr lang="en-US"/>
        </a:p>
      </dgm:t>
    </dgm:pt>
    <dgm:pt modelId="{C0343704-81CC-481B-AA87-202931652955}" type="sibTrans" cxnId="{AFCF2D17-46E4-4934-AA87-5D335D87EDE5}">
      <dgm:prSet/>
      <dgm:spPr/>
      <dgm:t>
        <a:bodyPr/>
        <a:lstStyle/>
        <a:p>
          <a:endParaRPr lang="en-US"/>
        </a:p>
      </dgm:t>
    </dgm:pt>
    <dgm:pt modelId="{4DCC5DF0-AD0E-47EA-9A76-560681760CE6}">
      <dgm:prSet phldrT="[Text]" custT="1"/>
      <dgm:spPr/>
      <dgm:t>
        <a:bodyPr/>
        <a:lstStyle/>
        <a:p>
          <a:r>
            <a:rPr lang="en-US" sz="1200" b="1" dirty="0" smtClean="0"/>
            <a:t>Co-design, co-development &amp; experimentation </a:t>
          </a:r>
          <a:r>
            <a:rPr lang="en-US" sz="1200" dirty="0" smtClean="0"/>
            <a:t>of innovations </a:t>
          </a:r>
          <a:r>
            <a:rPr lang="en-US" sz="1200" dirty="0" smtClean="0">
              <a:solidFill>
                <a:srgbClr val="660033"/>
              </a:solidFill>
            </a:rPr>
            <a:t>improving soil health and related ESS</a:t>
          </a:r>
          <a:endParaRPr lang="en-US" sz="1200" dirty="0">
            <a:solidFill>
              <a:srgbClr val="660033"/>
            </a:solidFill>
          </a:endParaRPr>
        </a:p>
      </dgm:t>
    </dgm:pt>
    <dgm:pt modelId="{A1DA029B-A489-4710-84EF-368BD4F43831}" type="parTrans" cxnId="{A9B63C8A-488B-4606-B431-5BE4F3AD6FA3}">
      <dgm:prSet/>
      <dgm:spPr/>
      <dgm:t>
        <a:bodyPr/>
        <a:lstStyle/>
        <a:p>
          <a:endParaRPr lang="en-US"/>
        </a:p>
      </dgm:t>
    </dgm:pt>
    <dgm:pt modelId="{1D099E0F-F013-4EF5-997A-124FD65214F3}" type="sibTrans" cxnId="{A9B63C8A-488B-4606-B431-5BE4F3AD6FA3}">
      <dgm:prSet/>
      <dgm:spPr/>
      <dgm:t>
        <a:bodyPr/>
        <a:lstStyle/>
        <a:p>
          <a:endParaRPr lang="en-US"/>
        </a:p>
      </dgm:t>
    </dgm:pt>
    <dgm:pt modelId="{A5089197-C37D-4105-A98A-28D4CCCBD254}">
      <dgm:prSet phldrT="[Text]"/>
      <dgm:spPr/>
      <dgm:t>
        <a:bodyPr/>
        <a:lstStyle/>
        <a:p>
          <a:r>
            <a:rPr lang="en-US" dirty="0" smtClean="0"/>
            <a:t>Participants</a:t>
          </a:r>
        </a:p>
      </dgm:t>
    </dgm:pt>
    <dgm:pt modelId="{6B154AB2-5B10-4E05-BB88-D829F5B3D71E}" type="parTrans" cxnId="{B1AAD525-6CD2-4B0B-B708-29E1391AF5E7}">
      <dgm:prSet/>
      <dgm:spPr/>
      <dgm:t>
        <a:bodyPr/>
        <a:lstStyle/>
        <a:p>
          <a:endParaRPr lang="en-US"/>
        </a:p>
      </dgm:t>
    </dgm:pt>
    <dgm:pt modelId="{E7A622C3-A620-4AF5-8AC0-ADB9C21E3A65}" type="sibTrans" cxnId="{B1AAD525-6CD2-4B0B-B708-29E1391AF5E7}">
      <dgm:prSet/>
      <dgm:spPr/>
      <dgm:t>
        <a:bodyPr/>
        <a:lstStyle/>
        <a:p>
          <a:endParaRPr lang="en-US"/>
        </a:p>
      </dgm:t>
    </dgm:pt>
    <dgm:pt modelId="{385E90ED-CC1D-44F2-89D5-0929B6B19132}">
      <dgm:prSet phldrT="[Text]" custT="1"/>
      <dgm:spPr/>
      <dgm:t>
        <a:bodyPr/>
        <a:lstStyle/>
        <a:p>
          <a:r>
            <a:rPr lang="en-US" sz="1200" b="1" dirty="0" smtClean="0"/>
            <a:t>Public-private-people partnerships</a:t>
          </a:r>
          <a:endParaRPr lang="en-US" sz="1200" b="1" dirty="0"/>
        </a:p>
      </dgm:t>
    </dgm:pt>
    <dgm:pt modelId="{6F00F991-9FEE-4B91-9357-7D6E3E3552EF}" type="parTrans" cxnId="{93F089C3-B3DA-4E1D-A74A-411BA4731482}">
      <dgm:prSet/>
      <dgm:spPr/>
      <dgm:t>
        <a:bodyPr/>
        <a:lstStyle/>
        <a:p>
          <a:endParaRPr lang="en-US"/>
        </a:p>
      </dgm:t>
    </dgm:pt>
    <dgm:pt modelId="{14A00684-C4D3-496F-9813-D64EC5C6A57E}" type="sibTrans" cxnId="{93F089C3-B3DA-4E1D-A74A-411BA4731482}">
      <dgm:prSet/>
      <dgm:spPr/>
      <dgm:t>
        <a:bodyPr/>
        <a:lstStyle/>
        <a:p>
          <a:endParaRPr lang="en-US"/>
        </a:p>
      </dgm:t>
    </dgm:pt>
    <dgm:pt modelId="{C62ED804-183B-46D4-85AE-C98DA651E34E}">
      <dgm:prSet phldrT="[Text]"/>
      <dgm:spPr/>
      <dgm:t>
        <a:bodyPr/>
        <a:lstStyle/>
        <a:p>
          <a:r>
            <a:rPr lang="en-US" dirty="0" smtClean="0"/>
            <a:t>Context</a:t>
          </a:r>
          <a:endParaRPr lang="en-US" dirty="0"/>
        </a:p>
      </dgm:t>
    </dgm:pt>
    <dgm:pt modelId="{C882D954-1192-4A69-99C5-4F25F054F2F7}" type="parTrans" cxnId="{6FA2CFBE-94FF-4C74-AC6C-E267AF6475A3}">
      <dgm:prSet/>
      <dgm:spPr/>
      <dgm:t>
        <a:bodyPr/>
        <a:lstStyle/>
        <a:p>
          <a:endParaRPr lang="en-US"/>
        </a:p>
      </dgm:t>
    </dgm:pt>
    <dgm:pt modelId="{4480DBE8-5C45-4FFF-B6BF-14ED76BE6F3E}" type="sibTrans" cxnId="{6FA2CFBE-94FF-4C74-AC6C-E267AF6475A3}">
      <dgm:prSet/>
      <dgm:spPr/>
      <dgm:t>
        <a:bodyPr/>
        <a:lstStyle/>
        <a:p>
          <a:endParaRPr lang="en-US"/>
        </a:p>
      </dgm:t>
    </dgm:pt>
    <dgm:pt modelId="{7C8E2DDA-AEF7-4BD1-B1E3-0AFB7EA745A8}">
      <dgm:prSet phldrT="[Text]" custT="1"/>
      <dgm:spPr/>
      <dgm:t>
        <a:bodyPr/>
        <a:lstStyle/>
        <a:p>
          <a:r>
            <a:rPr lang="fr-BE" sz="1200" dirty="0" smtClean="0"/>
            <a:t>Multiple </a:t>
          </a:r>
          <a:r>
            <a:rPr lang="fr-BE" sz="1200" b="1" dirty="0" smtClean="0"/>
            <a:t>disciplines </a:t>
          </a:r>
          <a:r>
            <a:rPr lang="fr-BE" sz="1200" dirty="0" smtClean="0"/>
            <a:t>(-&gt; </a:t>
          </a:r>
          <a:r>
            <a:rPr lang="fr-BE" sz="1200" dirty="0" err="1" smtClean="0"/>
            <a:t>transdisciplinarity</a:t>
          </a:r>
          <a:r>
            <a:rPr lang="fr-BE" sz="1200" dirty="0" smtClean="0"/>
            <a:t>, </a:t>
          </a:r>
          <a:r>
            <a:rPr lang="fr-BE" sz="1200" dirty="0" err="1" smtClean="0"/>
            <a:t>inc.</a:t>
          </a:r>
          <a:r>
            <a:rPr lang="fr-BE" sz="1200" dirty="0" smtClean="0"/>
            <a:t> social sciences), </a:t>
          </a:r>
          <a:r>
            <a:rPr lang="fr-BE" sz="1200" b="1" dirty="0" err="1" smtClean="0"/>
            <a:t>methods</a:t>
          </a:r>
          <a:r>
            <a:rPr lang="fr-BE" sz="1200" dirty="0" smtClean="0"/>
            <a:t>, </a:t>
          </a:r>
          <a:r>
            <a:rPr lang="fr-BE" sz="1200" b="1" dirty="0" smtClean="0"/>
            <a:t>dimensions</a:t>
          </a:r>
          <a:r>
            <a:rPr lang="fr-BE" sz="1200" dirty="0" smtClean="0"/>
            <a:t> (</a:t>
          </a:r>
          <a:r>
            <a:rPr lang="fr-BE" sz="1200" dirty="0" err="1" smtClean="0"/>
            <a:t>technical</a:t>
          </a:r>
          <a:r>
            <a:rPr lang="fr-BE" sz="1200" dirty="0" smtClean="0"/>
            <a:t>, </a:t>
          </a:r>
          <a:r>
            <a:rPr lang="fr-BE" sz="1200" dirty="0" err="1" smtClean="0"/>
            <a:t>economic</a:t>
          </a:r>
          <a:r>
            <a:rPr lang="fr-BE" sz="1200" dirty="0" smtClean="0"/>
            <a:t>, social)</a:t>
          </a:r>
          <a:endParaRPr lang="en-US" sz="1200" dirty="0"/>
        </a:p>
      </dgm:t>
    </dgm:pt>
    <dgm:pt modelId="{E087DEBE-0E91-4485-9E1C-973B2AC337DD}" type="parTrans" cxnId="{3629C109-2173-4D6A-8844-7FD6AFC493C4}">
      <dgm:prSet/>
      <dgm:spPr/>
      <dgm:t>
        <a:bodyPr/>
        <a:lstStyle/>
        <a:p>
          <a:endParaRPr lang="en-US"/>
        </a:p>
      </dgm:t>
    </dgm:pt>
    <dgm:pt modelId="{F8D6F931-8914-4662-91D7-6AF821A52A23}" type="sibTrans" cxnId="{3629C109-2173-4D6A-8844-7FD6AFC493C4}">
      <dgm:prSet/>
      <dgm:spPr/>
      <dgm:t>
        <a:bodyPr/>
        <a:lstStyle/>
        <a:p>
          <a:endParaRPr lang="en-US"/>
        </a:p>
      </dgm:t>
    </dgm:pt>
    <dgm:pt modelId="{DD3C0786-8B9E-424B-AE8A-F25C765C14C4}">
      <dgm:prSet custT="1"/>
      <dgm:spPr/>
      <dgm:t>
        <a:bodyPr/>
        <a:lstStyle/>
        <a:p>
          <a:r>
            <a:rPr lang="en-US" sz="1200" dirty="0" smtClean="0"/>
            <a:t>Contribution to </a:t>
          </a:r>
          <a:r>
            <a:rPr lang="en-US" sz="1200" b="1" dirty="0" smtClean="0">
              <a:solidFill>
                <a:srgbClr val="660033"/>
              </a:solidFill>
            </a:rPr>
            <a:t>societal challenges</a:t>
          </a:r>
          <a:endParaRPr lang="en-US" sz="1200" b="1" dirty="0">
            <a:solidFill>
              <a:srgbClr val="660033"/>
            </a:solidFill>
          </a:endParaRPr>
        </a:p>
      </dgm:t>
    </dgm:pt>
    <dgm:pt modelId="{AF360DA0-2EBA-4825-893A-023C72F9A9A2}" type="parTrans" cxnId="{A6C2EE8A-43BB-4C3C-8A3A-06A7D7F22F04}">
      <dgm:prSet/>
      <dgm:spPr/>
      <dgm:t>
        <a:bodyPr/>
        <a:lstStyle/>
        <a:p>
          <a:endParaRPr lang="en-US"/>
        </a:p>
      </dgm:t>
    </dgm:pt>
    <dgm:pt modelId="{BCBE8F82-603B-4895-9A89-DEE7F776216A}" type="sibTrans" cxnId="{A6C2EE8A-43BB-4C3C-8A3A-06A7D7F22F04}">
      <dgm:prSet/>
      <dgm:spPr/>
      <dgm:t>
        <a:bodyPr/>
        <a:lstStyle/>
        <a:p>
          <a:endParaRPr lang="en-US"/>
        </a:p>
      </dgm:t>
    </dgm:pt>
    <dgm:pt modelId="{2B78F406-EA22-4170-BFE0-0DA2441BBB68}">
      <dgm:prSet custT="1"/>
      <dgm:spPr/>
      <dgm:t>
        <a:bodyPr/>
        <a:lstStyle/>
        <a:p>
          <a:r>
            <a:rPr lang="en-US" sz="1200" b="1" dirty="0" smtClean="0">
              <a:solidFill>
                <a:srgbClr val="660033"/>
              </a:solidFill>
            </a:rPr>
            <a:t>Improving soil health and related ecosystem services (=&gt; mission objectives)</a:t>
          </a:r>
          <a:endParaRPr lang="en-US" sz="1200" b="1" dirty="0">
            <a:solidFill>
              <a:srgbClr val="660033"/>
            </a:solidFill>
          </a:endParaRPr>
        </a:p>
      </dgm:t>
    </dgm:pt>
    <dgm:pt modelId="{5106D594-FA90-49D4-B027-AD794DB89D0A}" type="parTrans" cxnId="{B74B24AF-DC08-4F63-B811-544641562D55}">
      <dgm:prSet/>
      <dgm:spPr/>
      <dgm:t>
        <a:bodyPr/>
        <a:lstStyle/>
        <a:p>
          <a:endParaRPr lang="en-US"/>
        </a:p>
      </dgm:t>
    </dgm:pt>
    <dgm:pt modelId="{DDB07D7B-5A69-49F8-9041-ECF64C1A1F4B}" type="sibTrans" cxnId="{B74B24AF-DC08-4F63-B811-544641562D55}">
      <dgm:prSet/>
      <dgm:spPr/>
      <dgm:t>
        <a:bodyPr/>
        <a:lstStyle/>
        <a:p>
          <a:endParaRPr lang="en-US"/>
        </a:p>
      </dgm:t>
    </dgm:pt>
    <dgm:pt modelId="{9E566655-6835-4962-98D6-9A17BB74F442}">
      <dgm:prSet custT="1"/>
      <dgm:spPr/>
      <dgm:t>
        <a:bodyPr/>
        <a:lstStyle/>
        <a:p>
          <a:r>
            <a:rPr lang="en-US" sz="1200" b="1" dirty="0" smtClean="0"/>
            <a:t>Research on impact of these innovative practices </a:t>
          </a:r>
          <a:r>
            <a:rPr lang="en-US" sz="1200" dirty="0" smtClean="0">
              <a:solidFill>
                <a:srgbClr val="660033"/>
              </a:solidFill>
            </a:rPr>
            <a:t>on </a:t>
          </a:r>
          <a:r>
            <a:rPr lang="en-US" sz="1200" b="1" dirty="0" smtClean="0">
              <a:solidFill>
                <a:srgbClr val="660033"/>
              </a:solidFill>
            </a:rPr>
            <a:t>ecosystems</a:t>
          </a:r>
          <a:endParaRPr lang="en-US" sz="1200" b="1" dirty="0">
            <a:solidFill>
              <a:srgbClr val="660033"/>
            </a:solidFill>
          </a:endParaRPr>
        </a:p>
      </dgm:t>
    </dgm:pt>
    <dgm:pt modelId="{B9BA857A-E77E-40B1-9660-088F0806CC49}" type="parTrans" cxnId="{007DDF91-343D-422B-AB65-26CA2F878611}">
      <dgm:prSet/>
      <dgm:spPr/>
      <dgm:t>
        <a:bodyPr/>
        <a:lstStyle/>
        <a:p>
          <a:endParaRPr lang="en-US"/>
        </a:p>
      </dgm:t>
    </dgm:pt>
    <dgm:pt modelId="{5D05347B-A769-43F2-A6D2-7A6857AA0B0C}" type="sibTrans" cxnId="{007DDF91-343D-422B-AB65-26CA2F878611}">
      <dgm:prSet/>
      <dgm:spPr/>
      <dgm:t>
        <a:bodyPr/>
        <a:lstStyle/>
        <a:p>
          <a:endParaRPr lang="en-US"/>
        </a:p>
      </dgm:t>
    </dgm:pt>
    <dgm:pt modelId="{223C6F1F-A93E-4905-BF5E-C93919D9A111}">
      <dgm:prSet custT="1"/>
      <dgm:spPr/>
      <dgm:t>
        <a:bodyPr/>
        <a:lstStyle/>
        <a:p>
          <a:r>
            <a:rPr lang="en-US" sz="1200" b="1" dirty="0" smtClean="0"/>
            <a:t>Networking</a:t>
          </a:r>
          <a:r>
            <a:rPr lang="en-US" sz="1200" dirty="0" smtClean="0"/>
            <a:t> and </a:t>
          </a:r>
          <a:r>
            <a:rPr lang="en-US" sz="1200" b="1" dirty="0" smtClean="0"/>
            <a:t>knowledge exchange</a:t>
          </a:r>
          <a:endParaRPr lang="en-US" sz="1200" b="1" dirty="0"/>
        </a:p>
      </dgm:t>
    </dgm:pt>
    <dgm:pt modelId="{89F5ADAE-D95D-4BB1-BA57-E3D83F6448EB}" type="parTrans" cxnId="{A18BD483-2DD3-428A-8BC0-0FDA43D92E69}">
      <dgm:prSet/>
      <dgm:spPr/>
      <dgm:t>
        <a:bodyPr/>
        <a:lstStyle/>
        <a:p>
          <a:endParaRPr lang="en-US"/>
        </a:p>
      </dgm:t>
    </dgm:pt>
    <dgm:pt modelId="{5B5F6852-6450-4314-9511-F57A049435F4}" type="sibTrans" cxnId="{A18BD483-2DD3-428A-8BC0-0FDA43D92E69}">
      <dgm:prSet/>
      <dgm:spPr/>
      <dgm:t>
        <a:bodyPr/>
        <a:lstStyle/>
        <a:p>
          <a:endParaRPr lang="en-US"/>
        </a:p>
      </dgm:t>
    </dgm:pt>
    <dgm:pt modelId="{43625349-E344-44F2-AC62-DB0155755F01}">
      <dgm:prSet custT="1"/>
      <dgm:spPr/>
      <dgm:t>
        <a:bodyPr/>
        <a:lstStyle/>
        <a:p>
          <a:r>
            <a:rPr lang="en-US" sz="1200" b="1" dirty="0" smtClean="0">
              <a:solidFill>
                <a:srgbClr val="660033"/>
              </a:solidFill>
            </a:rPr>
            <a:t>Demonstration</a:t>
          </a:r>
          <a:r>
            <a:rPr lang="en-US" sz="1200" dirty="0" smtClean="0">
              <a:solidFill>
                <a:srgbClr val="660033"/>
              </a:solidFill>
            </a:rPr>
            <a:t> (in particular lighthouses)</a:t>
          </a:r>
          <a:endParaRPr lang="en-US" sz="1200" dirty="0">
            <a:solidFill>
              <a:srgbClr val="660033"/>
            </a:solidFill>
          </a:endParaRPr>
        </a:p>
      </dgm:t>
    </dgm:pt>
    <dgm:pt modelId="{3B77EBFC-0A1D-458D-862A-4886F0C6DCF2}" type="parTrans" cxnId="{3DABE83B-AF28-463C-B33A-73A4266A3C73}">
      <dgm:prSet/>
      <dgm:spPr/>
      <dgm:t>
        <a:bodyPr/>
        <a:lstStyle/>
        <a:p>
          <a:endParaRPr lang="en-US"/>
        </a:p>
      </dgm:t>
    </dgm:pt>
    <dgm:pt modelId="{FA54243F-7E2A-4042-8382-8D9F507CE470}" type="sibTrans" cxnId="{3DABE83B-AF28-463C-B33A-73A4266A3C73}">
      <dgm:prSet/>
      <dgm:spPr/>
      <dgm:t>
        <a:bodyPr/>
        <a:lstStyle/>
        <a:p>
          <a:endParaRPr lang="en-US"/>
        </a:p>
      </dgm:t>
    </dgm:pt>
    <dgm:pt modelId="{39879458-5309-4355-A196-E531D53830A9}">
      <dgm:prSet custT="1"/>
      <dgm:spPr/>
      <dgm:t>
        <a:bodyPr/>
        <a:lstStyle/>
        <a:p>
          <a:r>
            <a:rPr lang="en-US" sz="1200" b="1" dirty="0" smtClean="0"/>
            <a:t>Real users (</a:t>
          </a:r>
          <a:r>
            <a:rPr lang="en-US" sz="1200" b="1" dirty="0" smtClean="0">
              <a:solidFill>
                <a:srgbClr val="660033"/>
              </a:solidFill>
            </a:rPr>
            <a:t>soil managers connected with broad array of stakeholders &amp; decision-makers</a:t>
          </a:r>
          <a:r>
            <a:rPr lang="en-US" sz="1200" b="1" dirty="0" smtClean="0"/>
            <a:t>)</a:t>
          </a:r>
          <a:endParaRPr lang="en-US" sz="1200" b="1" dirty="0"/>
        </a:p>
      </dgm:t>
    </dgm:pt>
    <dgm:pt modelId="{B51ADC9C-B7E5-4B70-B8E1-0ECDF01D394B}" type="parTrans" cxnId="{9C9D5DFD-570B-463B-91FD-EBA669B21FA8}">
      <dgm:prSet/>
      <dgm:spPr/>
      <dgm:t>
        <a:bodyPr/>
        <a:lstStyle/>
        <a:p>
          <a:endParaRPr lang="en-US"/>
        </a:p>
      </dgm:t>
    </dgm:pt>
    <dgm:pt modelId="{3A8F9DDE-1509-4ECB-B979-6683F34BE9F2}" type="sibTrans" cxnId="{9C9D5DFD-570B-463B-91FD-EBA669B21FA8}">
      <dgm:prSet/>
      <dgm:spPr/>
      <dgm:t>
        <a:bodyPr/>
        <a:lstStyle/>
        <a:p>
          <a:endParaRPr lang="en-US"/>
        </a:p>
      </dgm:t>
    </dgm:pt>
    <dgm:pt modelId="{AE0C1AFC-C881-4ACF-85DD-774DFDB52084}">
      <dgm:prSet custT="1"/>
      <dgm:spPr/>
      <dgm:t>
        <a:bodyPr/>
        <a:lstStyle/>
        <a:p>
          <a:r>
            <a:rPr lang="en-US" sz="1200" b="1" dirty="0" smtClean="0"/>
            <a:t>Demonstration</a:t>
          </a:r>
          <a:r>
            <a:rPr lang="en-US" sz="1200" dirty="0" smtClean="0"/>
            <a:t>: wider public, policy arena, </a:t>
          </a:r>
          <a:r>
            <a:rPr lang="en-US" sz="1200" dirty="0" smtClean="0">
              <a:solidFill>
                <a:srgbClr val="660033"/>
              </a:solidFill>
            </a:rPr>
            <a:t>EIP and relevant networks</a:t>
          </a:r>
          <a:endParaRPr lang="en-US" sz="1200" dirty="0">
            <a:solidFill>
              <a:srgbClr val="660033"/>
            </a:solidFill>
          </a:endParaRPr>
        </a:p>
      </dgm:t>
    </dgm:pt>
    <dgm:pt modelId="{56C43801-4B4A-4A88-835B-50CBA915ADC9}" type="parTrans" cxnId="{A115C87D-F2FA-4648-BF18-AEAC8C233FEF}">
      <dgm:prSet/>
      <dgm:spPr/>
      <dgm:t>
        <a:bodyPr/>
        <a:lstStyle/>
        <a:p>
          <a:endParaRPr lang="en-US"/>
        </a:p>
      </dgm:t>
    </dgm:pt>
    <dgm:pt modelId="{BCCD0827-CD1E-4F4D-B91E-EDAEB0ACD2CF}" type="sibTrans" cxnId="{A115C87D-F2FA-4648-BF18-AEAC8C233FEF}">
      <dgm:prSet/>
      <dgm:spPr/>
      <dgm:t>
        <a:bodyPr/>
        <a:lstStyle/>
        <a:p>
          <a:endParaRPr lang="en-US"/>
        </a:p>
      </dgm:t>
    </dgm:pt>
    <dgm:pt modelId="{35EE27FA-8046-468B-855C-7CA933E6B3F7}">
      <dgm:prSet custT="1"/>
      <dgm:spPr/>
      <dgm:t>
        <a:bodyPr/>
        <a:lstStyle/>
        <a:p>
          <a:r>
            <a:rPr lang="fr-BE" sz="1200" b="1" smtClean="0"/>
            <a:t>Place-based</a:t>
          </a:r>
          <a:r>
            <a:rPr lang="fr-BE" sz="1200" smtClean="0"/>
            <a:t> approach and </a:t>
          </a:r>
          <a:r>
            <a:rPr lang="fr-BE" sz="1200" b="1" smtClean="0"/>
            <a:t>real-life context </a:t>
          </a:r>
          <a:r>
            <a:rPr lang="fr-BE" sz="1200" smtClean="0"/>
            <a:t>= real farms/forests/urban sites</a:t>
          </a:r>
          <a:endParaRPr lang="fr-BE" sz="1200" dirty="0" smtClean="0"/>
        </a:p>
      </dgm:t>
    </dgm:pt>
    <dgm:pt modelId="{4F8E530D-65C0-4C16-9051-D85C11862B05}" type="parTrans" cxnId="{33BCD2BC-D217-4A41-A09C-20B7A3BD15C9}">
      <dgm:prSet/>
      <dgm:spPr/>
      <dgm:t>
        <a:bodyPr/>
        <a:lstStyle/>
        <a:p>
          <a:endParaRPr lang="en-US"/>
        </a:p>
      </dgm:t>
    </dgm:pt>
    <dgm:pt modelId="{AC6D4927-C6CD-4DD4-A41A-4EA9F87E86DC}" type="sibTrans" cxnId="{33BCD2BC-D217-4A41-A09C-20B7A3BD15C9}">
      <dgm:prSet/>
      <dgm:spPr/>
      <dgm:t>
        <a:bodyPr/>
        <a:lstStyle/>
        <a:p>
          <a:endParaRPr lang="en-US"/>
        </a:p>
      </dgm:t>
    </dgm:pt>
    <dgm:pt modelId="{9FD21A5F-B076-4C51-A016-347638F24706}">
      <dgm:prSet custT="1"/>
      <dgm:spPr/>
      <dgm:t>
        <a:bodyPr/>
        <a:lstStyle/>
        <a:p>
          <a:r>
            <a:rPr lang="fr-BE" sz="1200" b="1" dirty="0" err="1" smtClean="0">
              <a:solidFill>
                <a:srgbClr val="660033"/>
              </a:solidFill>
            </a:rPr>
            <a:t>Robust</a:t>
          </a:r>
          <a:r>
            <a:rPr lang="fr-BE" sz="1200" b="1" dirty="0" smtClean="0">
              <a:solidFill>
                <a:srgbClr val="660033"/>
              </a:solidFill>
            </a:rPr>
            <a:t> </a:t>
          </a:r>
          <a:r>
            <a:rPr lang="fr-BE" sz="1200" b="1" dirty="0" err="1" smtClean="0">
              <a:solidFill>
                <a:srgbClr val="660033"/>
              </a:solidFill>
            </a:rPr>
            <a:t>scientific</a:t>
          </a:r>
          <a:r>
            <a:rPr lang="fr-BE" sz="1200" b="1" dirty="0" smtClean="0">
              <a:solidFill>
                <a:srgbClr val="660033"/>
              </a:solidFill>
            </a:rPr>
            <a:t> setup </a:t>
          </a:r>
          <a:r>
            <a:rPr lang="fr-BE" sz="1200" dirty="0" smtClean="0">
              <a:solidFill>
                <a:srgbClr val="660033"/>
              </a:solidFill>
            </a:rPr>
            <a:t>for </a:t>
          </a:r>
          <a:r>
            <a:rPr lang="fr-BE" sz="1200" b="1" dirty="0" err="1" smtClean="0">
              <a:solidFill>
                <a:srgbClr val="660033"/>
              </a:solidFill>
            </a:rPr>
            <a:t>ecosystem</a:t>
          </a:r>
          <a:r>
            <a:rPr lang="fr-BE" sz="1200" b="1" dirty="0" smtClean="0">
              <a:solidFill>
                <a:srgbClr val="660033"/>
              </a:solidFill>
            </a:rPr>
            <a:t> </a:t>
          </a:r>
          <a:r>
            <a:rPr lang="fr-BE" sz="1200" b="1" dirty="0" err="1" smtClean="0">
              <a:solidFill>
                <a:srgbClr val="660033"/>
              </a:solidFill>
            </a:rPr>
            <a:t>assessment</a:t>
          </a:r>
          <a:endParaRPr lang="en-GB" sz="1200" b="1" dirty="0">
            <a:solidFill>
              <a:srgbClr val="660033"/>
            </a:solidFill>
          </a:endParaRPr>
        </a:p>
      </dgm:t>
    </dgm:pt>
    <dgm:pt modelId="{885E1C55-DA2F-421A-843F-19980FEB73D5}" type="parTrans" cxnId="{144173E3-319B-4314-9FFB-762280CBB819}">
      <dgm:prSet/>
      <dgm:spPr/>
      <dgm:t>
        <a:bodyPr/>
        <a:lstStyle/>
        <a:p>
          <a:endParaRPr lang="en-US"/>
        </a:p>
      </dgm:t>
    </dgm:pt>
    <dgm:pt modelId="{E2E5F201-3E27-42B2-A8E4-515F8DE89664}" type="sibTrans" cxnId="{144173E3-319B-4314-9FFB-762280CBB819}">
      <dgm:prSet/>
      <dgm:spPr/>
      <dgm:t>
        <a:bodyPr/>
        <a:lstStyle/>
        <a:p>
          <a:endParaRPr lang="en-US"/>
        </a:p>
      </dgm:t>
    </dgm:pt>
    <dgm:pt modelId="{7793891D-6A83-44F4-BB3E-87E485617E57}">
      <dgm:prSet custT="1"/>
      <dgm:spPr/>
      <dgm:t>
        <a:bodyPr/>
        <a:lstStyle/>
        <a:p>
          <a:r>
            <a:rPr lang="fr-BE" sz="1200" b="1" dirty="0" err="1" smtClean="0"/>
            <a:t>Openess</a:t>
          </a:r>
          <a:r>
            <a:rPr lang="fr-BE" sz="1200" dirty="0" smtClean="0"/>
            <a:t>, communication and </a:t>
          </a:r>
          <a:r>
            <a:rPr lang="fr-BE" sz="1200" dirty="0" err="1" smtClean="0"/>
            <a:t>dissemination</a:t>
          </a:r>
          <a:endParaRPr lang="fr-BE" sz="1200" dirty="0" smtClean="0"/>
        </a:p>
      </dgm:t>
    </dgm:pt>
    <dgm:pt modelId="{44CFF17F-E67D-458B-80BD-AB9CD470DC85}" type="parTrans" cxnId="{7AF9D151-C385-440C-B269-3F939075274B}">
      <dgm:prSet/>
      <dgm:spPr/>
      <dgm:t>
        <a:bodyPr/>
        <a:lstStyle/>
        <a:p>
          <a:endParaRPr lang="en-US"/>
        </a:p>
      </dgm:t>
    </dgm:pt>
    <dgm:pt modelId="{03405CBA-E9A4-437F-9E45-0B9B8471AEC2}" type="sibTrans" cxnId="{7AF9D151-C385-440C-B269-3F939075274B}">
      <dgm:prSet/>
      <dgm:spPr/>
      <dgm:t>
        <a:bodyPr/>
        <a:lstStyle/>
        <a:p>
          <a:endParaRPr lang="en-US"/>
        </a:p>
      </dgm:t>
    </dgm:pt>
    <dgm:pt modelId="{8772A0CC-4D1D-4AAE-82DB-F1A4F959318F}" type="pres">
      <dgm:prSet presAssocID="{808B5F72-7E7C-4004-9D2C-9C8CFCBEECC6}" presName="Name0" presStyleCnt="0">
        <dgm:presLayoutVars>
          <dgm:dir/>
          <dgm:animLvl val="lvl"/>
          <dgm:resizeHandles val="exact"/>
        </dgm:presLayoutVars>
      </dgm:prSet>
      <dgm:spPr/>
      <dgm:t>
        <a:bodyPr/>
        <a:lstStyle/>
        <a:p>
          <a:endParaRPr lang="en-US"/>
        </a:p>
      </dgm:t>
    </dgm:pt>
    <dgm:pt modelId="{4F5B0FBC-010C-4FC5-B036-DB8A4679D829}" type="pres">
      <dgm:prSet presAssocID="{11A094D8-2707-4E9D-8DB7-302694FD037C}" presName="linNode" presStyleCnt="0"/>
      <dgm:spPr/>
    </dgm:pt>
    <dgm:pt modelId="{024DCAAE-4ED7-444B-A296-730D5A0EE875}" type="pres">
      <dgm:prSet presAssocID="{11A094D8-2707-4E9D-8DB7-302694FD037C}" presName="parentText" presStyleLbl="node1" presStyleIdx="0" presStyleCnt="4" custScaleX="70984">
        <dgm:presLayoutVars>
          <dgm:chMax val="1"/>
          <dgm:bulletEnabled val="1"/>
        </dgm:presLayoutVars>
      </dgm:prSet>
      <dgm:spPr/>
      <dgm:t>
        <a:bodyPr/>
        <a:lstStyle/>
        <a:p>
          <a:endParaRPr lang="en-US"/>
        </a:p>
      </dgm:t>
    </dgm:pt>
    <dgm:pt modelId="{541DAFE3-BF24-4743-B512-F191F43665BD}" type="pres">
      <dgm:prSet presAssocID="{11A094D8-2707-4E9D-8DB7-302694FD037C}" presName="descendantText" presStyleLbl="alignAccFollowNode1" presStyleIdx="0" presStyleCnt="4">
        <dgm:presLayoutVars>
          <dgm:bulletEnabled val="1"/>
        </dgm:presLayoutVars>
      </dgm:prSet>
      <dgm:spPr/>
      <dgm:t>
        <a:bodyPr/>
        <a:lstStyle/>
        <a:p>
          <a:endParaRPr lang="en-US"/>
        </a:p>
      </dgm:t>
    </dgm:pt>
    <dgm:pt modelId="{7D06A533-1FCC-41D5-A427-869CCC412763}" type="pres">
      <dgm:prSet presAssocID="{911FBEE0-60A9-48DE-A25B-D059645506D6}" presName="sp" presStyleCnt="0"/>
      <dgm:spPr/>
    </dgm:pt>
    <dgm:pt modelId="{C50AFD58-75C2-49F7-A47D-36B135A0AE7A}" type="pres">
      <dgm:prSet presAssocID="{B0E681C1-1A0C-470C-A6B5-080279FBF814}" presName="linNode" presStyleCnt="0"/>
      <dgm:spPr/>
    </dgm:pt>
    <dgm:pt modelId="{E91F0BF1-A755-4328-82DE-4B26E89DBB8F}" type="pres">
      <dgm:prSet presAssocID="{B0E681C1-1A0C-470C-A6B5-080279FBF814}" presName="parentText" presStyleLbl="node1" presStyleIdx="1" presStyleCnt="4" custScaleX="70984">
        <dgm:presLayoutVars>
          <dgm:chMax val="1"/>
          <dgm:bulletEnabled val="1"/>
        </dgm:presLayoutVars>
      </dgm:prSet>
      <dgm:spPr/>
      <dgm:t>
        <a:bodyPr/>
        <a:lstStyle/>
        <a:p>
          <a:endParaRPr lang="en-US"/>
        </a:p>
      </dgm:t>
    </dgm:pt>
    <dgm:pt modelId="{8FB62AC9-10C7-416D-992E-F183D0C8E83F}" type="pres">
      <dgm:prSet presAssocID="{B0E681C1-1A0C-470C-A6B5-080279FBF814}" presName="descendantText" presStyleLbl="alignAccFollowNode1" presStyleIdx="1" presStyleCnt="4">
        <dgm:presLayoutVars>
          <dgm:bulletEnabled val="1"/>
        </dgm:presLayoutVars>
      </dgm:prSet>
      <dgm:spPr/>
      <dgm:t>
        <a:bodyPr/>
        <a:lstStyle/>
        <a:p>
          <a:endParaRPr lang="en-US"/>
        </a:p>
      </dgm:t>
    </dgm:pt>
    <dgm:pt modelId="{37E052A5-4568-4118-BF78-1EF5583F937E}" type="pres">
      <dgm:prSet presAssocID="{C0343704-81CC-481B-AA87-202931652955}" presName="sp" presStyleCnt="0"/>
      <dgm:spPr/>
    </dgm:pt>
    <dgm:pt modelId="{122A552B-47CD-4EB3-9B20-467CAAD6550E}" type="pres">
      <dgm:prSet presAssocID="{A5089197-C37D-4105-A98A-28D4CCCBD254}" presName="linNode" presStyleCnt="0"/>
      <dgm:spPr/>
    </dgm:pt>
    <dgm:pt modelId="{DFA48EAC-89B8-4217-B6BC-1E7C2C6DDF8B}" type="pres">
      <dgm:prSet presAssocID="{A5089197-C37D-4105-A98A-28D4CCCBD254}" presName="parentText" presStyleLbl="node1" presStyleIdx="2" presStyleCnt="4" custScaleX="70984">
        <dgm:presLayoutVars>
          <dgm:chMax val="1"/>
          <dgm:bulletEnabled val="1"/>
        </dgm:presLayoutVars>
      </dgm:prSet>
      <dgm:spPr/>
      <dgm:t>
        <a:bodyPr/>
        <a:lstStyle/>
        <a:p>
          <a:endParaRPr lang="en-US"/>
        </a:p>
      </dgm:t>
    </dgm:pt>
    <dgm:pt modelId="{D8CAC9B3-7042-4102-AAE4-6305DCEF986F}" type="pres">
      <dgm:prSet presAssocID="{A5089197-C37D-4105-A98A-28D4CCCBD254}" presName="descendantText" presStyleLbl="alignAccFollowNode1" presStyleIdx="2" presStyleCnt="4">
        <dgm:presLayoutVars>
          <dgm:bulletEnabled val="1"/>
        </dgm:presLayoutVars>
      </dgm:prSet>
      <dgm:spPr/>
      <dgm:t>
        <a:bodyPr/>
        <a:lstStyle/>
        <a:p>
          <a:endParaRPr lang="en-US"/>
        </a:p>
      </dgm:t>
    </dgm:pt>
    <dgm:pt modelId="{C1725197-0EEA-427F-9F46-30BCA382BADE}" type="pres">
      <dgm:prSet presAssocID="{E7A622C3-A620-4AF5-8AC0-ADB9C21E3A65}" presName="sp" presStyleCnt="0"/>
      <dgm:spPr/>
    </dgm:pt>
    <dgm:pt modelId="{36691454-B9E3-4755-90C7-18F99646608D}" type="pres">
      <dgm:prSet presAssocID="{C62ED804-183B-46D4-85AE-C98DA651E34E}" presName="linNode" presStyleCnt="0"/>
      <dgm:spPr/>
    </dgm:pt>
    <dgm:pt modelId="{5CEC3CC0-EC73-4831-B6AA-9BE6385204AB}" type="pres">
      <dgm:prSet presAssocID="{C62ED804-183B-46D4-85AE-C98DA651E34E}" presName="parentText" presStyleLbl="node1" presStyleIdx="3" presStyleCnt="4" custScaleX="70984">
        <dgm:presLayoutVars>
          <dgm:chMax val="1"/>
          <dgm:bulletEnabled val="1"/>
        </dgm:presLayoutVars>
      </dgm:prSet>
      <dgm:spPr/>
      <dgm:t>
        <a:bodyPr/>
        <a:lstStyle/>
        <a:p>
          <a:endParaRPr lang="en-US"/>
        </a:p>
      </dgm:t>
    </dgm:pt>
    <dgm:pt modelId="{9995C0C5-EFA2-4B30-9E74-24855BB43075}" type="pres">
      <dgm:prSet presAssocID="{C62ED804-183B-46D4-85AE-C98DA651E34E}" presName="descendantText" presStyleLbl="alignAccFollowNode1" presStyleIdx="3" presStyleCnt="4">
        <dgm:presLayoutVars>
          <dgm:bulletEnabled val="1"/>
        </dgm:presLayoutVars>
      </dgm:prSet>
      <dgm:spPr/>
      <dgm:t>
        <a:bodyPr/>
        <a:lstStyle/>
        <a:p>
          <a:endParaRPr lang="en-US"/>
        </a:p>
      </dgm:t>
    </dgm:pt>
  </dgm:ptLst>
  <dgm:cxnLst>
    <dgm:cxn modelId="{A9B63C8A-488B-4606-B431-5BE4F3AD6FA3}" srcId="{B0E681C1-1A0C-470C-A6B5-080279FBF814}" destId="{4DCC5DF0-AD0E-47EA-9A76-560681760CE6}" srcOrd="0" destOrd="0" parTransId="{A1DA029B-A489-4710-84EF-368BD4F43831}" sibTransId="{1D099E0F-F013-4EF5-997A-124FD65214F3}"/>
    <dgm:cxn modelId="{E2B4EFE0-88E7-42A3-B22B-0EA6738F14E2}" type="presOf" srcId="{2B78F406-EA22-4170-BFE0-0DA2441BBB68}" destId="{541DAFE3-BF24-4743-B512-F191F43665BD}" srcOrd="0" destOrd="2" presId="urn:microsoft.com/office/officeart/2005/8/layout/vList5"/>
    <dgm:cxn modelId="{64AC94B5-5526-4A4D-9B99-8E8DDC9AC77A}" type="presOf" srcId="{B0E681C1-1A0C-470C-A6B5-080279FBF814}" destId="{E91F0BF1-A755-4328-82DE-4B26E89DBB8F}" srcOrd="0" destOrd="0" presId="urn:microsoft.com/office/officeart/2005/8/layout/vList5"/>
    <dgm:cxn modelId="{126D6917-0999-4979-A18B-05CD2009AC3D}" type="presOf" srcId="{9E566655-6835-4962-98D6-9A17BB74F442}" destId="{8FB62AC9-10C7-416D-992E-F183D0C8E83F}" srcOrd="0" destOrd="1" presId="urn:microsoft.com/office/officeart/2005/8/layout/vList5"/>
    <dgm:cxn modelId="{AFCF2D17-46E4-4934-AA87-5D335D87EDE5}" srcId="{808B5F72-7E7C-4004-9D2C-9C8CFCBEECC6}" destId="{B0E681C1-1A0C-470C-A6B5-080279FBF814}" srcOrd="1" destOrd="0" parTransId="{0BF8933D-9B24-4999-8626-531EA14460DC}" sibTransId="{C0343704-81CC-481B-AA87-202931652955}"/>
    <dgm:cxn modelId="{A115C87D-F2FA-4648-BF18-AEAC8C233FEF}" srcId="{A5089197-C37D-4105-A98A-28D4CCCBD254}" destId="{AE0C1AFC-C881-4ACF-85DD-774DFDB52084}" srcOrd="2" destOrd="0" parTransId="{56C43801-4B4A-4A88-835B-50CBA915ADC9}" sibTransId="{BCCD0827-CD1E-4F4D-B91E-EDAEB0ACD2CF}"/>
    <dgm:cxn modelId="{B1AAD525-6CD2-4B0B-B708-29E1391AF5E7}" srcId="{808B5F72-7E7C-4004-9D2C-9C8CFCBEECC6}" destId="{A5089197-C37D-4105-A98A-28D4CCCBD254}" srcOrd="2" destOrd="0" parTransId="{6B154AB2-5B10-4E05-BB88-D829F5B3D71E}" sibTransId="{E7A622C3-A620-4AF5-8AC0-ADB9C21E3A65}"/>
    <dgm:cxn modelId="{48EF5896-6F87-4235-B914-C2DFED4A31D5}" type="presOf" srcId="{808B5F72-7E7C-4004-9D2C-9C8CFCBEECC6}" destId="{8772A0CC-4D1D-4AAE-82DB-F1A4F959318F}" srcOrd="0" destOrd="0" presId="urn:microsoft.com/office/officeart/2005/8/layout/vList5"/>
    <dgm:cxn modelId="{AC9E59A1-6182-47F3-B689-5C42356803A7}" type="presOf" srcId="{35EE27FA-8046-468B-855C-7CA933E6B3F7}" destId="{9995C0C5-EFA2-4B30-9E74-24855BB43075}" srcOrd="0" destOrd="1" presId="urn:microsoft.com/office/officeart/2005/8/layout/vList5"/>
    <dgm:cxn modelId="{007DDF91-343D-422B-AB65-26CA2F878611}" srcId="{B0E681C1-1A0C-470C-A6B5-080279FBF814}" destId="{9E566655-6835-4962-98D6-9A17BB74F442}" srcOrd="1" destOrd="0" parTransId="{B9BA857A-E77E-40B1-9660-088F0806CC49}" sibTransId="{5D05347B-A769-43F2-A6D2-7A6857AA0B0C}"/>
    <dgm:cxn modelId="{3DABE83B-AF28-463C-B33A-73A4266A3C73}" srcId="{B0E681C1-1A0C-470C-A6B5-080279FBF814}" destId="{43625349-E344-44F2-AC62-DB0155755F01}" srcOrd="3" destOrd="0" parTransId="{3B77EBFC-0A1D-458D-862A-4886F0C6DCF2}" sibTransId="{FA54243F-7E2A-4042-8382-8D9F507CE470}"/>
    <dgm:cxn modelId="{711F7617-B9D4-49AE-B8CE-DE2406BFBC9F}" srcId="{11A094D8-2707-4E9D-8DB7-302694FD037C}" destId="{72700FC7-2550-4D46-9D0D-8064A6660C03}" srcOrd="0" destOrd="0" parTransId="{E1681ED9-333A-4161-A2A9-EF8FEE80BE5E}" sibTransId="{589F57DC-0D9A-4809-A0FB-8288FF410B5B}"/>
    <dgm:cxn modelId="{402A4BD1-A192-4E9C-BADB-7229A7DE0E5E}" type="presOf" srcId="{9FD21A5F-B076-4C51-A016-347638F24706}" destId="{9995C0C5-EFA2-4B30-9E74-24855BB43075}" srcOrd="0" destOrd="2" presId="urn:microsoft.com/office/officeart/2005/8/layout/vList5"/>
    <dgm:cxn modelId="{9189354E-0A30-4C90-8202-2ABF4314484D}" type="presOf" srcId="{7C8E2DDA-AEF7-4BD1-B1E3-0AFB7EA745A8}" destId="{9995C0C5-EFA2-4B30-9E74-24855BB43075}" srcOrd="0" destOrd="0" presId="urn:microsoft.com/office/officeart/2005/8/layout/vList5"/>
    <dgm:cxn modelId="{33BCD2BC-D217-4A41-A09C-20B7A3BD15C9}" srcId="{C62ED804-183B-46D4-85AE-C98DA651E34E}" destId="{35EE27FA-8046-468B-855C-7CA933E6B3F7}" srcOrd="1" destOrd="0" parTransId="{4F8E530D-65C0-4C16-9051-D85C11862B05}" sibTransId="{AC6D4927-C6CD-4DD4-A41A-4EA9F87E86DC}"/>
    <dgm:cxn modelId="{CAD42CCD-C713-4054-B5C2-397A34A6E234}" type="presOf" srcId="{385E90ED-CC1D-44F2-89D5-0929B6B19132}" destId="{D8CAC9B3-7042-4102-AAE4-6305DCEF986F}" srcOrd="0" destOrd="0" presId="urn:microsoft.com/office/officeart/2005/8/layout/vList5"/>
    <dgm:cxn modelId="{226ABEE4-0AC3-41F1-B329-B127ECE7D88C}" type="presOf" srcId="{39879458-5309-4355-A196-E531D53830A9}" destId="{D8CAC9B3-7042-4102-AAE4-6305DCEF986F}" srcOrd="0" destOrd="1" presId="urn:microsoft.com/office/officeart/2005/8/layout/vList5"/>
    <dgm:cxn modelId="{56650BEE-CFD0-4A64-B8EA-7F8ADD002A0B}" type="presOf" srcId="{C62ED804-183B-46D4-85AE-C98DA651E34E}" destId="{5CEC3CC0-EC73-4831-B6AA-9BE6385204AB}" srcOrd="0" destOrd="0" presId="urn:microsoft.com/office/officeart/2005/8/layout/vList5"/>
    <dgm:cxn modelId="{6FA2CFBE-94FF-4C74-AC6C-E267AF6475A3}" srcId="{808B5F72-7E7C-4004-9D2C-9C8CFCBEECC6}" destId="{C62ED804-183B-46D4-85AE-C98DA651E34E}" srcOrd="3" destOrd="0" parTransId="{C882D954-1192-4A69-99C5-4F25F054F2F7}" sibTransId="{4480DBE8-5C45-4FFF-B6BF-14ED76BE6F3E}"/>
    <dgm:cxn modelId="{647D8475-BD89-4B9E-A523-0BD15A1E1A1B}" type="presOf" srcId="{11A094D8-2707-4E9D-8DB7-302694FD037C}" destId="{024DCAAE-4ED7-444B-A296-730D5A0EE875}" srcOrd="0" destOrd="0" presId="urn:microsoft.com/office/officeart/2005/8/layout/vList5"/>
    <dgm:cxn modelId="{A18BD483-2DD3-428A-8BC0-0FDA43D92E69}" srcId="{B0E681C1-1A0C-470C-A6B5-080279FBF814}" destId="{223C6F1F-A93E-4905-BF5E-C93919D9A111}" srcOrd="2" destOrd="0" parTransId="{89F5ADAE-D95D-4BB1-BA57-E3D83F6448EB}" sibTransId="{5B5F6852-6450-4314-9511-F57A049435F4}"/>
    <dgm:cxn modelId="{5CFDCBCB-01D6-41AF-BC3E-12DEF4A9D12F}" type="presOf" srcId="{A5089197-C37D-4105-A98A-28D4CCCBD254}" destId="{DFA48EAC-89B8-4217-B6BC-1E7C2C6DDF8B}" srcOrd="0" destOrd="0" presId="urn:microsoft.com/office/officeart/2005/8/layout/vList5"/>
    <dgm:cxn modelId="{A6AE9186-1425-4857-B4FB-3BDFA6DE8234}" type="presOf" srcId="{72700FC7-2550-4D46-9D0D-8064A6660C03}" destId="{541DAFE3-BF24-4743-B512-F191F43665BD}" srcOrd="0" destOrd="0" presId="urn:microsoft.com/office/officeart/2005/8/layout/vList5"/>
    <dgm:cxn modelId="{614519AA-4F94-48CD-9111-21C83D076BD7}" srcId="{808B5F72-7E7C-4004-9D2C-9C8CFCBEECC6}" destId="{11A094D8-2707-4E9D-8DB7-302694FD037C}" srcOrd="0" destOrd="0" parTransId="{B2E84209-5E72-4EFB-B0C5-696B729E95E0}" sibTransId="{911FBEE0-60A9-48DE-A25B-D059645506D6}"/>
    <dgm:cxn modelId="{3466F2AE-50AB-4479-A01B-68CA5397B320}" type="presOf" srcId="{AE0C1AFC-C881-4ACF-85DD-774DFDB52084}" destId="{D8CAC9B3-7042-4102-AAE4-6305DCEF986F}" srcOrd="0" destOrd="2" presId="urn:microsoft.com/office/officeart/2005/8/layout/vList5"/>
    <dgm:cxn modelId="{3629C109-2173-4D6A-8844-7FD6AFC493C4}" srcId="{C62ED804-183B-46D4-85AE-C98DA651E34E}" destId="{7C8E2DDA-AEF7-4BD1-B1E3-0AFB7EA745A8}" srcOrd="0" destOrd="0" parTransId="{E087DEBE-0E91-4485-9E1C-973B2AC337DD}" sibTransId="{F8D6F931-8914-4662-91D7-6AF821A52A23}"/>
    <dgm:cxn modelId="{A6C2EE8A-43BB-4C3C-8A3A-06A7D7F22F04}" srcId="{11A094D8-2707-4E9D-8DB7-302694FD037C}" destId="{DD3C0786-8B9E-424B-AE8A-F25C765C14C4}" srcOrd="1" destOrd="0" parTransId="{AF360DA0-2EBA-4825-893A-023C72F9A9A2}" sibTransId="{BCBE8F82-603B-4895-9A89-DEE7F776216A}"/>
    <dgm:cxn modelId="{54672C13-25DD-4231-B635-A4C1B1CBB09D}" type="presOf" srcId="{7793891D-6A83-44F4-BB3E-87E485617E57}" destId="{9995C0C5-EFA2-4B30-9E74-24855BB43075}" srcOrd="0" destOrd="3" presId="urn:microsoft.com/office/officeart/2005/8/layout/vList5"/>
    <dgm:cxn modelId="{7AF9D151-C385-440C-B269-3F939075274B}" srcId="{C62ED804-183B-46D4-85AE-C98DA651E34E}" destId="{7793891D-6A83-44F4-BB3E-87E485617E57}" srcOrd="3" destOrd="0" parTransId="{44CFF17F-E67D-458B-80BD-AB9CD470DC85}" sibTransId="{03405CBA-E9A4-437F-9E45-0B9B8471AEC2}"/>
    <dgm:cxn modelId="{A5113133-0591-4C1F-BD64-46AF6DE11FF9}" type="presOf" srcId="{4DCC5DF0-AD0E-47EA-9A76-560681760CE6}" destId="{8FB62AC9-10C7-416D-992E-F183D0C8E83F}" srcOrd="0" destOrd="0" presId="urn:microsoft.com/office/officeart/2005/8/layout/vList5"/>
    <dgm:cxn modelId="{144173E3-319B-4314-9FFB-762280CBB819}" srcId="{C62ED804-183B-46D4-85AE-C98DA651E34E}" destId="{9FD21A5F-B076-4C51-A016-347638F24706}" srcOrd="2" destOrd="0" parTransId="{885E1C55-DA2F-421A-843F-19980FEB73D5}" sibTransId="{E2E5F201-3E27-42B2-A8E4-515F8DE89664}"/>
    <dgm:cxn modelId="{71A4A3D3-DFD0-4B97-968B-D49871599820}" type="presOf" srcId="{DD3C0786-8B9E-424B-AE8A-F25C765C14C4}" destId="{541DAFE3-BF24-4743-B512-F191F43665BD}" srcOrd="0" destOrd="1" presId="urn:microsoft.com/office/officeart/2005/8/layout/vList5"/>
    <dgm:cxn modelId="{B74B24AF-DC08-4F63-B811-544641562D55}" srcId="{11A094D8-2707-4E9D-8DB7-302694FD037C}" destId="{2B78F406-EA22-4170-BFE0-0DA2441BBB68}" srcOrd="2" destOrd="0" parTransId="{5106D594-FA90-49D4-B027-AD794DB89D0A}" sibTransId="{DDB07D7B-5A69-49F8-9041-ECF64C1A1F4B}"/>
    <dgm:cxn modelId="{93F089C3-B3DA-4E1D-A74A-411BA4731482}" srcId="{A5089197-C37D-4105-A98A-28D4CCCBD254}" destId="{385E90ED-CC1D-44F2-89D5-0929B6B19132}" srcOrd="0" destOrd="0" parTransId="{6F00F991-9FEE-4B91-9357-7D6E3E3552EF}" sibTransId="{14A00684-C4D3-496F-9813-D64EC5C6A57E}"/>
    <dgm:cxn modelId="{BE9419ED-6B21-4766-87AF-4B403B5FDBDA}" type="presOf" srcId="{43625349-E344-44F2-AC62-DB0155755F01}" destId="{8FB62AC9-10C7-416D-992E-F183D0C8E83F}" srcOrd="0" destOrd="3" presId="urn:microsoft.com/office/officeart/2005/8/layout/vList5"/>
    <dgm:cxn modelId="{9C9D5DFD-570B-463B-91FD-EBA669B21FA8}" srcId="{A5089197-C37D-4105-A98A-28D4CCCBD254}" destId="{39879458-5309-4355-A196-E531D53830A9}" srcOrd="1" destOrd="0" parTransId="{B51ADC9C-B7E5-4B70-B8E1-0ECDF01D394B}" sibTransId="{3A8F9DDE-1509-4ECB-B979-6683F34BE9F2}"/>
    <dgm:cxn modelId="{9633D3B1-C058-4E6E-BBA1-5590CFE4B9E5}" type="presOf" srcId="{223C6F1F-A93E-4905-BF5E-C93919D9A111}" destId="{8FB62AC9-10C7-416D-992E-F183D0C8E83F}" srcOrd="0" destOrd="2" presId="urn:microsoft.com/office/officeart/2005/8/layout/vList5"/>
    <dgm:cxn modelId="{699D2C44-9D22-439D-94BB-6F26C5BBCB01}" type="presParOf" srcId="{8772A0CC-4D1D-4AAE-82DB-F1A4F959318F}" destId="{4F5B0FBC-010C-4FC5-B036-DB8A4679D829}" srcOrd="0" destOrd="0" presId="urn:microsoft.com/office/officeart/2005/8/layout/vList5"/>
    <dgm:cxn modelId="{765A3C81-2919-46FC-B809-7CCEFF74F2E6}" type="presParOf" srcId="{4F5B0FBC-010C-4FC5-B036-DB8A4679D829}" destId="{024DCAAE-4ED7-444B-A296-730D5A0EE875}" srcOrd="0" destOrd="0" presId="urn:microsoft.com/office/officeart/2005/8/layout/vList5"/>
    <dgm:cxn modelId="{3E976054-313C-469E-8648-A857F7953237}" type="presParOf" srcId="{4F5B0FBC-010C-4FC5-B036-DB8A4679D829}" destId="{541DAFE3-BF24-4743-B512-F191F43665BD}" srcOrd="1" destOrd="0" presId="urn:microsoft.com/office/officeart/2005/8/layout/vList5"/>
    <dgm:cxn modelId="{E014AC78-70B5-48DF-AFB4-E07BDB53687E}" type="presParOf" srcId="{8772A0CC-4D1D-4AAE-82DB-F1A4F959318F}" destId="{7D06A533-1FCC-41D5-A427-869CCC412763}" srcOrd="1" destOrd="0" presId="urn:microsoft.com/office/officeart/2005/8/layout/vList5"/>
    <dgm:cxn modelId="{6967DB65-8A66-4A81-BD82-2F1AEAA59082}" type="presParOf" srcId="{8772A0CC-4D1D-4AAE-82DB-F1A4F959318F}" destId="{C50AFD58-75C2-49F7-A47D-36B135A0AE7A}" srcOrd="2" destOrd="0" presId="urn:microsoft.com/office/officeart/2005/8/layout/vList5"/>
    <dgm:cxn modelId="{6899A334-0CEB-4F3B-880C-ACB6F5459A4A}" type="presParOf" srcId="{C50AFD58-75C2-49F7-A47D-36B135A0AE7A}" destId="{E91F0BF1-A755-4328-82DE-4B26E89DBB8F}" srcOrd="0" destOrd="0" presId="urn:microsoft.com/office/officeart/2005/8/layout/vList5"/>
    <dgm:cxn modelId="{0C4C08ED-3D04-4066-A2C7-C79AA0F34913}" type="presParOf" srcId="{C50AFD58-75C2-49F7-A47D-36B135A0AE7A}" destId="{8FB62AC9-10C7-416D-992E-F183D0C8E83F}" srcOrd="1" destOrd="0" presId="urn:microsoft.com/office/officeart/2005/8/layout/vList5"/>
    <dgm:cxn modelId="{D1790C30-1422-470C-8DE2-6D99D173F810}" type="presParOf" srcId="{8772A0CC-4D1D-4AAE-82DB-F1A4F959318F}" destId="{37E052A5-4568-4118-BF78-1EF5583F937E}" srcOrd="3" destOrd="0" presId="urn:microsoft.com/office/officeart/2005/8/layout/vList5"/>
    <dgm:cxn modelId="{C66B31B2-8DE2-47D3-AE51-07D4276ADCAA}" type="presParOf" srcId="{8772A0CC-4D1D-4AAE-82DB-F1A4F959318F}" destId="{122A552B-47CD-4EB3-9B20-467CAAD6550E}" srcOrd="4" destOrd="0" presId="urn:microsoft.com/office/officeart/2005/8/layout/vList5"/>
    <dgm:cxn modelId="{CFE9FB81-F287-4DBB-89FF-D2272C80CF58}" type="presParOf" srcId="{122A552B-47CD-4EB3-9B20-467CAAD6550E}" destId="{DFA48EAC-89B8-4217-B6BC-1E7C2C6DDF8B}" srcOrd="0" destOrd="0" presId="urn:microsoft.com/office/officeart/2005/8/layout/vList5"/>
    <dgm:cxn modelId="{F363D986-7032-420E-8ACB-4BADEB575600}" type="presParOf" srcId="{122A552B-47CD-4EB3-9B20-467CAAD6550E}" destId="{D8CAC9B3-7042-4102-AAE4-6305DCEF986F}" srcOrd="1" destOrd="0" presId="urn:microsoft.com/office/officeart/2005/8/layout/vList5"/>
    <dgm:cxn modelId="{44336FA8-6CFF-407D-B702-7BA9629435EE}" type="presParOf" srcId="{8772A0CC-4D1D-4AAE-82DB-F1A4F959318F}" destId="{C1725197-0EEA-427F-9F46-30BCA382BADE}" srcOrd="5" destOrd="0" presId="urn:microsoft.com/office/officeart/2005/8/layout/vList5"/>
    <dgm:cxn modelId="{F843D27B-CD48-4680-93D1-1ACDB94F487F}" type="presParOf" srcId="{8772A0CC-4D1D-4AAE-82DB-F1A4F959318F}" destId="{36691454-B9E3-4755-90C7-18F99646608D}" srcOrd="6" destOrd="0" presId="urn:microsoft.com/office/officeart/2005/8/layout/vList5"/>
    <dgm:cxn modelId="{D40DE9F2-4BD5-4203-98E3-F837823715D3}" type="presParOf" srcId="{36691454-B9E3-4755-90C7-18F99646608D}" destId="{5CEC3CC0-EC73-4831-B6AA-9BE6385204AB}" srcOrd="0" destOrd="0" presId="urn:microsoft.com/office/officeart/2005/8/layout/vList5"/>
    <dgm:cxn modelId="{C94F8ECB-36A6-47C4-BB10-5CE75B61D14F}" type="presParOf" srcId="{36691454-B9E3-4755-90C7-18F99646608D}" destId="{9995C0C5-EFA2-4B30-9E74-24855BB430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CAF6A-8F0C-4E62-A980-767CE0AC8364}">
      <dsp:nvSpPr>
        <dsp:cNvPr id="0" name=""/>
        <dsp:cNvSpPr/>
      </dsp:nvSpPr>
      <dsp:spPr>
        <a:xfrm>
          <a:off x="2447635" y="2606968"/>
          <a:ext cx="2026897" cy="202689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Could LL be a powerful tool for change?</a:t>
          </a:r>
          <a:endParaRPr lang="en-US" sz="2100" kern="1200" dirty="0"/>
        </a:p>
      </dsp:txBody>
      <dsp:txXfrm>
        <a:off x="2744467" y="2903800"/>
        <a:ext cx="1433233" cy="1433233"/>
      </dsp:txXfrm>
    </dsp:sp>
    <dsp:sp modelId="{B6437E45-3513-4DDF-BCED-37E0325E77CD}">
      <dsp:nvSpPr>
        <dsp:cNvPr id="0" name=""/>
        <dsp:cNvSpPr/>
      </dsp:nvSpPr>
      <dsp:spPr>
        <a:xfrm rot="12900000">
          <a:off x="969886" y="2194731"/>
          <a:ext cx="1735206" cy="577665"/>
        </a:xfrm>
        <a:prstGeom prst="leftArrow">
          <a:avLst>
            <a:gd name="adj1" fmla="val 60000"/>
            <a:gd name="adj2" fmla="val 50000"/>
          </a:avLst>
        </a:prstGeom>
        <a:solidFill>
          <a:srgbClr val="89C08F"/>
        </a:solidFill>
        <a:ln>
          <a:noFill/>
        </a:ln>
        <a:effectLst/>
      </dsp:spPr>
      <dsp:style>
        <a:lnRef idx="0">
          <a:scrgbClr r="0" g="0" b="0"/>
        </a:lnRef>
        <a:fillRef idx="1">
          <a:scrgbClr r="0" g="0" b="0"/>
        </a:fillRef>
        <a:effectRef idx="0">
          <a:scrgbClr r="0" g="0" b="0"/>
        </a:effectRef>
        <a:fontRef idx="minor">
          <a:schemeClr val="lt1"/>
        </a:fontRef>
      </dsp:style>
    </dsp:sp>
    <dsp:sp modelId="{393D9B92-F742-4FE5-A0EE-348A308D209C}">
      <dsp:nvSpPr>
        <dsp:cNvPr id="0" name=""/>
        <dsp:cNvSpPr/>
      </dsp:nvSpPr>
      <dsp:spPr>
        <a:xfrm>
          <a:off x="164014" y="1215706"/>
          <a:ext cx="1925552" cy="1540441"/>
        </a:xfrm>
        <a:prstGeom prst="roundRect">
          <a:avLst>
            <a:gd name="adj" fmla="val 10000"/>
          </a:avLst>
        </a:prstGeom>
        <a:solidFill>
          <a:srgbClr val="89C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Multi-actor projects</a:t>
          </a:r>
          <a:endParaRPr lang="en-US" sz="2400" kern="1200" dirty="0"/>
        </a:p>
      </dsp:txBody>
      <dsp:txXfrm>
        <a:off x="209132" y="1260824"/>
        <a:ext cx="1835316" cy="1450205"/>
      </dsp:txXfrm>
    </dsp:sp>
    <dsp:sp modelId="{09CEC41F-43D6-4902-BE25-DB67E4589029}">
      <dsp:nvSpPr>
        <dsp:cNvPr id="0" name=""/>
        <dsp:cNvSpPr/>
      </dsp:nvSpPr>
      <dsp:spPr>
        <a:xfrm rot="16200000">
          <a:off x="2593480" y="1349541"/>
          <a:ext cx="1735206" cy="577665"/>
        </a:xfrm>
        <a:prstGeom prst="leftArrow">
          <a:avLst>
            <a:gd name="adj1" fmla="val 60000"/>
            <a:gd name="adj2" fmla="val 50000"/>
          </a:avLst>
        </a:prstGeom>
        <a:solidFill>
          <a:srgbClr val="A0B8E5"/>
        </a:solidFill>
        <a:ln>
          <a:noFill/>
        </a:ln>
        <a:effectLst/>
      </dsp:spPr>
      <dsp:style>
        <a:lnRef idx="0">
          <a:scrgbClr r="0" g="0" b="0"/>
        </a:lnRef>
        <a:fillRef idx="1">
          <a:scrgbClr r="0" g="0" b="0"/>
        </a:fillRef>
        <a:effectRef idx="0">
          <a:scrgbClr r="0" g="0" b="0"/>
        </a:effectRef>
        <a:fontRef idx="minor">
          <a:schemeClr val="lt1"/>
        </a:fontRef>
      </dsp:style>
    </dsp:sp>
    <dsp:sp modelId="{60CB69FA-0ADA-4389-A35F-87F072194CAC}">
      <dsp:nvSpPr>
        <dsp:cNvPr id="0" name=""/>
        <dsp:cNvSpPr/>
      </dsp:nvSpPr>
      <dsp:spPr>
        <a:xfrm>
          <a:off x="2498307" y="550"/>
          <a:ext cx="1925552" cy="1540441"/>
        </a:xfrm>
        <a:prstGeom prst="roundRect">
          <a:avLst>
            <a:gd name="adj" fmla="val 10000"/>
          </a:avLst>
        </a:prstGeom>
        <a:solidFill>
          <a:srgbClr val="A0B8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Digital farming, S3</a:t>
          </a:r>
          <a:endParaRPr lang="en-US" sz="2400" kern="1200" dirty="0"/>
        </a:p>
      </dsp:txBody>
      <dsp:txXfrm>
        <a:off x="2543425" y="45668"/>
        <a:ext cx="1835316" cy="1450205"/>
      </dsp:txXfrm>
    </dsp:sp>
    <dsp:sp modelId="{B82D0700-852F-4D39-9868-6B08881BE593}">
      <dsp:nvSpPr>
        <dsp:cNvPr id="0" name=""/>
        <dsp:cNvSpPr/>
      </dsp:nvSpPr>
      <dsp:spPr>
        <a:xfrm rot="19500000">
          <a:off x="4217075" y="2194731"/>
          <a:ext cx="1735206" cy="577665"/>
        </a:xfrm>
        <a:prstGeom prst="leftArrow">
          <a:avLst>
            <a:gd name="adj1" fmla="val 60000"/>
            <a:gd name="adj2" fmla="val 50000"/>
          </a:avLst>
        </a:prstGeom>
        <a:solidFill>
          <a:srgbClr val="02B1EE"/>
        </a:solidFill>
        <a:ln>
          <a:noFill/>
        </a:ln>
        <a:effectLst/>
      </dsp:spPr>
      <dsp:style>
        <a:lnRef idx="0">
          <a:scrgbClr r="0" g="0" b="0"/>
        </a:lnRef>
        <a:fillRef idx="1">
          <a:scrgbClr r="0" g="0" b="0"/>
        </a:fillRef>
        <a:effectRef idx="0">
          <a:scrgbClr r="0" g="0" b="0"/>
        </a:effectRef>
        <a:fontRef idx="minor">
          <a:schemeClr val="lt1"/>
        </a:fontRef>
      </dsp:style>
    </dsp:sp>
    <dsp:sp modelId="{1B484234-6D44-4EA0-A314-87758ECB341F}">
      <dsp:nvSpPr>
        <dsp:cNvPr id="0" name=""/>
        <dsp:cNvSpPr/>
      </dsp:nvSpPr>
      <dsp:spPr>
        <a:xfrm>
          <a:off x="4832601" y="1215706"/>
          <a:ext cx="1925552" cy="1540441"/>
        </a:xfrm>
        <a:prstGeom prst="roundRect">
          <a:avLst>
            <a:gd name="adj" fmla="val 10000"/>
          </a:avLst>
        </a:prstGeom>
        <a:solidFill>
          <a:srgbClr val="02B1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G20 </a:t>
          </a:r>
        </a:p>
        <a:p>
          <a:pPr lvl="0" algn="ctr" defTabSz="889000">
            <a:lnSpc>
              <a:spcPct val="90000"/>
            </a:lnSpc>
            <a:spcBef>
              <a:spcPct val="0"/>
            </a:spcBef>
            <a:spcAft>
              <a:spcPct val="35000"/>
            </a:spcAft>
          </a:pPr>
          <a:r>
            <a:rPr lang="en-US" sz="2000" kern="1200" dirty="0" smtClean="0"/>
            <a:t>Agroecosystem</a:t>
          </a:r>
          <a:r>
            <a:rPr lang="en-US" sz="3200" kern="1200" dirty="0" smtClean="0"/>
            <a:t> </a:t>
          </a:r>
          <a:r>
            <a:rPr lang="en-US" sz="2000" kern="1200" dirty="0" smtClean="0"/>
            <a:t>living labs</a:t>
          </a:r>
          <a:endParaRPr lang="en-US" sz="2000" kern="1200" dirty="0"/>
        </a:p>
      </dsp:txBody>
      <dsp:txXfrm>
        <a:off x="4877719" y="1260824"/>
        <a:ext cx="1835316" cy="145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AFE3-BF24-4743-B512-F191F43665BD}">
      <dsp:nvSpPr>
        <dsp:cNvPr id="0" name=""/>
        <dsp:cNvSpPr/>
      </dsp:nvSpPr>
      <dsp:spPr>
        <a:xfrm rot="5400000">
          <a:off x="5954111" y="-2673207"/>
          <a:ext cx="970786" cy="65649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Innovation</a:t>
          </a:r>
          <a:r>
            <a:rPr lang="en-US" sz="1200" kern="1200" dirty="0" smtClean="0"/>
            <a:t>, </a:t>
          </a:r>
          <a:r>
            <a:rPr lang="en-US" sz="1200" b="1" kern="1200" dirty="0" smtClean="0"/>
            <a:t>co-creation</a:t>
          </a:r>
          <a:r>
            <a:rPr lang="en-US" sz="1200" kern="1200" dirty="0" smtClean="0"/>
            <a:t>, formal learning</a:t>
          </a:r>
          <a:endParaRPr lang="en-US" sz="1200" kern="1200" dirty="0"/>
        </a:p>
        <a:p>
          <a:pPr marL="114300" lvl="1" indent="-114300" algn="l" defTabSz="533400">
            <a:lnSpc>
              <a:spcPct val="90000"/>
            </a:lnSpc>
            <a:spcBef>
              <a:spcPct val="0"/>
            </a:spcBef>
            <a:spcAft>
              <a:spcPct val="15000"/>
            </a:spcAft>
            <a:buChar char="••"/>
          </a:pPr>
          <a:r>
            <a:rPr lang="en-US" sz="1200" kern="1200" dirty="0" smtClean="0"/>
            <a:t>Contribution to </a:t>
          </a:r>
          <a:r>
            <a:rPr lang="en-US" sz="1200" b="1" kern="1200" dirty="0" smtClean="0">
              <a:solidFill>
                <a:srgbClr val="660033"/>
              </a:solidFill>
            </a:rPr>
            <a:t>societal challenges</a:t>
          </a:r>
          <a:endParaRPr lang="en-US" sz="1200" b="1" kern="1200" dirty="0">
            <a:solidFill>
              <a:srgbClr val="660033"/>
            </a:solidFill>
          </a:endParaRPr>
        </a:p>
        <a:p>
          <a:pPr marL="114300" lvl="1" indent="-114300" algn="l" defTabSz="533400">
            <a:lnSpc>
              <a:spcPct val="90000"/>
            </a:lnSpc>
            <a:spcBef>
              <a:spcPct val="0"/>
            </a:spcBef>
            <a:spcAft>
              <a:spcPct val="15000"/>
            </a:spcAft>
            <a:buChar char="••"/>
          </a:pPr>
          <a:r>
            <a:rPr lang="en-US" sz="1200" b="1" kern="1200" dirty="0" smtClean="0">
              <a:solidFill>
                <a:srgbClr val="660033"/>
              </a:solidFill>
            </a:rPr>
            <a:t>Improving soil health and related ecosystem services (=&gt; mission objectives)</a:t>
          </a:r>
          <a:endParaRPr lang="en-US" sz="1200" b="1" kern="1200" dirty="0">
            <a:solidFill>
              <a:srgbClr val="660033"/>
            </a:solidFill>
          </a:endParaRPr>
        </a:p>
      </dsp:txBody>
      <dsp:txXfrm rot="-5400000">
        <a:off x="3157032" y="171262"/>
        <a:ext cx="6517554" cy="876006"/>
      </dsp:txXfrm>
    </dsp:sp>
    <dsp:sp modelId="{024DCAAE-4ED7-444B-A296-730D5A0EE875}">
      <dsp:nvSpPr>
        <dsp:cNvPr id="0" name=""/>
        <dsp:cNvSpPr/>
      </dsp:nvSpPr>
      <dsp:spPr>
        <a:xfrm>
          <a:off x="535748" y="2522"/>
          <a:ext cx="2621283" cy="121348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Aims</a:t>
          </a:r>
          <a:endParaRPr lang="en-US" sz="3100" kern="1200" dirty="0"/>
        </a:p>
      </dsp:txBody>
      <dsp:txXfrm>
        <a:off x="594985" y="61759"/>
        <a:ext cx="2502809" cy="1095009"/>
      </dsp:txXfrm>
    </dsp:sp>
    <dsp:sp modelId="{8FB62AC9-10C7-416D-992E-F183D0C8E83F}">
      <dsp:nvSpPr>
        <dsp:cNvPr id="0" name=""/>
        <dsp:cNvSpPr/>
      </dsp:nvSpPr>
      <dsp:spPr>
        <a:xfrm rot="5400000">
          <a:off x="5954111" y="-1399050"/>
          <a:ext cx="970786" cy="6564944"/>
        </a:xfrm>
        <a:prstGeom prst="round2SameRect">
          <a:avLst/>
        </a:prstGeom>
        <a:solidFill>
          <a:schemeClr val="accent2">
            <a:tint val="40000"/>
            <a:alpha val="90000"/>
            <a:hueOff val="-901849"/>
            <a:satOff val="-6562"/>
            <a:lumOff val="-878"/>
            <a:alphaOff val="0"/>
          </a:schemeClr>
        </a:solidFill>
        <a:ln w="12700" cap="flat" cmpd="sng" algn="ctr">
          <a:solidFill>
            <a:schemeClr val="accent2">
              <a:tint val="40000"/>
              <a:alpha val="90000"/>
              <a:hueOff val="-901849"/>
              <a:satOff val="-6562"/>
              <a:lumOff val="-8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Co-design, co-development &amp; experimentation </a:t>
          </a:r>
          <a:r>
            <a:rPr lang="en-US" sz="1200" kern="1200" dirty="0" smtClean="0"/>
            <a:t>of innovations </a:t>
          </a:r>
          <a:r>
            <a:rPr lang="en-US" sz="1200" kern="1200" dirty="0" smtClean="0">
              <a:solidFill>
                <a:srgbClr val="660033"/>
              </a:solidFill>
            </a:rPr>
            <a:t>improving soil health and related ESS</a:t>
          </a:r>
          <a:endParaRPr lang="en-US" sz="1200" kern="1200" dirty="0">
            <a:solidFill>
              <a:srgbClr val="660033"/>
            </a:solidFill>
          </a:endParaRPr>
        </a:p>
        <a:p>
          <a:pPr marL="114300" lvl="1" indent="-114300" algn="l" defTabSz="533400">
            <a:lnSpc>
              <a:spcPct val="90000"/>
            </a:lnSpc>
            <a:spcBef>
              <a:spcPct val="0"/>
            </a:spcBef>
            <a:spcAft>
              <a:spcPct val="15000"/>
            </a:spcAft>
            <a:buChar char="••"/>
          </a:pPr>
          <a:r>
            <a:rPr lang="en-US" sz="1200" b="1" kern="1200" dirty="0" smtClean="0"/>
            <a:t>Research on impact of these innovative practices </a:t>
          </a:r>
          <a:r>
            <a:rPr lang="en-US" sz="1200" kern="1200" dirty="0" smtClean="0">
              <a:solidFill>
                <a:srgbClr val="660033"/>
              </a:solidFill>
            </a:rPr>
            <a:t>on </a:t>
          </a:r>
          <a:r>
            <a:rPr lang="en-US" sz="1200" b="1" kern="1200" dirty="0" smtClean="0">
              <a:solidFill>
                <a:srgbClr val="660033"/>
              </a:solidFill>
            </a:rPr>
            <a:t>ecosystems</a:t>
          </a:r>
          <a:endParaRPr lang="en-US" sz="1200" b="1" kern="1200" dirty="0">
            <a:solidFill>
              <a:srgbClr val="660033"/>
            </a:solidFill>
          </a:endParaRPr>
        </a:p>
        <a:p>
          <a:pPr marL="114300" lvl="1" indent="-114300" algn="l" defTabSz="533400">
            <a:lnSpc>
              <a:spcPct val="90000"/>
            </a:lnSpc>
            <a:spcBef>
              <a:spcPct val="0"/>
            </a:spcBef>
            <a:spcAft>
              <a:spcPct val="15000"/>
            </a:spcAft>
            <a:buChar char="••"/>
          </a:pPr>
          <a:r>
            <a:rPr lang="en-US" sz="1200" b="1" kern="1200" dirty="0" smtClean="0"/>
            <a:t>Networking</a:t>
          </a:r>
          <a:r>
            <a:rPr lang="en-US" sz="1200" kern="1200" dirty="0" smtClean="0"/>
            <a:t> and </a:t>
          </a:r>
          <a:r>
            <a:rPr lang="en-US" sz="1200" b="1" kern="1200" dirty="0" smtClean="0"/>
            <a:t>knowledge exchange</a:t>
          </a:r>
          <a:endParaRPr lang="en-US" sz="1200" b="1" kern="1200" dirty="0"/>
        </a:p>
        <a:p>
          <a:pPr marL="114300" lvl="1" indent="-114300" algn="l" defTabSz="533400">
            <a:lnSpc>
              <a:spcPct val="90000"/>
            </a:lnSpc>
            <a:spcBef>
              <a:spcPct val="0"/>
            </a:spcBef>
            <a:spcAft>
              <a:spcPct val="15000"/>
            </a:spcAft>
            <a:buChar char="••"/>
          </a:pPr>
          <a:r>
            <a:rPr lang="en-US" sz="1200" b="1" kern="1200" dirty="0" smtClean="0">
              <a:solidFill>
                <a:srgbClr val="660033"/>
              </a:solidFill>
            </a:rPr>
            <a:t>Demonstration</a:t>
          </a:r>
          <a:r>
            <a:rPr lang="en-US" sz="1200" kern="1200" dirty="0" smtClean="0">
              <a:solidFill>
                <a:srgbClr val="660033"/>
              </a:solidFill>
            </a:rPr>
            <a:t> (in particular lighthouses)</a:t>
          </a:r>
          <a:endParaRPr lang="en-US" sz="1200" kern="1200" dirty="0">
            <a:solidFill>
              <a:srgbClr val="660033"/>
            </a:solidFill>
          </a:endParaRPr>
        </a:p>
      </dsp:txBody>
      <dsp:txXfrm rot="-5400000">
        <a:off x="3157032" y="1445419"/>
        <a:ext cx="6517554" cy="876006"/>
      </dsp:txXfrm>
    </dsp:sp>
    <dsp:sp modelId="{E91F0BF1-A755-4328-82DE-4B26E89DBB8F}">
      <dsp:nvSpPr>
        <dsp:cNvPr id="0" name=""/>
        <dsp:cNvSpPr/>
      </dsp:nvSpPr>
      <dsp:spPr>
        <a:xfrm>
          <a:off x="535748" y="1276680"/>
          <a:ext cx="2621283" cy="1213483"/>
        </a:xfrm>
        <a:prstGeom prst="roundRect">
          <a:avLst/>
        </a:prstGeom>
        <a:solidFill>
          <a:schemeClr val="accent2">
            <a:hueOff val="-604079"/>
            <a:satOff val="1321"/>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Activities</a:t>
          </a:r>
          <a:endParaRPr lang="en-US" sz="3100" kern="1200" dirty="0"/>
        </a:p>
      </dsp:txBody>
      <dsp:txXfrm>
        <a:off x="594985" y="1335917"/>
        <a:ext cx="2502809" cy="1095009"/>
      </dsp:txXfrm>
    </dsp:sp>
    <dsp:sp modelId="{D8CAC9B3-7042-4102-AAE4-6305DCEF986F}">
      <dsp:nvSpPr>
        <dsp:cNvPr id="0" name=""/>
        <dsp:cNvSpPr/>
      </dsp:nvSpPr>
      <dsp:spPr>
        <a:xfrm rot="5400000">
          <a:off x="5954111" y="-124893"/>
          <a:ext cx="970786" cy="6564944"/>
        </a:xfrm>
        <a:prstGeom prst="round2SameRect">
          <a:avLst/>
        </a:prstGeom>
        <a:solidFill>
          <a:schemeClr val="accent2">
            <a:tint val="40000"/>
            <a:alpha val="90000"/>
            <a:hueOff val="-1803699"/>
            <a:satOff val="-13125"/>
            <a:lumOff val="-1755"/>
            <a:alphaOff val="0"/>
          </a:schemeClr>
        </a:solidFill>
        <a:ln w="12700" cap="flat" cmpd="sng" algn="ctr">
          <a:solidFill>
            <a:schemeClr val="accent2">
              <a:tint val="40000"/>
              <a:alpha val="90000"/>
              <a:hueOff val="-1803699"/>
              <a:satOff val="-13125"/>
              <a:lumOff val="-17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t>Public-private-people partnerships</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Real users (</a:t>
          </a:r>
          <a:r>
            <a:rPr lang="en-US" sz="1200" b="1" kern="1200" dirty="0" smtClean="0">
              <a:solidFill>
                <a:srgbClr val="660033"/>
              </a:solidFill>
            </a:rPr>
            <a:t>soil managers connected with broad array of stakeholders &amp; decision-makers</a:t>
          </a:r>
          <a:r>
            <a:rPr lang="en-US" sz="1200" b="1" kern="1200" dirty="0" smtClean="0"/>
            <a:t>)</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Demonstration</a:t>
          </a:r>
          <a:r>
            <a:rPr lang="en-US" sz="1200" kern="1200" dirty="0" smtClean="0"/>
            <a:t>: wider public, policy arena, </a:t>
          </a:r>
          <a:r>
            <a:rPr lang="en-US" sz="1200" kern="1200" dirty="0" smtClean="0">
              <a:solidFill>
                <a:srgbClr val="660033"/>
              </a:solidFill>
            </a:rPr>
            <a:t>EIP and relevant networks</a:t>
          </a:r>
          <a:endParaRPr lang="en-US" sz="1200" kern="1200" dirty="0">
            <a:solidFill>
              <a:srgbClr val="660033"/>
            </a:solidFill>
          </a:endParaRPr>
        </a:p>
      </dsp:txBody>
      <dsp:txXfrm rot="-5400000">
        <a:off x="3157032" y="2719576"/>
        <a:ext cx="6517554" cy="876006"/>
      </dsp:txXfrm>
    </dsp:sp>
    <dsp:sp modelId="{DFA48EAC-89B8-4217-B6BC-1E7C2C6DDF8B}">
      <dsp:nvSpPr>
        <dsp:cNvPr id="0" name=""/>
        <dsp:cNvSpPr/>
      </dsp:nvSpPr>
      <dsp:spPr>
        <a:xfrm>
          <a:off x="535748" y="2550837"/>
          <a:ext cx="2621283" cy="1213483"/>
        </a:xfrm>
        <a:prstGeom prst="roundRect">
          <a:avLst/>
        </a:prstGeom>
        <a:solidFill>
          <a:schemeClr val="accent2">
            <a:hueOff val="-1208157"/>
            <a:satOff val="2641"/>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Participants</a:t>
          </a:r>
        </a:p>
      </dsp:txBody>
      <dsp:txXfrm>
        <a:off x="594985" y="2610074"/>
        <a:ext cx="2502809" cy="1095009"/>
      </dsp:txXfrm>
    </dsp:sp>
    <dsp:sp modelId="{9995C0C5-EFA2-4B30-9E74-24855BB43075}">
      <dsp:nvSpPr>
        <dsp:cNvPr id="0" name=""/>
        <dsp:cNvSpPr/>
      </dsp:nvSpPr>
      <dsp:spPr>
        <a:xfrm rot="5400000">
          <a:off x="5954111" y="1149264"/>
          <a:ext cx="970786" cy="6564944"/>
        </a:xfrm>
        <a:prstGeom prst="round2SameRect">
          <a:avLst/>
        </a:prstGeom>
        <a:solidFill>
          <a:schemeClr val="accent2">
            <a:tint val="40000"/>
            <a:alpha val="90000"/>
            <a:hueOff val="-2705548"/>
            <a:satOff val="-19687"/>
            <a:lumOff val="-2633"/>
            <a:alphaOff val="0"/>
          </a:schemeClr>
        </a:solidFill>
        <a:ln w="12700" cap="flat" cmpd="sng" algn="ctr">
          <a:solidFill>
            <a:schemeClr val="accent2">
              <a:tint val="40000"/>
              <a:alpha val="90000"/>
              <a:hueOff val="-2705548"/>
              <a:satOff val="-19687"/>
              <a:lumOff val="-26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BE" sz="1200" kern="1200" dirty="0" smtClean="0"/>
            <a:t>Multiple </a:t>
          </a:r>
          <a:r>
            <a:rPr lang="fr-BE" sz="1200" b="1" kern="1200" dirty="0" smtClean="0"/>
            <a:t>disciplines </a:t>
          </a:r>
          <a:r>
            <a:rPr lang="fr-BE" sz="1200" kern="1200" dirty="0" smtClean="0"/>
            <a:t>(-&gt; </a:t>
          </a:r>
          <a:r>
            <a:rPr lang="fr-BE" sz="1200" kern="1200" dirty="0" err="1" smtClean="0"/>
            <a:t>transdisciplinarity</a:t>
          </a:r>
          <a:r>
            <a:rPr lang="fr-BE" sz="1200" kern="1200" dirty="0" smtClean="0"/>
            <a:t>, </a:t>
          </a:r>
          <a:r>
            <a:rPr lang="fr-BE" sz="1200" kern="1200" dirty="0" err="1" smtClean="0"/>
            <a:t>inc.</a:t>
          </a:r>
          <a:r>
            <a:rPr lang="fr-BE" sz="1200" kern="1200" dirty="0" smtClean="0"/>
            <a:t> social sciences), </a:t>
          </a:r>
          <a:r>
            <a:rPr lang="fr-BE" sz="1200" b="1" kern="1200" dirty="0" err="1" smtClean="0"/>
            <a:t>methods</a:t>
          </a:r>
          <a:r>
            <a:rPr lang="fr-BE" sz="1200" kern="1200" dirty="0" smtClean="0"/>
            <a:t>, </a:t>
          </a:r>
          <a:r>
            <a:rPr lang="fr-BE" sz="1200" b="1" kern="1200" dirty="0" smtClean="0"/>
            <a:t>dimensions</a:t>
          </a:r>
          <a:r>
            <a:rPr lang="fr-BE" sz="1200" kern="1200" dirty="0" smtClean="0"/>
            <a:t> (</a:t>
          </a:r>
          <a:r>
            <a:rPr lang="fr-BE" sz="1200" kern="1200" dirty="0" err="1" smtClean="0"/>
            <a:t>technical</a:t>
          </a:r>
          <a:r>
            <a:rPr lang="fr-BE" sz="1200" kern="1200" dirty="0" smtClean="0"/>
            <a:t>, </a:t>
          </a:r>
          <a:r>
            <a:rPr lang="fr-BE" sz="1200" kern="1200" dirty="0" err="1" smtClean="0"/>
            <a:t>economic</a:t>
          </a:r>
          <a:r>
            <a:rPr lang="fr-BE" sz="1200" kern="1200" dirty="0" smtClean="0"/>
            <a:t>, social)</a:t>
          </a:r>
          <a:endParaRPr lang="en-US" sz="1200" kern="1200" dirty="0"/>
        </a:p>
        <a:p>
          <a:pPr marL="114300" lvl="1" indent="-114300" algn="l" defTabSz="533400">
            <a:lnSpc>
              <a:spcPct val="90000"/>
            </a:lnSpc>
            <a:spcBef>
              <a:spcPct val="0"/>
            </a:spcBef>
            <a:spcAft>
              <a:spcPct val="15000"/>
            </a:spcAft>
            <a:buChar char="••"/>
          </a:pPr>
          <a:r>
            <a:rPr lang="fr-BE" sz="1200" b="1" kern="1200" smtClean="0"/>
            <a:t>Place-based</a:t>
          </a:r>
          <a:r>
            <a:rPr lang="fr-BE" sz="1200" kern="1200" smtClean="0"/>
            <a:t> approach and </a:t>
          </a:r>
          <a:r>
            <a:rPr lang="fr-BE" sz="1200" b="1" kern="1200" smtClean="0"/>
            <a:t>real-life context </a:t>
          </a:r>
          <a:r>
            <a:rPr lang="fr-BE" sz="1200" kern="1200" smtClean="0"/>
            <a:t>= real farms/forests/urban sites</a:t>
          </a:r>
          <a:endParaRPr lang="fr-BE" sz="1200" kern="1200" dirty="0" smtClean="0"/>
        </a:p>
        <a:p>
          <a:pPr marL="114300" lvl="1" indent="-114300" algn="l" defTabSz="533400">
            <a:lnSpc>
              <a:spcPct val="90000"/>
            </a:lnSpc>
            <a:spcBef>
              <a:spcPct val="0"/>
            </a:spcBef>
            <a:spcAft>
              <a:spcPct val="15000"/>
            </a:spcAft>
            <a:buChar char="••"/>
          </a:pPr>
          <a:r>
            <a:rPr lang="fr-BE" sz="1200" b="1" kern="1200" dirty="0" err="1" smtClean="0">
              <a:solidFill>
                <a:srgbClr val="660033"/>
              </a:solidFill>
            </a:rPr>
            <a:t>Robust</a:t>
          </a:r>
          <a:r>
            <a:rPr lang="fr-BE" sz="1200" b="1" kern="1200" dirty="0" smtClean="0">
              <a:solidFill>
                <a:srgbClr val="660033"/>
              </a:solidFill>
            </a:rPr>
            <a:t> </a:t>
          </a:r>
          <a:r>
            <a:rPr lang="fr-BE" sz="1200" b="1" kern="1200" dirty="0" err="1" smtClean="0">
              <a:solidFill>
                <a:srgbClr val="660033"/>
              </a:solidFill>
            </a:rPr>
            <a:t>scientific</a:t>
          </a:r>
          <a:r>
            <a:rPr lang="fr-BE" sz="1200" b="1" kern="1200" dirty="0" smtClean="0">
              <a:solidFill>
                <a:srgbClr val="660033"/>
              </a:solidFill>
            </a:rPr>
            <a:t> setup </a:t>
          </a:r>
          <a:r>
            <a:rPr lang="fr-BE" sz="1200" kern="1200" dirty="0" smtClean="0">
              <a:solidFill>
                <a:srgbClr val="660033"/>
              </a:solidFill>
            </a:rPr>
            <a:t>for </a:t>
          </a:r>
          <a:r>
            <a:rPr lang="fr-BE" sz="1200" b="1" kern="1200" dirty="0" err="1" smtClean="0">
              <a:solidFill>
                <a:srgbClr val="660033"/>
              </a:solidFill>
            </a:rPr>
            <a:t>ecosystem</a:t>
          </a:r>
          <a:r>
            <a:rPr lang="fr-BE" sz="1200" b="1" kern="1200" dirty="0" smtClean="0">
              <a:solidFill>
                <a:srgbClr val="660033"/>
              </a:solidFill>
            </a:rPr>
            <a:t> </a:t>
          </a:r>
          <a:r>
            <a:rPr lang="fr-BE" sz="1200" b="1" kern="1200" dirty="0" err="1" smtClean="0">
              <a:solidFill>
                <a:srgbClr val="660033"/>
              </a:solidFill>
            </a:rPr>
            <a:t>assessment</a:t>
          </a:r>
          <a:endParaRPr lang="en-GB" sz="1200" b="1" kern="1200" dirty="0">
            <a:solidFill>
              <a:srgbClr val="660033"/>
            </a:solidFill>
          </a:endParaRPr>
        </a:p>
        <a:p>
          <a:pPr marL="114300" lvl="1" indent="-114300" algn="l" defTabSz="533400">
            <a:lnSpc>
              <a:spcPct val="90000"/>
            </a:lnSpc>
            <a:spcBef>
              <a:spcPct val="0"/>
            </a:spcBef>
            <a:spcAft>
              <a:spcPct val="15000"/>
            </a:spcAft>
            <a:buChar char="••"/>
          </a:pPr>
          <a:r>
            <a:rPr lang="fr-BE" sz="1200" b="1" kern="1200" dirty="0" err="1" smtClean="0"/>
            <a:t>Openess</a:t>
          </a:r>
          <a:r>
            <a:rPr lang="fr-BE" sz="1200" kern="1200" dirty="0" smtClean="0"/>
            <a:t>, communication and </a:t>
          </a:r>
          <a:r>
            <a:rPr lang="fr-BE" sz="1200" kern="1200" dirty="0" err="1" smtClean="0"/>
            <a:t>dissemination</a:t>
          </a:r>
          <a:endParaRPr lang="fr-BE" sz="1200" kern="1200" dirty="0" smtClean="0"/>
        </a:p>
      </dsp:txBody>
      <dsp:txXfrm rot="-5400000">
        <a:off x="3157032" y="3993733"/>
        <a:ext cx="6517554" cy="876006"/>
      </dsp:txXfrm>
    </dsp:sp>
    <dsp:sp modelId="{5CEC3CC0-EC73-4831-B6AA-9BE6385204AB}">
      <dsp:nvSpPr>
        <dsp:cNvPr id="0" name=""/>
        <dsp:cNvSpPr/>
      </dsp:nvSpPr>
      <dsp:spPr>
        <a:xfrm>
          <a:off x="535748" y="3824994"/>
          <a:ext cx="2621283" cy="1213483"/>
        </a:xfrm>
        <a:prstGeom prst="roundRect">
          <a:avLst/>
        </a:prstGeom>
        <a:solidFill>
          <a:schemeClr val="accent2">
            <a:hueOff val="-1812236"/>
            <a:satOff val="3962"/>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Context</a:t>
          </a:r>
          <a:endParaRPr lang="en-US" sz="3100" kern="1200" dirty="0"/>
        </a:p>
      </dsp:txBody>
      <dsp:txXfrm>
        <a:off x="594985" y="3884231"/>
        <a:ext cx="2502809" cy="109500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p:txBody>
          <a:bodyPr/>
          <a:lstStyle/>
          <a:p>
            <a:pPr marL="0" indent="0">
              <a:buFontTx/>
              <a:buNone/>
              <a:defRPr/>
            </a:pPr>
            <a:endParaRPr lang="en-US" altLang="en-US" sz="1100" dirty="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388" indent="-280149">
              <a:spcBef>
                <a:spcPct val="30000"/>
              </a:spcBef>
              <a:defRPr sz="1200">
                <a:solidFill>
                  <a:schemeClr val="tx1"/>
                </a:solidFill>
                <a:latin typeface="Arial" panose="020B0604020202020204" pitchFamily="34" charset="0"/>
              </a:defRPr>
            </a:lvl2pPr>
            <a:lvl3pPr marL="1122154" indent="-224119">
              <a:spcBef>
                <a:spcPct val="30000"/>
              </a:spcBef>
              <a:defRPr sz="1200">
                <a:solidFill>
                  <a:schemeClr val="tx1"/>
                </a:solidFill>
                <a:latin typeface="Arial" panose="020B0604020202020204" pitchFamily="34" charset="0"/>
              </a:defRPr>
            </a:lvl3pPr>
            <a:lvl4pPr marL="1570393" indent="-224119">
              <a:spcBef>
                <a:spcPct val="30000"/>
              </a:spcBef>
              <a:defRPr sz="1200">
                <a:solidFill>
                  <a:schemeClr val="tx1"/>
                </a:solidFill>
                <a:latin typeface="Arial" panose="020B0604020202020204" pitchFamily="34" charset="0"/>
              </a:defRPr>
            </a:lvl4pPr>
            <a:lvl5pPr marL="2018632" indent="-224119">
              <a:spcBef>
                <a:spcPct val="30000"/>
              </a:spcBef>
              <a:defRPr sz="1200">
                <a:solidFill>
                  <a:schemeClr val="tx1"/>
                </a:solidFill>
                <a:latin typeface="Arial" panose="020B0604020202020204" pitchFamily="34" charset="0"/>
              </a:defRPr>
            </a:lvl5pPr>
            <a:lvl6pPr marL="2466871" indent="-224119" eaLnBrk="0" fontAlgn="base" hangingPunct="0">
              <a:spcBef>
                <a:spcPct val="30000"/>
              </a:spcBef>
              <a:spcAft>
                <a:spcPct val="0"/>
              </a:spcAft>
              <a:defRPr sz="1200">
                <a:solidFill>
                  <a:schemeClr val="tx1"/>
                </a:solidFill>
                <a:latin typeface="Arial" panose="020B0604020202020204" pitchFamily="34" charset="0"/>
              </a:defRPr>
            </a:lvl6pPr>
            <a:lvl7pPr marL="2915110" indent="-224119" eaLnBrk="0" fontAlgn="base" hangingPunct="0">
              <a:spcBef>
                <a:spcPct val="30000"/>
              </a:spcBef>
              <a:spcAft>
                <a:spcPct val="0"/>
              </a:spcAft>
              <a:defRPr sz="1200">
                <a:solidFill>
                  <a:schemeClr val="tx1"/>
                </a:solidFill>
                <a:latin typeface="Arial" panose="020B0604020202020204" pitchFamily="34" charset="0"/>
              </a:defRPr>
            </a:lvl7pPr>
            <a:lvl8pPr marL="3363348" indent="-224119" eaLnBrk="0" fontAlgn="base" hangingPunct="0">
              <a:spcBef>
                <a:spcPct val="30000"/>
              </a:spcBef>
              <a:spcAft>
                <a:spcPct val="0"/>
              </a:spcAft>
              <a:defRPr sz="1200">
                <a:solidFill>
                  <a:schemeClr val="tx1"/>
                </a:solidFill>
                <a:latin typeface="Arial" panose="020B0604020202020204" pitchFamily="34" charset="0"/>
              </a:defRPr>
            </a:lvl8pPr>
            <a:lvl9pPr marL="3811587" indent="-22411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02FD02-4794-433F-8578-2FBF99402298}" type="slidenum">
              <a:rPr lang="en-GB" altLang="en-US" smtClean="0">
                <a:solidFill>
                  <a:srgbClr val="000000"/>
                </a:solidFill>
              </a:rPr>
              <a:pPr>
                <a:spcBef>
                  <a:spcPct val="0"/>
                </a:spcBef>
              </a:pPr>
              <a:t>3</a:t>
            </a:fld>
            <a:endParaRPr lang="en-GB" altLang="en-US" smtClean="0">
              <a:solidFill>
                <a:srgbClr val="000000"/>
              </a:solidFill>
            </a:endParaRPr>
          </a:p>
        </p:txBody>
      </p:sp>
    </p:spTree>
    <p:extLst>
      <p:ext uri="{BB962C8B-B14F-4D97-AF65-F5344CB8AC3E}">
        <p14:creationId xmlns:p14="http://schemas.microsoft.com/office/powerpoint/2010/main" val="379531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51825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u="sng" kern="1200" dirty="0" err="1" smtClean="0">
                <a:solidFill>
                  <a:schemeClr val="tx1"/>
                </a:solidFill>
                <a:effectLst/>
                <a:latin typeface="+mn-lt"/>
                <a:ea typeface="+mn-ea"/>
                <a:cs typeface="+mn-cs"/>
              </a:rPr>
              <a:t>ENOLL’s</a:t>
            </a:r>
            <a:r>
              <a:rPr lang="fr-BE" sz="1200" b="1" u="sng" kern="1200" dirty="0" smtClean="0">
                <a:solidFill>
                  <a:schemeClr val="tx1"/>
                </a:solidFill>
                <a:effectLst/>
                <a:latin typeface="+mn-lt"/>
                <a:ea typeface="+mn-ea"/>
                <a:cs typeface="+mn-cs"/>
              </a:rPr>
              <a:t> building blocks</a:t>
            </a:r>
          </a:p>
          <a:p>
            <a:r>
              <a:rPr lang="fr-BE" sz="1200" kern="1200" dirty="0" smtClean="0">
                <a:solidFill>
                  <a:schemeClr val="tx1"/>
                </a:solidFill>
                <a:effectLst/>
                <a:latin typeface="+mn-lt"/>
                <a:ea typeface="+mn-ea"/>
                <a:cs typeface="+mn-cs"/>
              </a:rPr>
              <a:t>1. </a:t>
            </a:r>
            <a:r>
              <a:rPr lang="fr-BE" sz="1200" b="1" kern="1200" dirty="0" smtClean="0">
                <a:solidFill>
                  <a:schemeClr val="tx1"/>
                </a:solidFill>
                <a:effectLst/>
                <a:latin typeface="+mn-lt"/>
                <a:ea typeface="+mn-ea"/>
                <a:cs typeface="+mn-cs"/>
              </a:rPr>
              <a:t>active user </a:t>
            </a:r>
            <a:r>
              <a:rPr lang="fr-BE" sz="1200" b="1" kern="1200" dirty="0" err="1" smtClean="0">
                <a:solidFill>
                  <a:schemeClr val="tx1"/>
                </a:solidFill>
                <a:effectLst/>
                <a:latin typeface="+mn-lt"/>
                <a:ea typeface="+mn-ea"/>
                <a:cs typeface="+mn-cs"/>
              </a:rPr>
              <a:t>involvement</a:t>
            </a:r>
            <a:r>
              <a:rPr lang="fr-BE" sz="1200" b="1"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(i.e. </a:t>
            </a:r>
            <a:r>
              <a:rPr lang="fr-BE" sz="1200" kern="1200" dirty="0" err="1" smtClean="0">
                <a:solidFill>
                  <a:schemeClr val="tx1"/>
                </a:solidFill>
                <a:effectLst/>
                <a:latin typeface="+mn-lt"/>
                <a:ea typeface="+mn-ea"/>
                <a:cs typeface="+mn-cs"/>
              </a:rPr>
              <a:t>empowering</a:t>
            </a:r>
            <a:r>
              <a:rPr lang="fr-BE" sz="1200" kern="1200" dirty="0" smtClean="0">
                <a:solidFill>
                  <a:schemeClr val="tx1"/>
                </a:solidFill>
                <a:effectLst/>
                <a:latin typeface="+mn-lt"/>
                <a:ea typeface="+mn-ea"/>
                <a:cs typeface="+mn-cs"/>
              </a:rPr>
              <a:t> end </a:t>
            </a:r>
            <a:r>
              <a:rPr lang="fr-BE" sz="1200" kern="1200" dirty="0" err="1" smtClean="0">
                <a:solidFill>
                  <a:schemeClr val="tx1"/>
                </a:solidFill>
                <a:effectLst/>
                <a:latin typeface="+mn-lt"/>
                <a:ea typeface="+mn-ea"/>
                <a:cs typeface="+mn-cs"/>
              </a:rPr>
              <a:t>users</a:t>
            </a:r>
            <a:r>
              <a:rPr lang="fr-BE" sz="1200" kern="1200" dirty="0" smtClean="0">
                <a:solidFill>
                  <a:schemeClr val="tx1"/>
                </a:solidFill>
                <a:effectLst/>
                <a:latin typeface="+mn-lt"/>
                <a:ea typeface="+mn-ea"/>
                <a:cs typeface="+mn-cs"/>
              </a:rPr>
              <a:t> to </a:t>
            </a:r>
            <a:r>
              <a:rPr lang="fr-BE" sz="1200" kern="1200" dirty="0" err="1" smtClean="0">
                <a:solidFill>
                  <a:schemeClr val="tx1"/>
                </a:solidFill>
                <a:effectLst/>
                <a:latin typeface="+mn-lt"/>
                <a:ea typeface="+mn-ea"/>
                <a:cs typeface="+mn-cs"/>
              </a:rPr>
              <a:t>thoroughly</a:t>
            </a:r>
            <a:r>
              <a:rPr lang="fr-BE" sz="1200" kern="1200" dirty="0" smtClean="0">
                <a:solidFill>
                  <a:schemeClr val="tx1"/>
                </a:solidFill>
                <a:effectLst/>
                <a:latin typeface="+mn-lt"/>
                <a:ea typeface="+mn-ea"/>
                <a:cs typeface="+mn-cs"/>
              </a:rPr>
              <a:t> impact the</a:t>
            </a:r>
          </a:p>
          <a:p>
            <a:r>
              <a:rPr lang="fr-BE" sz="1200" kern="1200" dirty="0" smtClean="0">
                <a:solidFill>
                  <a:schemeClr val="tx1"/>
                </a:solidFill>
                <a:effectLst/>
                <a:latin typeface="+mn-lt"/>
                <a:ea typeface="+mn-ea"/>
                <a:cs typeface="+mn-cs"/>
              </a:rPr>
              <a:t>innovation </a:t>
            </a:r>
            <a:r>
              <a:rPr lang="fr-BE" sz="1200" kern="1200" dirty="0" err="1" smtClean="0">
                <a:solidFill>
                  <a:schemeClr val="tx1"/>
                </a:solidFill>
                <a:effectLst/>
                <a:latin typeface="+mn-lt"/>
                <a:ea typeface="+mn-ea"/>
                <a:cs typeface="+mn-cs"/>
              </a:rPr>
              <a:t>process</a:t>
            </a:r>
            <a:r>
              <a:rPr lang="fr-BE" sz="1200" kern="1200" dirty="0" smtClean="0">
                <a:solidFill>
                  <a:schemeClr val="tx1"/>
                </a:solidFill>
                <a:effectLst/>
                <a:latin typeface="+mn-lt"/>
                <a:ea typeface="+mn-ea"/>
                <a:cs typeface="+mn-cs"/>
              </a:rPr>
              <a:t>)</a:t>
            </a:r>
          </a:p>
          <a:p>
            <a:r>
              <a:rPr lang="fr-BE" sz="1200" kern="1200" dirty="0" smtClean="0">
                <a:solidFill>
                  <a:schemeClr val="tx1"/>
                </a:solidFill>
                <a:effectLst/>
                <a:latin typeface="+mn-lt"/>
                <a:ea typeface="+mn-ea"/>
                <a:cs typeface="+mn-cs"/>
              </a:rPr>
              <a:t>2. </a:t>
            </a:r>
            <a:r>
              <a:rPr lang="fr-BE" sz="1200" b="1" kern="1200" dirty="0" smtClean="0">
                <a:solidFill>
                  <a:schemeClr val="tx1"/>
                </a:solidFill>
                <a:effectLst/>
                <a:latin typeface="+mn-lt"/>
                <a:ea typeface="+mn-ea"/>
                <a:cs typeface="+mn-cs"/>
              </a:rPr>
              <a:t>real-life setting </a:t>
            </a:r>
            <a:r>
              <a:rPr lang="fr-BE" sz="1200" kern="1200" dirty="0" smtClean="0">
                <a:solidFill>
                  <a:schemeClr val="tx1"/>
                </a:solidFill>
                <a:effectLst/>
                <a:latin typeface="+mn-lt"/>
                <a:ea typeface="+mn-ea"/>
                <a:cs typeface="+mn-cs"/>
              </a:rPr>
              <a:t>(i.e. </a:t>
            </a:r>
            <a:r>
              <a:rPr lang="fr-BE" sz="1200" kern="1200" dirty="0" err="1" smtClean="0">
                <a:solidFill>
                  <a:schemeClr val="tx1"/>
                </a:solidFill>
                <a:effectLst/>
                <a:latin typeface="+mn-lt"/>
                <a:ea typeface="+mn-ea"/>
                <a:cs typeface="+mn-cs"/>
              </a:rPr>
              <a:t>testing</a:t>
            </a:r>
            <a:r>
              <a:rPr lang="fr-BE" sz="1200" kern="1200" dirty="0" smtClean="0">
                <a:solidFill>
                  <a:schemeClr val="tx1"/>
                </a:solidFill>
                <a:effectLst/>
                <a:latin typeface="+mn-lt"/>
                <a:ea typeface="+mn-ea"/>
                <a:cs typeface="+mn-cs"/>
              </a:rPr>
              <a:t> and </a:t>
            </a:r>
            <a:r>
              <a:rPr lang="fr-BE" sz="1200" kern="1200" dirty="0" err="1" smtClean="0">
                <a:solidFill>
                  <a:schemeClr val="tx1"/>
                </a:solidFill>
                <a:effectLst/>
                <a:latin typeface="+mn-lt"/>
                <a:ea typeface="+mn-ea"/>
                <a:cs typeface="+mn-cs"/>
              </a:rPr>
              <a:t>experimenting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with</a:t>
            </a:r>
            <a:r>
              <a:rPr lang="fr-BE" sz="1200" kern="1200" dirty="0" smtClean="0">
                <a:solidFill>
                  <a:schemeClr val="tx1"/>
                </a:solidFill>
                <a:effectLst/>
                <a:latin typeface="+mn-lt"/>
                <a:ea typeface="+mn-ea"/>
                <a:cs typeface="+mn-cs"/>
              </a:rPr>
              <a:t> new artefacts “in the </a:t>
            </a:r>
            <a:r>
              <a:rPr lang="fr-BE" sz="1200" kern="1200" dirty="0" err="1" smtClean="0">
                <a:solidFill>
                  <a:schemeClr val="tx1"/>
                </a:solidFill>
                <a:effectLst/>
                <a:latin typeface="+mn-lt"/>
                <a:ea typeface="+mn-ea"/>
                <a:cs typeface="+mn-cs"/>
              </a:rPr>
              <a:t>wild</a:t>
            </a:r>
            <a:r>
              <a:rPr lang="fr-BE" sz="1200" kern="1200" dirty="0" smtClean="0">
                <a:solidFill>
                  <a:schemeClr val="tx1"/>
                </a:solidFill>
                <a:effectLst/>
                <a:latin typeface="+mn-lt"/>
                <a:ea typeface="+mn-ea"/>
                <a:cs typeface="+mn-cs"/>
              </a:rPr>
              <a:t>”)</a:t>
            </a:r>
          </a:p>
          <a:p>
            <a:r>
              <a:rPr lang="fr-BE" sz="1200" kern="1200" dirty="0" smtClean="0">
                <a:solidFill>
                  <a:schemeClr val="tx1"/>
                </a:solidFill>
                <a:effectLst/>
                <a:latin typeface="+mn-lt"/>
                <a:ea typeface="+mn-ea"/>
                <a:cs typeface="+mn-cs"/>
              </a:rPr>
              <a:t>3. multi-</a:t>
            </a:r>
            <a:r>
              <a:rPr lang="fr-BE" sz="1200" kern="1200" dirty="0" err="1" smtClean="0">
                <a:solidFill>
                  <a:schemeClr val="tx1"/>
                </a:solidFill>
                <a:effectLst/>
                <a:latin typeface="+mn-lt"/>
                <a:ea typeface="+mn-ea"/>
                <a:cs typeface="+mn-cs"/>
              </a:rPr>
              <a:t>stakeholder</a:t>
            </a:r>
            <a:r>
              <a:rPr lang="fr-BE" sz="1200" kern="1200" dirty="0" smtClean="0">
                <a:solidFill>
                  <a:schemeClr val="tx1"/>
                </a:solidFill>
                <a:effectLst/>
                <a:latin typeface="+mn-lt"/>
                <a:ea typeface="+mn-ea"/>
                <a:cs typeface="+mn-cs"/>
              </a:rPr>
              <a:t> participation (i.e. the </a:t>
            </a:r>
            <a:r>
              <a:rPr lang="fr-BE" sz="1200" kern="1200" dirty="0" err="1" smtClean="0">
                <a:solidFill>
                  <a:schemeClr val="tx1"/>
                </a:solidFill>
                <a:effectLst/>
                <a:latin typeface="+mn-lt"/>
                <a:ea typeface="+mn-ea"/>
                <a:cs typeface="+mn-cs"/>
              </a:rPr>
              <a:t>involvement</a:t>
            </a:r>
            <a:r>
              <a:rPr lang="fr-BE" sz="1200" kern="1200" dirty="0" smtClean="0">
                <a:solidFill>
                  <a:schemeClr val="tx1"/>
                </a:solidFill>
                <a:effectLst/>
                <a:latin typeface="+mn-lt"/>
                <a:ea typeface="+mn-ea"/>
                <a:cs typeface="+mn-cs"/>
              </a:rPr>
              <a:t> of </a:t>
            </a:r>
            <a:r>
              <a:rPr lang="fr-BE" sz="1200" kern="1200" dirty="0" err="1" smtClean="0">
                <a:solidFill>
                  <a:schemeClr val="tx1"/>
                </a:solidFill>
                <a:effectLst/>
                <a:latin typeface="+mn-lt"/>
                <a:ea typeface="+mn-ea"/>
                <a:cs typeface="+mn-cs"/>
              </a:rPr>
              <a:t>technology</a:t>
            </a:r>
            <a:r>
              <a:rPr lang="fr-BE" sz="1200" kern="1200" dirty="0" smtClean="0">
                <a:solidFill>
                  <a:schemeClr val="tx1"/>
                </a:solidFill>
                <a:effectLst/>
                <a:latin typeface="+mn-lt"/>
                <a:ea typeface="+mn-ea"/>
                <a:cs typeface="+mn-cs"/>
              </a:rPr>
              <a:t> providers,</a:t>
            </a:r>
          </a:p>
          <a:p>
            <a:r>
              <a:rPr lang="fr-BE" sz="1200" kern="1200" dirty="0" smtClean="0">
                <a:solidFill>
                  <a:schemeClr val="tx1"/>
                </a:solidFill>
                <a:effectLst/>
                <a:latin typeface="+mn-lt"/>
                <a:ea typeface="+mn-ea"/>
                <a:cs typeface="+mn-cs"/>
              </a:rPr>
              <a:t>service providers, relevant </a:t>
            </a:r>
            <a:r>
              <a:rPr lang="fr-BE" sz="1200" kern="1200" dirty="0" err="1" smtClean="0">
                <a:solidFill>
                  <a:schemeClr val="tx1"/>
                </a:solidFill>
                <a:effectLst/>
                <a:latin typeface="+mn-lt"/>
                <a:ea typeface="+mn-ea"/>
                <a:cs typeface="+mn-cs"/>
              </a:rPr>
              <a:t>institutional</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actors</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professional</a:t>
            </a:r>
            <a:r>
              <a:rPr lang="fr-BE" sz="1200" kern="1200" dirty="0" smtClean="0">
                <a:solidFill>
                  <a:schemeClr val="tx1"/>
                </a:solidFill>
                <a:effectLst/>
                <a:latin typeface="+mn-lt"/>
                <a:ea typeface="+mn-ea"/>
                <a:cs typeface="+mn-cs"/>
              </a:rPr>
              <a:t> or </a:t>
            </a:r>
            <a:r>
              <a:rPr lang="fr-BE" sz="1200" kern="1200" dirty="0" err="1" smtClean="0">
                <a:solidFill>
                  <a:schemeClr val="tx1"/>
                </a:solidFill>
                <a:effectLst/>
                <a:latin typeface="+mn-lt"/>
                <a:ea typeface="+mn-ea"/>
                <a:cs typeface="+mn-cs"/>
              </a:rPr>
              <a:t>residential</a:t>
            </a:r>
            <a:r>
              <a:rPr lang="fr-BE" sz="1200" kern="1200" dirty="0" smtClean="0">
                <a:solidFill>
                  <a:schemeClr val="tx1"/>
                </a:solidFill>
                <a:effectLst/>
                <a:latin typeface="+mn-lt"/>
                <a:ea typeface="+mn-ea"/>
                <a:cs typeface="+mn-cs"/>
              </a:rPr>
              <a:t> end</a:t>
            </a:r>
          </a:p>
          <a:p>
            <a:r>
              <a:rPr lang="fr-BE" sz="1200" kern="1200" dirty="0" err="1" smtClean="0">
                <a:solidFill>
                  <a:schemeClr val="tx1"/>
                </a:solidFill>
                <a:effectLst/>
                <a:latin typeface="+mn-lt"/>
                <a:ea typeface="+mn-ea"/>
                <a:cs typeface="+mn-cs"/>
              </a:rPr>
              <a:t>users</a:t>
            </a:r>
            <a:r>
              <a:rPr lang="fr-BE" sz="1200" kern="1200" dirty="0" smtClean="0">
                <a:solidFill>
                  <a:schemeClr val="tx1"/>
                </a:solidFill>
                <a:effectLst/>
                <a:latin typeface="+mn-lt"/>
                <a:ea typeface="+mn-ea"/>
                <a:cs typeface="+mn-cs"/>
              </a:rPr>
              <a:t>)</a:t>
            </a:r>
          </a:p>
          <a:p>
            <a:r>
              <a:rPr lang="fr-BE" sz="1200" kern="1200" dirty="0" smtClean="0">
                <a:solidFill>
                  <a:schemeClr val="tx1"/>
                </a:solidFill>
                <a:effectLst/>
                <a:latin typeface="+mn-lt"/>
                <a:ea typeface="+mn-ea"/>
                <a:cs typeface="+mn-cs"/>
              </a:rPr>
              <a:t>4. a </a:t>
            </a:r>
            <a:r>
              <a:rPr lang="fr-BE" sz="1200" b="1" kern="1200" dirty="0" smtClean="0">
                <a:solidFill>
                  <a:schemeClr val="tx1"/>
                </a:solidFill>
                <a:effectLst/>
                <a:latin typeface="+mn-lt"/>
                <a:ea typeface="+mn-ea"/>
                <a:cs typeface="+mn-cs"/>
              </a:rPr>
              <a:t>multi-</a:t>
            </a:r>
            <a:r>
              <a:rPr lang="fr-BE" sz="1200" b="1" kern="1200" dirty="0" err="1" smtClean="0">
                <a:solidFill>
                  <a:schemeClr val="tx1"/>
                </a:solidFill>
                <a:effectLst/>
                <a:latin typeface="+mn-lt"/>
                <a:ea typeface="+mn-ea"/>
                <a:cs typeface="+mn-cs"/>
              </a:rPr>
              <a:t>method</a:t>
            </a:r>
            <a:r>
              <a:rPr lang="fr-BE" sz="1200" b="1" kern="1200" dirty="0" smtClean="0">
                <a:solidFill>
                  <a:schemeClr val="tx1"/>
                </a:solidFill>
                <a:effectLst/>
                <a:latin typeface="+mn-lt"/>
                <a:ea typeface="+mn-ea"/>
                <a:cs typeface="+mn-cs"/>
              </a:rPr>
              <a:t> </a:t>
            </a:r>
            <a:r>
              <a:rPr lang="fr-BE" sz="1200" b="1" kern="1200" dirty="0" err="1" smtClean="0">
                <a:solidFill>
                  <a:schemeClr val="tx1"/>
                </a:solidFill>
                <a:effectLst/>
                <a:latin typeface="+mn-lt"/>
                <a:ea typeface="+mn-ea"/>
                <a:cs typeface="+mn-cs"/>
              </a:rPr>
              <a:t>approach</a:t>
            </a:r>
            <a:r>
              <a:rPr lang="fr-BE" sz="1200" b="1"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(i.e. the </a:t>
            </a:r>
            <a:r>
              <a:rPr lang="fr-BE" sz="1200" kern="1200" dirty="0" err="1" smtClean="0">
                <a:solidFill>
                  <a:schemeClr val="tx1"/>
                </a:solidFill>
                <a:effectLst/>
                <a:latin typeface="+mn-lt"/>
                <a:ea typeface="+mn-ea"/>
                <a:cs typeface="+mn-cs"/>
              </a:rPr>
              <a:t>combination</a:t>
            </a:r>
            <a:r>
              <a:rPr lang="fr-BE" sz="1200" kern="1200" dirty="0" smtClean="0">
                <a:solidFill>
                  <a:schemeClr val="tx1"/>
                </a:solidFill>
                <a:effectLst/>
                <a:latin typeface="+mn-lt"/>
                <a:ea typeface="+mn-ea"/>
                <a:cs typeface="+mn-cs"/>
              </a:rPr>
              <a:t> of </a:t>
            </a:r>
            <a:r>
              <a:rPr lang="fr-BE" sz="1200" kern="1200" dirty="0" err="1" smtClean="0">
                <a:solidFill>
                  <a:schemeClr val="tx1"/>
                </a:solidFill>
                <a:effectLst/>
                <a:latin typeface="+mn-lt"/>
                <a:ea typeface="+mn-ea"/>
                <a:cs typeface="+mn-cs"/>
              </a:rPr>
              <a:t>methods</a:t>
            </a:r>
            <a:r>
              <a:rPr lang="fr-BE" sz="1200" kern="1200" dirty="0" smtClean="0">
                <a:solidFill>
                  <a:schemeClr val="tx1"/>
                </a:solidFill>
                <a:effectLst/>
                <a:latin typeface="+mn-lt"/>
                <a:ea typeface="+mn-ea"/>
                <a:cs typeface="+mn-cs"/>
              </a:rPr>
              <a:t> and </a:t>
            </a:r>
            <a:r>
              <a:rPr lang="fr-BE" sz="1200" kern="1200" dirty="0" err="1" smtClean="0">
                <a:solidFill>
                  <a:schemeClr val="tx1"/>
                </a:solidFill>
                <a:effectLst/>
                <a:latin typeface="+mn-lt"/>
                <a:ea typeface="+mn-ea"/>
                <a:cs typeface="+mn-cs"/>
              </a:rPr>
              <a:t>tools</a:t>
            </a:r>
            <a:endParaRPr lang="fr-BE" sz="1200" kern="1200" dirty="0" smtClean="0">
              <a:solidFill>
                <a:schemeClr val="tx1"/>
              </a:solidFill>
              <a:effectLst/>
              <a:latin typeface="+mn-lt"/>
              <a:ea typeface="+mn-ea"/>
              <a:cs typeface="+mn-cs"/>
            </a:endParaRPr>
          </a:p>
          <a:p>
            <a:r>
              <a:rPr lang="fr-BE" sz="1200" kern="1200" dirty="0" err="1" smtClean="0">
                <a:solidFill>
                  <a:schemeClr val="tx1"/>
                </a:solidFill>
                <a:effectLst/>
                <a:latin typeface="+mn-lt"/>
                <a:ea typeface="+mn-ea"/>
                <a:cs typeface="+mn-cs"/>
              </a:rPr>
              <a:t>originating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from</a:t>
            </a:r>
            <a:r>
              <a:rPr lang="fr-BE" sz="1200" kern="1200" dirty="0" smtClean="0">
                <a:solidFill>
                  <a:schemeClr val="tx1"/>
                </a:solidFill>
                <a:effectLst/>
                <a:latin typeface="+mn-lt"/>
                <a:ea typeface="+mn-ea"/>
                <a:cs typeface="+mn-cs"/>
              </a:rPr>
              <a:t> a range of disciplines </a:t>
            </a:r>
            <a:r>
              <a:rPr lang="fr-BE" sz="1200" kern="1200" dirty="0" err="1" smtClean="0">
                <a:solidFill>
                  <a:schemeClr val="tx1"/>
                </a:solidFill>
                <a:effectLst/>
                <a:latin typeface="+mn-lt"/>
                <a:ea typeface="+mn-ea"/>
                <a:cs typeface="+mn-cs"/>
              </a:rPr>
              <a:t>including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ethnography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psychology</a:t>
            </a:r>
            <a:r>
              <a:rPr lang="fr-BE" sz="1200" kern="1200" dirty="0" smtClean="0">
                <a:solidFill>
                  <a:schemeClr val="tx1"/>
                </a:solidFill>
                <a:effectLst/>
                <a:latin typeface="+mn-lt"/>
                <a:ea typeface="+mn-ea"/>
                <a:cs typeface="+mn-cs"/>
              </a:rPr>
              <a:t>,</a:t>
            </a:r>
          </a:p>
          <a:p>
            <a:r>
              <a:rPr lang="fr-BE" sz="1200" kern="1200" dirty="0" err="1" smtClean="0">
                <a:solidFill>
                  <a:schemeClr val="tx1"/>
                </a:solidFill>
                <a:effectLst/>
                <a:latin typeface="+mn-lt"/>
                <a:ea typeface="+mn-ea"/>
                <a:cs typeface="+mn-cs"/>
              </a:rPr>
              <a:t>sociology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strategic</a:t>
            </a:r>
            <a:r>
              <a:rPr lang="fr-BE" sz="1200" kern="1200" dirty="0" smtClean="0">
                <a:solidFill>
                  <a:schemeClr val="tx1"/>
                </a:solidFill>
                <a:effectLst/>
                <a:latin typeface="+mn-lt"/>
                <a:ea typeface="+mn-ea"/>
                <a:cs typeface="+mn-cs"/>
              </a:rPr>
              <a:t> management, engineering) =&gt; « </a:t>
            </a:r>
            <a:r>
              <a:rPr lang="fr-BE" sz="1200" i="1" kern="1200" dirty="0" err="1" smtClean="0">
                <a:solidFill>
                  <a:schemeClr val="tx1"/>
                </a:solidFill>
                <a:effectLst/>
                <a:latin typeface="+mn-lt"/>
                <a:ea typeface="+mn-ea"/>
                <a:cs typeface="+mn-cs"/>
              </a:rPr>
              <a:t>transdisciplinarity</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5. </a:t>
            </a:r>
            <a:r>
              <a:rPr lang="fr-BE" sz="1200" b="1" kern="1200" dirty="0" err="1" smtClean="0">
                <a:solidFill>
                  <a:schemeClr val="tx1"/>
                </a:solidFill>
                <a:effectLst/>
                <a:latin typeface="+mn-lt"/>
                <a:ea typeface="+mn-ea"/>
                <a:cs typeface="+mn-cs"/>
              </a:rPr>
              <a:t>co-creation</a:t>
            </a:r>
            <a:r>
              <a:rPr lang="fr-BE" sz="1200" b="1" kern="1200" dirty="0" smtClean="0">
                <a:solidFill>
                  <a:schemeClr val="tx1"/>
                </a:solidFill>
                <a:effectLst/>
                <a:latin typeface="+mn-lt"/>
                <a:ea typeface="+mn-ea"/>
                <a:cs typeface="+mn-cs"/>
              </a:rPr>
              <a:t> (i</a:t>
            </a:r>
            <a:r>
              <a:rPr lang="fr-BE" sz="1200" kern="1200" dirty="0" smtClean="0">
                <a:solidFill>
                  <a:schemeClr val="tx1"/>
                </a:solidFill>
                <a:effectLst/>
                <a:latin typeface="+mn-lt"/>
                <a:ea typeface="+mn-ea"/>
                <a:cs typeface="+mn-cs"/>
              </a:rPr>
              <a:t>.e. </a:t>
            </a:r>
            <a:r>
              <a:rPr lang="fr-BE" sz="1200" kern="1200" dirty="0" err="1" smtClean="0">
                <a:solidFill>
                  <a:schemeClr val="tx1"/>
                </a:solidFill>
                <a:effectLst/>
                <a:latin typeface="+mn-lt"/>
                <a:ea typeface="+mn-ea"/>
                <a:cs typeface="+mn-cs"/>
              </a:rPr>
              <a:t>iterations</a:t>
            </a:r>
            <a:r>
              <a:rPr lang="fr-BE" sz="1200" kern="1200" dirty="0" smtClean="0">
                <a:solidFill>
                  <a:schemeClr val="tx1"/>
                </a:solidFill>
                <a:effectLst/>
                <a:latin typeface="+mn-lt"/>
                <a:ea typeface="+mn-ea"/>
                <a:cs typeface="+mn-cs"/>
              </a:rPr>
              <a:t> of design cycles </a:t>
            </a:r>
            <a:r>
              <a:rPr lang="fr-BE" sz="1200" kern="1200" dirty="0" err="1" smtClean="0">
                <a:solidFill>
                  <a:schemeClr val="tx1"/>
                </a:solidFill>
                <a:effectLst/>
                <a:latin typeface="+mn-lt"/>
                <a:ea typeface="+mn-ea"/>
                <a:cs typeface="+mn-cs"/>
              </a:rPr>
              <a:t>with</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different</a:t>
            </a:r>
            <a:r>
              <a:rPr lang="fr-BE" sz="1200" kern="1200" dirty="0" smtClean="0">
                <a:solidFill>
                  <a:schemeClr val="tx1"/>
                </a:solidFill>
                <a:effectLst/>
                <a:latin typeface="+mn-lt"/>
                <a:ea typeface="+mn-ea"/>
                <a:cs typeface="+mn-cs"/>
              </a:rPr>
              <a:t> sets of </a:t>
            </a:r>
            <a:r>
              <a:rPr lang="fr-BE" sz="1200" kern="1200" dirty="0" err="1" smtClean="0">
                <a:solidFill>
                  <a:schemeClr val="tx1"/>
                </a:solidFill>
                <a:effectLst/>
                <a:latin typeface="+mn-lt"/>
                <a:ea typeface="+mn-ea"/>
                <a:cs typeface="+mn-cs"/>
              </a:rPr>
              <a:t>stakeholders</a:t>
            </a:r>
            <a:r>
              <a:rPr lang="fr-BE"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Living Laboratories (or living labs) are spaces for co-innovation through participatory, transdisciplinary and systemic research. They allow highly committed landowners and land managers, stakeholders from various sectors, public authorities and citizens, including consumers, to work together with researchers from multiple disciplines to develop solutions and identify gaps in our knowledge on soil health. This includes the enhanced use of agroecological principles and of organic agricultural practices that have shown evidence of notable effects on soil health. In living labs there is also research on land managers’ motivations, socio-economic drivers, incentive mechanisms, business models and enabling environments for successful transformation towards improved soil health and improved ecosystem services.</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67434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91219A7-41C8-0542-A1C5-3A1A11943128}" type="slidenum">
              <a:rPr lang="ro-RO" smtClean="0"/>
              <a:t>12</a:t>
            </a:fld>
            <a:endParaRPr lang="ro-RO"/>
          </a:p>
        </p:txBody>
      </p:sp>
    </p:spTree>
    <p:extLst>
      <p:ext uri="{BB962C8B-B14F-4D97-AF65-F5344CB8AC3E}">
        <p14:creationId xmlns:p14="http://schemas.microsoft.com/office/powerpoint/2010/main" val="19091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893059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1783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9"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0659810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9866326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8718620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6404224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5578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014713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011259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002610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428879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18983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946094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30580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189113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20639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6064331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18002744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51316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2819021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132029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27357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7.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715696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c.europa.eu/info/sites/default/files/research_and_innovation/contact/documents/report-aellri-webinar-3-4_24july2020_en.pdf"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agr.gc.ca/eng/scientific-collaboration-and-research-in-agriculture/living-laboratories-initiative/?id=1551383721157" TargetMode="External"/><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reativecommons.org/licenses/by/4.0/" TargetMode="External"/><Relationship Id="rId7" Type="http://schemas.openxmlformats.org/officeDocument/2006/relationships/hyperlink" Target="https://ec.europa.eu/info/research-and-innovation/research-area/agriculture-forestry-and-rural-areas/partnership-agroecology-webinars_e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ec.europa.eu/info/research-and-innovation/research-area/agriculture-forestry-and-rural-areas/partnership-agroecology_en" TargetMode="External"/><Relationship Id="rId5" Type="http://schemas.openxmlformats.org/officeDocument/2006/relationships/image" Target="../media/image11.jpe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17.png"/><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2" y="1992572"/>
            <a:ext cx="5380820" cy="2262158"/>
          </a:xfrm>
        </p:spPr>
        <p:txBody>
          <a:bodyPr wrap="square">
            <a:spAutoFit/>
          </a:bodyPr>
          <a:lstStyle/>
          <a:p>
            <a:r>
              <a:rPr lang="en-US" sz="4000" i="1" dirty="0"/>
              <a:t>Setting the scene – What are LLs and what experiences exist already? </a:t>
            </a:r>
            <a:endParaRPr lang="en-GB" sz="1800" dirty="0"/>
          </a:p>
        </p:txBody>
      </p:sp>
      <p:sp>
        <p:nvSpPr>
          <p:cNvPr id="7" name="Subtitle 6"/>
          <p:cNvSpPr>
            <a:spLocks noGrp="1"/>
          </p:cNvSpPr>
          <p:nvPr>
            <p:ph type="subTitle" idx="1"/>
          </p:nvPr>
        </p:nvSpPr>
        <p:spPr>
          <a:xfrm>
            <a:off x="1071352" y="4808463"/>
            <a:ext cx="5771238" cy="1293991"/>
          </a:xfrm>
        </p:spPr>
        <p:txBody>
          <a:bodyPr/>
          <a:lstStyle/>
          <a:p>
            <a:pPr>
              <a:spcAft>
                <a:spcPts val="600"/>
              </a:spcAft>
            </a:pPr>
            <a:r>
              <a:rPr lang="fr-BE" sz="2400" b="1" dirty="0" smtClean="0"/>
              <a:t>Alexia ROUBY </a:t>
            </a:r>
            <a:endParaRPr lang="fr-BE" sz="2400" b="1" dirty="0"/>
          </a:p>
          <a:p>
            <a:pPr>
              <a:spcAft>
                <a:spcPts val="600"/>
              </a:spcAft>
            </a:pPr>
            <a:r>
              <a:rPr lang="fr-BE" sz="2000" b="1" dirty="0" smtClean="0"/>
              <a:t>European Commission</a:t>
            </a:r>
          </a:p>
          <a:p>
            <a:pPr>
              <a:spcAft>
                <a:spcPts val="600"/>
              </a:spcAft>
            </a:pPr>
            <a:r>
              <a:rPr lang="fr-BE" sz="2000" b="1" dirty="0" smtClean="0"/>
              <a:t>Agriculture and rural </a:t>
            </a:r>
            <a:r>
              <a:rPr lang="fr-BE" sz="2000" b="1" dirty="0" err="1" smtClean="0"/>
              <a:t>development</a:t>
            </a:r>
            <a:endParaRPr lang="fr-BE" sz="2000" b="1" dirty="0" smtClean="0"/>
          </a:p>
          <a:p>
            <a:pPr>
              <a:spcAft>
                <a:spcPts val="600"/>
              </a:spcAft>
            </a:pPr>
            <a:r>
              <a:rPr lang="fr-BE" sz="2000" b="1" dirty="0" err="1" smtClean="0"/>
              <a:t>Research</a:t>
            </a:r>
            <a:r>
              <a:rPr lang="fr-BE" sz="2000" b="1" dirty="0" smtClean="0"/>
              <a:t> and innovation</a:t>
            </a:r>
          </a:p>
        </p:txBody>
      </p:sp>
      <p:sp>
        <p:nvSpPr>
          <p:cNvPr id="4" name="Text Placeholder 3"/>
          <p:cNvSpPr>
            <a:spLocks noGrp="1"/>
          </p:cNvSpPr>
          <p:nvPr>
            <p:ph type="body" sz="quarter" idx="13"/>
          </p:nvPr>
        </p:nvSpPr>
        <p:spPr>
          <a:xfrm>
            <a:off x="6096000" y="5557903"/>
            <a:ext cx="5822546" cy="528998"/>
          </a:xfrm>
        </p:spPr>
        <p:txBody>
          <a:bodyPr/>
          <a:lstStyle/>
          <a:p>
            <a:r>
              <a:rPr lang="en-US" sz="1800" dirty="0" smtClean="0"/>
              <a:t>EURAGRI Webinar</a:t>
            </a:r>
          </a:p>
          <a:p>
            <a:r>
              <a:rPr lang="fr-BE" sz="1800" dirty="0" smtClean="0"/>
              <a:t>09 </a:t>
            </a:r>
            <a:r>
              <a:rPr lang="fr-BE" sz="1800" dirty="0" err="1" smtClean="0"/>
              <a:t>June</a:t>
            </a:r>
            <a:r>
              <a:rPr lang="fr-BE" sz="1800" dirty="0" smtClean="0"/>
              <a:t> 2021</a:t>
            </a:r>
            <a:endParaRPr lang="en-GB" sz="18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6183" y="1356609"/>
            <a:ext cx="2410896" cy="2745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6">
            <a:extLst>
              <a:ext uri="{FF2B5EF4-FFF2-40B4-BE49-F238E27FC236}">
                <a16:creationId xmlns:a16="http://schemas.microsoft.com/office/drawing/2014/main" id="{550E4708-E922-3F4D-8639-5291F3022D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0" t="4416" r="57295" b="40493"/>
          <a:stretch/>
        </p:blipFill>
        <p:spPr>
          <a:xfrm>
            <a:off x="6741994" y="2785765"/>
            <a:ext cx="2854607" cy="2889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9214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0172" y="1635845"/>
            <a:ext cx="5036390" cy="3881904"/>
          </a:xfrm>
        </p:spPr>
        <p:txBody>
          <a:bodyPr/>
          <a:lstStyle/>
          <a:p>
            <a:pPr>
              <a:spcAft>
                <a:spcPts val="600"/>
              </a:spcAft>
            </a:pPr>
            <a:r>
              <a:rPr lang="fr-BE" sz="2000" dirty="0" smtClean="0"/>
              <a:t>Living </a:t>
            </a:r>
            <a:r>
              <a:rPr lang="fr-BE" sz="2000" dirty="0" err="1" smtClean="0"/>
              <a:t>lab</a:t>
            </a:r>
            <a:r>
              <a:rPr lang="fr-BE" sz="2000" dirty="0" smtClean="0"/>
              <a:t> = </a:t>
            </a:r>
            <a:r>
              <a:rPr lang="fr-BE" sz="2000" b="1" dirty="0" err="1" smtClean="0"/>
              <a:t>regional</a:t>
            </a:r>
            <a:r>
              <a:rPr lang="fr-BE" sz="2000" b="1" dirty="0" smtClean="0"/>
              <a:t>/</a:t>
            </a:r>
            <a:r>
              <a:rPr lang="fr-BE" sz="2000" b="1" dirty="0" err="1" smtClean="0"/>
              <a:t>sub-regional</a:t>
            </a:r>
            <a:r>
              <a:rPr lang="fr-BE" sz="2000" dirty="0" smtClean="0"/>
              <a:t> </a:t>
            </a:r>
            <a:r>
              <a:rPr lang="fr-BE" sz="2000" dirty="0" err="1" smtClean="0"/>
              <a:t>scale</a:t>
            </a:r>
            <a:r>
              <a:rPr lang="fr-BE" sz="2000" dirty="0" smtClean="0"/>
              <a:t>, multi-</a:t>
            </a:r>
            <a:r>
              <a:rPr lang="fr-BE" sz="2000" dirty="0" err="1" smtClean="0"/>
              <a:t>partner</a:t>
            </a:r>
            <a:r>
              <a:rPr lang="fr-BE" sz="2000" dirty="0" smtClean="0"/>
              <a:t>, </a:t>
            </a:r>
            <a:r>
              <a:rPr lang="fr-BE" sz="2000" dirty="0" err="1" smtClean="0"/>
              <a:t>several</a:t>
            </a:r>
            <a:r>
              <a:rPr lang="fr-BE" sz="2000" dirty="0" smtClean="0"/>
              <a:t> sites</a:t>
            </a:r>
          </a:p>
          <a:p>
            <a:r>
              <a:rPr lang="fr-BE" sz="2000" dirty="0" err="1" smtClean="0"/>
              <a:t>Lighthouse</a:t>
            </a:r>
            <a:r>
              <a:rPr lang="fr-BE" sz="2000" dirty="0" smtClean="0"/>
              <a:t>= one « </a:t>
            </a:r>
            <a:r>
              <a:rPr lang="fr-BE" sz="2000" b="1" dirty="0" err="1" smtClean="0"/>
              <a:t>exemplary</a:t>
            </a:r>
            <a:r>
              <a:rPr lang="fr-BE" sz="2000" b="1" dirty="0" smtClean="0"/>
              <a:t> »</a:t>
            </a:r>
            <a:r>
              <a:rPr lang="fr-BE" sz="2000" dirty="0" smtClean="0"/>
              <a:t> site </a:t>
            </a:r>
          </a:p>
        </p:txBody>
      </p:sp>
      <p:sp>
        <p:nvSpPr>
          <p:cNvPr id="3" name="Title 2"/>
          <p:cNvSpPr>
            <a:spLocks noGrp="1"/>
          </p:cNvSpPr>
          <p:nvPr>
            <p:ph type="title"/>
          </p:nvPr>
        </p:nvSpPr>
        <p:spPr/>
        <p:txBody>
          <a:bodyPr/>
          <a:lstStyle/>
          <a:p>
            <a:r>
              <a:rPr lang="en-GB" sz="3200" u="sng" dirty="0" smtClean="0"/>
              <a:t>Proposed</a:t>
            </a:r>
            <a:r>
              <a:rPr lang="en-GB" sz="3200" dirty="0" smtClean="0"/>
              <a:t> understanding of living labs (and lighthouses) under the mission on soil health and food (scales)</a:t>
            </a:r>
            <a:endParaRPr lang="en-GB" sz="3200" i="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90424" y="2871958"/>
            <a:ext cx="4462780" cy="3395980"/>
          </a:xfrm>
          <a:prstGeom prst="rect">
            <a:avLst/>
          </a:prstGeom>
          <a:noFill/>
        </p:spPr>
      </p:pic>
      <p:graphicFrame>
        <p:nvGraphicFramePr>
          <p:cNvPr id="5" name="Table 4"/>
          <p:cNvGraphicFramePr>
            <a:graphicFrameLocks noGrp="1"/>
          </p:cNvGraphicFramePr>
          <p:nvPr>
            <p:extLst/>
          </p:nvPr>
        </p:nvGraphicFramePr>
        <p:xfrm>
          <a:off x="5826562" y="2769332"/>
          <a:ext cx="5964916" cy="3601232"/>
        </p:xfrm>
        <a:graphic>
          <a:graphicData uri="http://schemas.openxmlformats.org/drawingml/2006/table">
            <a:tbl>
              <a:tblPr firstRow="1" firstCol="1" bandRow="1">
                <a:tableStyleId>{5C22544A-7EE6-4342-B048-85BDC9FD1C3A}</a:tableStyleId>
              </a:tblPr>
              <a:tblGrid>
                <a:gridCol w="1490892">
                  <a:extLst>
                    <a:ext uri="{9D8B030D-6E8A-4147-A177-3AD203B41FA5}">
                      <a16:colId xmlns:a16="http://schemas.microsoft.com/office/drawing/2014/main" val="2587665175"/>
                    </a:ext>
                  </a:extLst>
                </a:gridCol>
                <a:gridCol w="1490892">
                  <a:extLst>
                    <a:ext uri="{9D8B030D-6E8A-4147-A177-3AD203B41FA5}">
                      <a16:colId xmlns:a16="http://schemas.microsoft.com/office/drawing/2014/main" val="4194440520"/>
                    </a:ext>
                  </a:extLst>
                </a:gridCol>
                <a:gridCol w="1491566">
                  <a:extLst>
                    <a:ext uri="{9D8B030D-6E8A-4147-A177-3AD203B41FA5}">
                      <a16:colId xmlns:a16="http://schemas.microsoft.com/office/drawing/2014/main" val="4112012460"/>
                    </a:ext>
                  </a:extLst>
                </a:gridCol>
                <a:gridCol w="1491566">
                  <a:extLst>
                    <a:ext uri="{9D8B030D-6E8A-4147-A177-3AD203B41FA5}">
                      <a16:colId xmlns:a16="http://schemas.microsoft.com/office/drawing/2014/main" val="3288246331"/>
                    </a:ext>
                  </a:extLst>
                </a:gridCol>
              </a:tblGrid>
              <a:tr h="900308">
                <a:tc>
                  <a:txBody>
                    <a:bodyPr/>
                    <a:lstStyle/>
                    <a:p>
                      <a:pPr marL="0" algn="just">
                        <a:spcAft>
                          <a:spcPts val="1200"/>
                        </a:spcAft>
                      </a:pPr>
                      <a:r>
                        <a:rPr lang="en-GB" sz="1600" dirty="0">
                          <a:effectLst/>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chemeClr val="accent3"/>
                    </a:solidFill>
                  </a:tcPr>
                </a:tc>
                <a:tc>
                  <a:txBody>
                    <a:bodyPr/>
                    <a:lstStyle/>
                    <a:p>
                      <a:pPr marL="0" algn="just">
                        <a:spcAft>
                          <a:spcPts val="1200"/>
                        </a:spcAft>
                      </a:pPr>
                      <a:r>
                        <a:rPr lang="en-GB" sz="1600" dirty="0">
                          <a:effectLst/>
                        </a:rPr>
                        <a:t>Scale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chemeClr val="accent3"/>
                    </a:solidFill>
                  </a:tcPr>
                </a:tc>
                <a:tc>
                  <a:txBody>
                    <a:bodyPr/>
                    <a:lstStyle/>
                    <a:p>
                      <a:pPr marL="0" algn="just">
                        <a:spcAft>
                          <a:spcPts val="1200"/>
                        </a:spcAft>
                      </a:pPr>
                      <a:r>
                        <a:rPr lang="en-GB" sz="1600" dirty="0">
                          <a:effectLst/>
                        </a:rPr>
                        <a:t>Activities</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chemeClr val="accent3"/>
                    </a:solidFill>
                  </a:tcPr>
                </a:tc>
                <a:tc>
                  <a:txBody>
                    <a:bodyPr/>
                    <a:lstStyle/>
                    <a:p>
                      <a:pPr marL="0" algn="just">
                        <a:spcAft>
                          <a:spcPts val="1200"/>
                        </a:spcAft>
                      </a:pPr>
                      <a:r>
                        <a:rPr lang="en-GB" sz="1600" dirty="0">
                          <a:effectLst/>
                        </a:rPr>
                        <a:t>Performance in </a:t>
                      </a:r>
                      <a:r>
                        <a:rPr lang="en-GB" sz="1600" dirty="0" smtClean="0">
                          <a:effectLst/>
                        </a:rPr>
                        <a:t>soil </a:t>
                      </a:r>
                      <a:r>
                        <a:rPr lang="en-GB" sz="1600" dirty="0">
                          <a:effectLst/>
                        </a:rPr>
                        <a:t>health </a:t>
                      </a:r>
                      <a:r>
                        <a:rPr lang="en-GB" sz="1600" dirty="0" smtClean="0">
                          <a:effectLst/>
                        </a:rPr>
                        <a:t>improvement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chemeClr val="accent3"/>
                    </a:solidFill>
                  </a:tcPr>
                </a:tc>
                <a:extLst>
                  <a:ext uri="{0D108BD9-81ED-4DB2-BD59-A6C34878D82A}">
                    <a16:rowId xmlns:a16="http://schemas.microsoft.com/office/drawing/2014/main" val="3005776387"/>
                  </a:ext>
                </a:extLst>
              </a:tr>
              <a:tr h="900308">
                <a:tc>
                  <a:txBody>
                    <a:bodyPr/>
                    <a:lstStyle/>
                    <a:p>
                      <a:pPr marL="0" algn="just">
                        <a:spcAft>
                          <a:spcPts val="1200"/>
                        </a:spcAft>
                      </a:pPr>
                      <a:r>
                        <a:rPr lang="en-GB" sz="1400">
                          <a:effectLst/>
                        </a:rPr>
                        <a:t>Living lab</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b="1" dirty="0" smtClean="0">
                          <a:effectLst/>
                        </a:rPr>
                        <a:t>Regional/sub-regional</a:t>
                      </a:r>
                    </a:p>
                    <a:p>
                      <a:pPr marL="0" algn="just">
                        <a:spcAft>
                          <a:spcPts val="1200"/>
                        </a:spcAft>
                      </a:pPr>
                      <a:r>
                        <a:rPr lang="en-GB" sz="1400" b="1" dirty="0" smtClean="0">
                          <a:effectLst/>
                        </a:rPr>
                        <a:t>landscape</a:t>
                      </a:r>
                      <a:endPar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dirty="0">
                          <a:effectLst/>
                        </a:rPr>
                        <a:t>Coordinate experimentations </a:t>
                      </a:r>
                      <a:r>
                        <a:rPr lang="en-GB" sz="1400" dirty="0" smtClean="0">
                          <a:effectLst/>
                        </a:rPr>
                        <a:t>&amp; </a:t>
                      </a:r>
                      <a:r>
                        <a:rPr lang="en-GB" sz="1400" dirty="0">
                          <a:effectLst/>
                        </a:rPr>
                        <a:t>partners</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a:effectLst/>
                        </a:rPr>
                        <a:t>In progress at landscape scale</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extLst>
                  <a:ext uri="{0D108BD9-81ED-4DB2-BD59-A6C34878D82A}">
                    <a16:rowId xmlns:a16="http://schemas.microsoft.com/office/drawing/2014/main" val="4008198182"/>
                  </a:ext>
                </a:extLst>
              </a:tr>
              <a:tr h="900308">
                <a:tc>
                  <a:txBody>
                    <a:bodyPr/>
                    <a:lstStyle/>
                    <a:p>
                      <a:pPr marL="0" algn="just">
                        <a:spcAft>
                          <a:spcPts val="1200"/>
                        </a:spcAft>
                      </a:pPr>
                      <a:r>
                        <a:rPr lang="en-GB" sz="1400" dirty="0">
                          <a:effectLst/>
                        </a:rPr>
                        <a:t>Living lab experimentation site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rgbClr val="ED8D2F"/>
                    </a:solidFill>
                  </a:tcPr>
                </a:tc>
                <a:tc>
                  <a:txBody>
                    <a:bodyPr/>
                    <a:lstStyle/>
                    <a:p>
                      <a:pPr marL="0" algn="just">
                        <a:spcAft>
                          <a:spcPts val="1200"/>
                        </a:spcAft>
                      </a:pPr>
                      <a:r>
                        <a:rPr lang="en-GB" sz="1400" b="1" dirty="0" smtClean="0">
                          <a:effectLst/>
                        </a:rPr>
                        <a:t>Local </a:t>
                      </a:r>
                      <a:r>
                        <a:rPr lang="en-GB" sz="1400" dirty="0" smtClean="0">
                          <a:effectLst/>
                        </a:rPr>
                        <a:t>(</a:t>
                      </a:r>
                      <a:r>
                        <a:rPr lang="en-GB" sz="1400" dirty="0">
                          <a:effectLst/>
                        </a:rPr>
                        <a:t>one </a:t>
                      </a:r>
                      <a:r>
                        <a:rPr lang="en-GB" sz="1400" dirty="0" smtClean="0">
                          <a:effectLst/>
                        </a:rPr>
                        <a:t>farm/forest, one </a:t>
                      </a:r>
                      <a:r>
                        <a:rPr lang="en-GB" sz="1400" dirty="0">
                          <a:effectLst/>
                        </a:rPr>
                        <a:t>urban site, </a:t>
                      </a:r>
                      <a:r>
                        <a:rPr lang="en-GB" sz="1400" dirty="0" smtClean="0">
                          <a:effectLst/>
                        </a:rPr>
                        <a:t>etc.)</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dirty="0" smtClean="0">
                          <a:effectLst/>
                        </a:rPr>
                        <a:t>Co-create knowledge and innovations</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a:effectLst/>
                        </a:rPr>
                        <a:t>In progress on the site</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extLst>
                  <a:ext uri="{0D108BD9-81ED-4DB2-BD59-A6C34878D82A}">
                    <a16:rowId xmlns:a16="http://schemas.microsoft.com/office/drawing/2014/main" val="2269721790"/>
                  </a:ext>
                </a:extLst>
              </a:tr>
              <a:tr h="900308">
                <a:tc>
                  <a:txBody>
                    <a:bodyPr/>
                    <a:lstStyle/>
                    <a:p>
                      <a:pPr marL="0" algn="just">
                        <a:spcAft>
                          <a:spcPts val="1200"/>
                        </a:spcAft>
                      </a:pPr>
                      <a:r>
                        <a:rPr lang="en-GB" sz="1400" dirty="0">
                          <a:solidFill>
                            <a:schemeClr val="tx1">
                              <a:lumMod val="75000"/>
                            </a:schemeClr>
                          </a:solidFill>
                          <a:effectLst/>
                        </a:rPr>
                        <a:t>Lighthouse</a:t>
                      </a:r>
                      <a:endParaRPr lang="en-GB" sz="1600" dirty="0">
                        <a:solidFill>
                          <a:schemeClr val="tx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solidFill>
                      <a:srgbClr val="FFFF00"/>
                    </a:solidFill>
                  </a:tcPr>
                </a:tc>
                <a:tc>
                  <a:txBody>
                    <a:bodyPr/>
                    <a:lstStyle/>
                    <a:p>
                      <a:pPr marL="0" algn="just">
                        <a:spcAft>
                          <a:spcPts val="1200"/>
                        </a:spcAft>
                      </a:pPr>
                      <a:r>
                        <a:rPr lang="en-GB" sz="1400" b="1" dirty="0" smtClean="0">
                          <a:effectLst/>
                        </a:rPr>
                        <a:t>Local</a:t>
                      </a:r>
                      <a:r>
                        <a:rPr lang="en-GB" sz="1400" dirty="0" smtClean="0">
                          <a:effectLst/>
                        </a:rPr>
                        <a:t> </a:t>
                      </a:r>
                      <a:r>
                        <a:rPr lang="en-GB" sz="1400" dirty="0">
                          <a:effectLst/>
                        </a:rPr>
                        <a:t>(one </a:t>
                      </a:r>
                      <a:r>
                        <a:rPr lang="en-GB" sz="1400" dirty="0" smtClean="0">
                          <a:effectLst/>
                        </a:rPr>
                        <a:t>farm/forest, one </a:t>
                      </a:r>
                      <a:r>
                        <a:rPr lang="en-GB" sz="1400" dirty="0">
                          <a:effectLst/>
                        </a:rPr>
                        <a:t>urban </a:t>
                      </a:r>
                      <a:r>
                        <a:rPr lang="en-GB" sz="1400" dirty="0" smtClean="0">
                          <a:effectLst/>
                        </a:rPr>
                        <a:t>site.)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dirty="0" smtClean="0">
                          <a:effectLst/>
                        </a:rPr>
                        <a:t>Experiment </a:t>
                      </a:r>
                      <a:r>
                        <a:rPr lang="en-GB" sz="1400" dirty="0">
                          <a:effectLst/>
                        </a:rPr>
                        <a:t>and/or </a:t>
                      </a:r>
                      <a:r>
                        <a:rPr lang="en-GB" sz="1400" dirty="0" smtClean="0">
                          <a:effectLst/>
                        </a:rPr>
                        <a:t>demonstrate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tc>
                  <a:txBody>
                    <a:bodyPr/>
                    <a:lstStyle/>
                    <a:p>
                      <a:pPr marL="0" algn="just">
                        <a:spcAft>
                          <a:spcPts val="1200"/>
                        </a:spcAft>
                      </a:pPr>
                      <a:r>
                        <a:rPr lang="en-GB" sz="1400" b="1" dirty="0">
                          <a:effectLst/>
                        </a:rPr>
                        <a:t>Demonstrated high </a:t>
                      </a:r>
                      <a:r>
                        <a:rPr lang="en-GB" sz="1400" b="1" dirty="0" smtClean="0">
                          <a:effectLst/>
                        </a:rPr>
                        <a:t>performance</a:t>
                      </a:r>
                      <a:endPar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21" marR="49621" marT="0" marB="0"/>
                </a:tc>
                <a:extLst>
                  <a:ext uri="{0D108BD9-81ED-4DB2-BD59-A6C34878D82A}">
                    <a16:rowId xmlns:a16="http://schemas.microsoft.com/office/drawing/2014/main" val="4137251798"/>
                  </a:ext>
                </a:extLst>
              </a:tr>
            </a:tbl>
          </a:graphicData>
        </a:graphic>
      </p:graphicFrame>
      <p:pic>
        <p:nvPicPr>
          <p:cNvPr id="6" name="Image 23">
            <a:extLst>
              <a:ext uri="{FF2B5EF4-FFF2-40B4-BE49-F238E27FC236}">
                <a16:creationId xmlns:a16="http://schemas.microsoft.com/office/drawing/2014/main" id="{458B8878-3452-2749-AA8D-DAAEEAC8A4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1" t="15360" r="68557" b="12615"/>
          <a:stretch/>
        </p:blipFill>
        <p:spPr>
          <a:xfrm flipH="1">
            <a:off x="6875403" y="5561195"/>
            <a:ext cx="329193" cy="734039"/>
          </a:xfrm>
          <a:prstGeom prst="rect">
            <a:avLst/>
          </a:prstGeom>
        </p:spPr>
      </p:pic>
    </p:spTree>
    <p:extLst>
      <p:ext uri="{BB962C8B-B14F-4D97-AF65-F5344CB8AC3E}">
        <p14:creationId xmlns:p14="http://schemas.microsoft.com/office/powerpoint/2010/main" val="374057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186087"/>
              </p:ext>
            </p:extLst>
          </p:nvPr>
        </p:nvGraphicFramePr>
        <p:xfrm>
          <a:off x="99143" y="1453080"/>
          <a:ext cx="10257726" cy="504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953469" y="251368"/>
            <a:ext cx="10515600" cy="782357"/>
          </a:xfrm>
        </p:spPr>
        <p:txBody>
          <a:bodyPr/>
          <a:lstStyle/>
          <a:p>
            <a:r>
              <a:rPr lang="en-GB" sz="3200" u="sng" dirty="0" smtClean="0"/>
              <a:t>Proposed</a:t>
            </a:r>
            <a:r>
              <a:rPr lang="en-GB" sz="3200" dirty="0" smtClean="0"/>
              <a:t> understanding </a:t>
            </a:r>
            <a:r>
              <a:rPr lang="en-GB" sz="3200" dirty="0"/>
              <a:t>of living labs (and lighthouses) under the mission on soil health and food </a:t>
            </a:r>
            <a:r>
              <a:rPr lang="en-GB" sz="3200" dirty="0" smtClean="0"/>
              <a:t>(Criteria)</a:t>
            </a:r>
            <a:endParaRPr lang="en-GB" sz="3200" i="1" dirty="0"/>
          </a:p>
        </p:txBody>
      </p:sp>
      <p:sp>
        <p:nvSpPr>
          <p:cNvPr id="5" name="TextBox 4"/>
          <p:cNvSpPr txBox="1"/>
          <p:nvPr/>
        </p:nvSpPr>
        <p:spPr>
          <a:xfrm>
            <a:off x="3255405" y="1134770"/>
            <a:ext cx="14798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1" u="none" strike="noStrike" kern="1200" cap="none" spc="0" normalizeH="0" baseline="0" noProof="0" dirty="0" smtClean="0">
                <a:ln>
                  <a:noFill/>
                </a:ln>
                <a:solidFill>
                  <a:srgbClr val="034EA2"/>
                </a:solidFill>
                <a:effectLst/>
                <a:uLnTx/>
                <a:uFillTx/>
                <a:latin typeface="Arial"/>
                <a:ea typeface="+mn-ea"/>
                <a:cs typeface="+mn-cs"/>
              </a:rPr>
              <a:t>Living </a:t>
            </a:r>
            <a:r>
              <a:rPr kumimoji="0" lang="fr-BE" sz="1800" b="1" i="1" u="none" strike="noStrike" kern="1200" cap="none" spc="0" normalizeH="0" baseline="0" noProof="0" dirty="0" err="1" smtClean="0">
                <a:ln>
                  <a:noFill/>
                </a:ln>
                <a:solidFill>
                  <a:srgbClr val="034EA2"/>
                </a:solidFill>
                <a:effectLst/>
                <a:uLnTx/>
                <a:uFillTx/>
                <a:latin typeface="Arial"/>
                <a:ea typeface="+mn-ea"/>
                <a:cs typeface="+mn-cs"/>
              </a:rPr>
              <a:t>labs</a:t>
            </a:r>
            <a:r>
              <a:rPr kumimoji="0" lang="fr-BE" sz="1800" b="1" i="1" u="none" strike="noStrike" kern="1200" cap="none" spc="0" normalizeH="0" baseline="0" noProof="0" dirty="0" smtClean="0">
                <a:ln>
                  <a:noFill/>
                </a:ln>
                <a:solidFill>
                  <a:srgbClr val="034EA2"/>
                </a:solidFill>
                <a:effectLst/>
                <a:uLnTx/>
                <a:uFillTx/>
                <a:latin typeface="Arial"/>
                <a:ea typeface="+mn-ea"/>
                <a:cs typeface="+mn-cs"/>
              </a:rPr>
              <a:t>*</a:t>
            </a:r>
            <a:endParaRPr kumimoji="0" lang="en-GB" sz="1800" b="1" i="1" u="none" strike="noStrike" kern="1200" cap="none" spc="0" normalizeH="0" baseline="0" noProof="0" dirty="0">
              <a:ln>
                <a:noFill/>
              </a:ln>
              <a:solidFill>
                <a:srgbClr val="034EA2"/>
              </a:solidFill>
              <a:effectLst/>
              <a:uLnTx/>
              <a:uFillTx/>
              <a:latin typeface="Arial"/>
              <a:ea typeface="+mn-ea"/>
              <a:cs typeface="+mn-cs"/>
            </a:endParaRPr>
          </a:p>
        </p:txBody>
      </p:sp>
      <p:sp>
        <p:nvSpPr>
          <p:cNvPr id="6" name="TextBox 5"/>
          <p:cNvSpPr txBox="1"/>
          <p:nvPr/>
        </p:nvSpPr>
        <p:spPr>
          <a:xfrm>
            <a:off x="3255405" y="6442780"/>
            <a:ext cx="30684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smtClean="0">
                <a:ln>
                  <a:noFill/>
                </a:ln>
                <a:solidFill>
                  <a:srgbClr val="4D4D4D"/>
                </a:solidFill>
                <a:effectLst/>
                <a:uLnTx/>
                <a:uFillTx/>
                <a:latin typeface="Arial"/>
                <a:ea typeface="+mn-ea"/>
                <a:cs typeface="+mn-cs"/>
              </a:rPr>
              <a:t>* </a:t>
            </a:r>
            <a:r>
              <a:rPr kumimoji="0" lang="fr-BE" sz="1400" b="0" i="1" u="none" strike="noStrike" kern="1200" cap="none" spc="0" normalizeH="0" baseline="0" noProof="0" dirty="0" err="1" smtClean="0">
                <a:ln>
                  <a:noFill/>
                </a:ln>
                <a:solidFill>
                  <a:srgbClr val="4D4D4D"/>
                </a:solidFill>
                <a:effectLst/>
                <a:uLnTx/>
                <a:uFillTx/>
                <a:latin typeface="Arial"/>
                <a:ea typeface="+mn-ea"/>
                <a:cs typeface="+mn-cs"/>
              </a:rPr>
              <a:t>adapted</a:t>
            </a:r>
            <a:r>
              <a:rPr kumimoji="0" lang="fr-BE" sz="1400" b="0" i="1" u="none" strike="noStrike" kern="1200" cap="none" spc="0" normalizeH="0" baseline="0" noProof="0" dirty="0" smtClean="0">
                <a:ln>
                  <a:noFill/>
                </a:ln>
                <a:solidFill>
                  <a:srgbClr val="4D4D4D"/>
                </a:solidFill>
                <a:effectLst/>
                <a:uLnTx/>
                <a:uFillTx/>
                <a:latin typeface="Arial"/>
                <a:ea typeface="+mn-ea"/>
                <a:cs typeface="+mn-cs"/>
              </a:rPr>
              <a:t> </a:t>
            </a:r>
            <a:r>
              <a:rPr kumimoji="0" lang="fr-BE" sz="1400" b="0" i="1" u="none" strike="noStrike" kern="1200" cap="none" spc="0" normalizeH="0" baseline="0" noProof="0" dirty="0" err="1">
                <a:ln>
                  <a:noFill/>
                </a:ln>
                <a:solidFill>
                  <a:srgbClr val="4D4D4D"/>
                </a:solidFill>
                <a:effectLst/>
                <a:uLnTx/>
                <a:uFillTx/>
                <a:latin typeface="Arial"/>
                <a:ea typeface="+mn-ea"/>
                <a:cs typeface="+mn-cs"/>
              </a:rPr>
              <a:t>from</a:t>
            </a:r>
            <a:r>
              <a:rPr kumimoji="0" lang="fr-BE" sz="1400" b="0" i="1" u="none" strike="noStrike" kern="1200" cap="none" spc="0" normalizeH="0" baseline="0" noProof="0" dirty="0">
                <a:ln>
                  <a:noFill/>
                </a:ln>
                <a:solidFill>
                  <a:srgbClr val="4D4D4D"/>
                </a:solidFill>
                <a:effectLst/>
                <a:uLnTx/>
                <a:uFillTx/>
                <a:latin typeface="Arial"/>
                <a:ea typeface="+mn-ea"/>
                <a:cs typeface="+mn-cs"/>
              </a:rPr>
              <a:t> McPhee et al. </a:t>
            </a:r>
            <a:r>
              <a:rPr kumimoji="0" lang="fr-BE" sz="1400" b="0" i="1" u="none" strike="noStrike" kern="1200" cap="none" spc="0" normalizeH="0" baseline="0" noProof="0" dirty="0" smtClean="0">
                <a:ln>
                  <a:noFill/>
                </a:ln>
                <a:solidFill>
                  <a:srgbClr val="4D4D4D"/>
                </a:solidFill>
                <a:effectLst/>
                <a:uLnTx/>
                <a:uFillTx/>
                <a:latin typeface="Arial"/>
                <a:ea typeface="+mn-ea"/>
                <a:cs typeface="+mn-cs"/>
              </a:rPr>
              <a:t>(2021)</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 name="Rounded Rectangle 6"/>
          <p:cNvSpPr/>
          <p:nvPr/>
        </p:nvSpPr>
        <p:spPr>
          <a:xfrm>
            <a:off x="10144664" y="1597429"/>
            <a:ext cx="1794294" cy="344194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Criteria</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based</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on </a:t>
            </a:r>
            <a:r>
              <a:rPr kumimoji="0" lang="fr-BE" sz="1800" b="1" i="0" u="none" strike="noStrike" kern="1200" cap="none" spc="0" normalizeH="0" baseline="0" noProof="0" dirty="0" err="1" smtClean="0">
                <a:ln>
                  <a:noFill/>
                </a:ln>
                <a:solidFill>
                  <a:srgbClr val="FFFFFF"/>
                </a:solidFill>
                <a:effectLst/>
                <a:uLnTx/>
                <a:uFillTx/>
                <a:latin typeface="Arial"/>
                <a:ea typeface="+mn-ea"/>
                <a:cs typeface="+mn-cs"/>
              </a:rPr>
              <a:t>exemplary</a:t>
            </a:r>
            <a:r>
              <a:rPr kumimoji="0" lang="fr-BE" sz="1800" b="1" i="0" u="none" strike="noStrike" kern="1200" cap="none" spc="0" normalizeH="0" baseline="0" noProof="0" dirty="0" smtClean="0">
                <a:ln>
                  <a:noFill/>
                </a:ln>
                <a:solidFill>
                  <a:srgbClr val="FFFFFF"/>
                </a:solidFill>
                <a:effectLst/>
                <a:uLnTx/>
                <a:uFillTx/>
                <a:latin typeface="Arial"/>
                <a:ea typeface="+mn-ea"/>
                <a:cs typeface="+mn-cs"/>
              </a:rPr>
              <a:t> performance </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in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terms</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of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soil</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health</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and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related</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a:t>
            </a:r>
            <a:r>
              <a:rPr kumimoji="0" lang="fr-BE" sz="1800" b="0" i="0" u="none" strike="noStrike" kern="1200" cap="none" spc="0" normalizeH="0" baseline="0" noProof="0" dirty="0" err="1" smtClean="0">
                <a:ln>
                  <a:noFill/>
                </a:ln>
                <a:solidFill>
                  <a:srgbClr val="FFFFFF"/>
                </a:solidFill>
                <a:effectLst/>
                <a:uLnTx/>
                <a:uFillTx/>
                <a:latin typeface="Arial"/>
                <a:ea typeface="+mn-ea"/>
                <a:cs typeface="+mn-cs"/>
              </a:rPr>
              <a:t>ecosystem</a:t>
            </a:r>
            <a:r>
              <a:rPr kumimoji="0" lang="fr-BE" sz="1800" b="0" i="0" u="none" strike="noStrike" kern="1200" cap="none" spc="0" normalizeH="0" baseline="0" noProof="0" dirty="0" smtClean="0">
                <a:ln>
                  <a:noFill/>
                </a:ln>
                <a:solidFill>
                  <a:srgbClr val="FFFFFF"/>
                </a:solidFill>
                <a:effectLst/>
                <a:uLnTx/>
                <a:uFillTx/>
                <a:latin typeface="Arial"/>
                <a:ea typeface="+mn-ea"/>
                <a:cs typeface="+mn-cs"/>
              </a:rPr>
              <a:t> services</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p:cNvSpPr txBox="1"/>
          <p:nvPr/>
        </p:nvSpPr>
        <p:spPr>
          <a:xfrm>
            <a:off x="10301865" y="1134770"/>
            <a:ext cx="15568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1" u="none" strike="noStrike" kern="1200" cap="none" spc="0" normalizeH="0" baseline="0" noProof="0" dirty="0" err="1" smtClean="0">
                <a:ln>
                  <a:noFill/>
                </a:ln>
                <a:solidFill>
                  <a:srgbClr val="034EA2"/>
                </a:solidFill>
                <a:effectLst/>
                <a:uLnTx/>
                <a:uFillTx/>
                <a:latin typeface="Arial"/>
                <a:ea typeface="+mn-ea"/>
                <a:cs typeface="+mn-cs"/>
              </a:rPr>
              <a:t>Lighthouses</a:t>
            </a:r>
            <a:endParaRPr kumimoji="0" lang="en-GB" sz="1800" b="1" i="1" u="none" strike="noStrike" kern="1200" cap="none" spc="0" normalizeH="0" baseline="0" noProof="0" dirty="0">
              <a:ln>
                <a:noFill/>
              </a:ln>
              <a:solidFill>
                <a:srgbClr val="034EA2"/>
              </a:solidFill>
              <a:effectLst/>
              <a:uLnTx/>
              <a:uFillTx/>
              <a:latin typeface="Arial"/>
              <a:ea typeface="+mn-ea"/>
              <a:cs typeface="+mn-cs"/>
            </a:endParaRPr>
          </a:p>
        </p:txBody>
      </p:sp>
    </p:spTree>
    <p:extLst>
      <p:ext uri="{BB962C8B-B14F-4D97-AF65-F5344CB8AC3E}">
        <p14:creationId xmlns:p14="http://schemas.microsoft.com/office/powerpoint/2010/main" val="150005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8F489C2-430E-B74A-9C92-3BEA6BA47A4C}"/>
              </a:ext>
            </a:extLst>
          </p:cNvPr>
          <p:cNvSpPr txBox="1"/>
          <p:nvPr/>
        </p:nvSpPr>
        <p:spPr>
          <a:xfrm>
            <a:off x="895268" y="1563932"/>
            <a:ext cx="10527350" cy="6324808"/>
          </a:xfrm>
          <a:prstGeom prst="rect">
            <a:avLst/>
          </a:prstGeom>
          <a:noFill/>
        </p:spPr>
        <p:txBody>
          <a:bodyPr wrap="square" rtlCol="0">
            <a:spAutoFit/>
          </a:bodyPr>
          <a:lstStyle/>
          <a:p>
            <a:pPr algn="just">
              <a:lnSpc>
                <a:spcPct val="150000"/>
              </a:lnSpc>
            </a:pPr>
            <a:r>
              <a:rPr lang="fr-BE" b="1" dirty="0" err="1" smtClean="0">
                <a:solidFill>
                  <a:schemeClr val="tx2"/>
                </a:solidFill>
                <a:ea typeface="Helvetica Neue Light" panose="02000403000000020004" pitchFamily="2" charset="0"/>
                <a:cs typeface="Arial" panose="020B0604020202020204" pitchFamily="34" charset="0"/>
              </a:rPr>
              <a:t>We</a:t>
            </a:r>
            <a:r>
              <a:rPr lang="fr-BE" b="1" dirty="0" smtClean="0">
                <a:solidFill>
                  <a:schemeClr val="tx2"/>
                </a:solidFill>
                <a:ea typeface="Helvetica Neue Light" panose="02000403000000020004" pitchFamily="2" charset="0"/>
                <a:cs typeface="Arial" panose="020B0604020202020204" pitchFamily="34" charset="0"/>
              </a:rPr>
              <a:t> </a:t>
            </a:r>
            <a:r>
              <a:rPr lang="fr-BE" b="1" dirty="0" err="1" smtClean="0">
                <a:solidFill>
                  <a:schemeClr val="tx2"/>
                </a:solidFill>
                <a:ea typeface="Helvetica Neue Light" panose="02000403000000020004" pitchFamily="2" charset="0"/>
                <a:cs typeface="Arial" panose="020B0604020202020204" pitchFamily="34" charset="0"/>
              </a:rPr>
              <a:t>want</a:t>
            </a:r>
            <a:r>
              <a:rPr lang="fr-BE" b="1" dirty="0" smtClean="0">
                <a:solidFill>
                  <a:schemeClr val="tx2"/>
                </a:solidFill>
                <a:ea typeface="Helvetica Neue Light" panose="02000403000000020004" pitchFamily="2" charset="0"/>
                <a:cs typeface="Arial" panose="020B0604020202020204" pitchFamily="34" charset="0"/>
              </a:rPr>
              <a:t> to </a:t>
            </a:r>
            <a:r>
              <a:rPr lang="fr-BE" b="1" dirty="0" err="1" smtClean="0">
                <a:solidFill>
                  <a:schemeClr val="tx2"/>
                </a:solidFill>
                <a:ea typeface="Helvetica Neue Light" panose="02000403000000020004" pitchFamily="2" charset="0"/>
                <a:cs typeface="Arial" panose="020B0604020202020204" pitchFamily="34" charset="0"/>
              </a:rPr>
              <a:t>empower</a:t>
            </a:r>
            <a:r>
              <a:rPr lang="fr-BE" b="1" dirty="0" smtClean="0">
                <a:solidFill>
                  <a:schemeClr val="tx2"/>
                </a:solidFill>
                <a:ea typeface="Helvetica Neue Light" panose="02000403000000020004" pitchFamily="2" charset="0"/>
                <a:cs typeface="Arial" panose="020B0604020202020204" pitchFamily="34" charset="0"/>
              </a:rPr>
              <a:t> </a:t>
            </a:r>
            <a:r>
              <a:rPr lang="fr-BE" b="1" dirty="0" err="1" smtClean="0">
                <a:solidFill>
                  <a:schemeClr val="tx2"/>
                </a:solidFill>
                <a:ea typeface="Helvetica Neue Light" panose="02000403000000020004" pitchFamily="2" charset="0"/>
                <a:cs typeface="Arial" panose="020B0604020202020204" pitchFamily="34" charset="0"/>
              </a:rPr>
              <a:t>rapid</a:t>
            </a:r>
            <a:r>
              <a:rPr lang="fr-BE" b="1" dirty="0" smtClean="0">
                <a:solidFill>
                  <a:schemeClr val="tx2"/>
                </a:solidFill>
                <a:ea typeface="Helvetica Neue Light" panose="02000403000000020004" pitchFamily="2" charset="0"/>
                <a:cs typeface="Arial" panose="020B0604020202020204" pitchFamily="34" charset="0"/>
              </a:rPr>
              <a:t> change:</a:t>
            </a:r>
          </a:p>
          <a:p>
            <a:pPr indent="-285750" algn="just">
              <a:lnSpc>
                <a:spcPct val="150000"/>
              </a:lnSpc>
              <a:buClr>
                <a:srgbClr val="FFC000"/>
              </a:buClr>
              <a:buFont typeface="Arial" panose="020B0604020202020204" pitchFamily="34" charset="0"/>
              <a:buChar char="•"/>
            </a:pPr>
            <a:r>
              <a:rPr lang="fr-BE" dirty="0" smtClean="0">
                <a:solidFill>
                  <a:srgbClr val="505050"/>
                </a:solidFill>
                <a:ea typeface="Helvetica Neue Light" panose="02000403000000020004" pitchFamily="2" charset="0"/>
                <a:cs typeface="Arial" panose="020B0604020202020204" pitchFamily="34" charset="0"/>
              </a:rPr>
              <a:t>Agroecology </a:t>
            </a:r>
            <a:r>
              <a:rPr lang="fr-BE" dirty="0" err="1" smtClean="0">
                <a:solidFill>
                  <a:srgbClr val="505050"/>
                </a:solidFill>
                <a:ea typeface="Helvetica Neue Light" panose="02000403000000020004" pitchFamily="2" charset="0"/>
                <a:cs typeface="Arial" panose="020B0604020202020204" pitchFamily="34" charset="0"/>
              </a:rPr>
              <a:t>seen</a:t>
            </a:r>
            <a:r>
              <a:rPr lang="fr-BE" dirty="0" smtClean="0">
                <a:solidFill>
                  <a:srgbClr val="505050"/>
                </a:solidFill>
                <a:ea typeface="Helvetica Neue Light" panose="02000403000000020004" pitchFamily="2" charset="0"/>
                <a:cs typeface="Arial" panose="020B0604020202020204" pitchFamily="34" charset="0"/>
              </a:rPr>
              <a:t> as a </a:t>
            </a:r>
            <a:r>
              <a:rPr lang="fr-BE" dirty="0" err="1" smtClean="0">
                <a:solidFill>
                  <a:srgbClr val="505050"/>
                </a:solidFill>
                <a:ea typeface="Helvetica Neue Light" panose="02000403000000020004" pitchFamily="2" charset="0"/>
                <a:cs typeface="Arial" panose="020B0604020202020204" pitchFamily="34" charset="0"/>
              </a:rPr>
              <a:t>powerful</a:t>
            </a:r>
            <a:r>
              <a:rPr lang="fr-BE" dirty="0" smtClean="0">
                <a:solidFill>
                  <a:srgbClr val="505050"/>
                </a:solidFill>
                <a:ea typeface="Helvetica Neue Light" panose="02000403000000020004" pitchFamily="2" charset="0"/>
                <a:cs typeface="Arial" panose="020B0604020202020204" pitchFamily="34" charset="0"/>
              </a:rPr>
              <a:t> </a:t>
            </a:r>
            <a:r>
              <a:rPr lang="fr-BE" dirty="0" err="1" smtClean="0">
                <a:solidFill>
                  <a:srgbClr val="505050"/>
                </a:solidFill>
                <a:ea typeface="Helvetica Neue Light" panose="02000403000000020004" pitchFamily="2" charset="0"/>
                <a:cs typeface="Arial" panose="020B0604020202020204" pitchFamily="34" charset="0"/>
              </a:rPr>
              <a:t>contributor</a:t>
            </a:r>
            <a:endParaRPr lang="fr-BE" dirty="0" smtClean="0">
              <a:solidFill>
                <a:srgbClr val="505050"/>
              </a:solidFill>
              <a:ea typeface="Helvetica Neue Light" panose="02000403000000020004" pitchFamily="2" charset="0"/>
              <a:cs typeface="Arial" panose="020B0604020202020204" pitchFamily="34" charset="0"/>
            </a:endParaRPr>
          </a:p>
          <a:p>
            <a:pPr indent="-285750" algn="just">
              <a:lnSpc>
                <a:spcPct val="150000"/>
              </a:lnSpc>
              <a:buClr>
                <a:srgbClr val="FFC000"/>
              </a:buClr>
              <a:buFont typeface="Arial" panose="020B0604020202020204" pitchFamily="34" charset="0"/>
              <a:buChar char="•"/>
            </a:pPr>
            <a:r>
              <a:rPr lang="fr-BE" dirty="0" smtClean="0">
                <a:solidFill>
                  <a:srgbClr val="505050"/>
                </a:solidFill>
                <a:ea typeface="Helvetica Neue Light" panose="02000403000000020004" pitchFamily="2" charset="0"/>
                <a:cs typeface="Arial" panose="020B0604020202020204" pitchFamily="34" charset="0"/>
              </a:rPr>
              <a:t>Living </a:t>
            </a:r>
            <a:r>
              <a:rPr lang="fr-BE" dirty="0" err="1">
                <a:solidFill>
                  <a:srgbClr val="505050"/>
                </a:solidFill>
                <a:ea typeface="Helvetica Neue Light" panose="02000403000000020004" pitchFamily="2" charset="0"/>
                <a:cs typeface="Arial" panose="020B0604020202020204" pitchFamily="34" charset="0"/>
              </a:rPr>
              <a:t>labs</a:t>
            </a:r>
            <a:r>
              <a:rPr lang="fr-BE" dirty="0">
                <a:solidFill>
                  <a:srgbClr val="505050"/>
                </a:solidFill>
                <a:ea typeface="Helvetica Neue Light" panose="02000403000000020004" pitchFamily="2" charset="0"/>
                <a:cs typeface="Arial" panose="020B0604020202020204" pitchFamily="34" charset="0"/>
              </a:rPr>
              <a:t> have a </a:t>
            </a:r>
            <a:r>
              <a:rPr lang="fr-BE" dirty="0" err="1">
                <a:solidFill>
                  <a:srgbClr val="505050"/>
                </a:solidFill>
                <a:ea typeface="Helvetica Neue Light" panose="02000403000000020004" pitchFamily="2" charset="0"/>
                <a:cs typeface="Arial" panose="020B0604020202020204" pitchFamily="34" charset="0"/>
              </a:rPr>
              <a:t>potential</a:t>
            </a:r>
            <a:r>
              <a:rPr lang="fr-BE" dirty="0">
                <a:solidFill>
                  <a:srgbClr val="505050"/>
                </a:solidFill>
                <a:ea typeface="Helvetica Neue Light" panose="02000403000000020004" pitchFamily="2" charset="0"/>
                <a:cs typeface="Arial" panose="020B0604020202020204" pitchFamily="34" charset="0"/>
              </a:rPr>
              <a:t> </a:t>
            </a:r>
            <a:r>
              <a:rPr lang="fr-BE" dirty="0" smtClean="0">
                <a:solidFill>
                  <a:srgbClr val="505050"/>
                </a:solidFill>
                <a:ea typeface="Helvetica Neue Light" panose="02000403000000020004" pitchFamily="2" charset="0"/>
                <a:cs typeface="Arial" panose="020B0604020202020204" pitchFamily="34" charset="0"/>
              </a:rPr>
              <a:t>to </a:t>
            </a:r>
            <a:r>
              <a:rPr lang="fr-BE" dirty="0" err="1" smtClean="0">
                <a:solidFill>
                  <a:srgbClr val="505050"/>
                </a:solidFill>
                <a:ea typeface="Helvetica Neue Light" panose="02000403000000020004" pitchFamily="2" charset="0"/>
                <a:cs typeface="Arial" panose="020B0604020202020204" pitchFamily="34" charset="0"/>
              </a:rPr>
              <a:t>accelerate</a:t>
            </a:r>
            <a:r>
              <a:rPr lang="fr-BE" dirty="0" smtClean="0">
                <a:solidFill>
                  <a:srgbClr val="505050"/>
                </a:solidFill>
                <a:ea typeface="Helvetica Neue Light" panose="02000403000000020004" pitchFamily="2" charset="0"/>
                <a:cs typeface="Arial" panose="020B0604020202020204" pitchFamily="34" charset="0"/>
              </a:rPr>
              <a:t> change</a:t>
            </a:r>
            <a:endParaRPr lang="fr-BE" dirty="0">
              <a:solidFill>
                <a:srgbClr val="505050"/>
              </a:solidFill>
              <a:ea typeface="Helvetica Neue Light" panose="02000403000000020004" pitchFamily="2" charset="0"/>
              <a:cs typeface="Arial" panose="020B0604020202020204" pitchFamily="34" charset="0"/>
            </a:endParaRPr>
          </a:p>
          <a:p>
            <a:pPr algn="just">
              <a:lnSpc>
                <a:spcPct val="150000"/>
              </a:lnSpc>
            </a:pPr>
            <a:endParaRPr lang="fr-BE" b="1" dirty="0" smtClean="0">
              <a:solidFill>
                <a:schemeClr val="bg2">
                  <a:lumMod val="50000"/>
                </a:schemeClr>
              </a:solidFill>
              <a:ea typeface="Helvetica Neue Light" panose="02000403000000020004" pitchFamily="2" charset="0"/>
              <a:cs typeface="Arial" panose="020B0604020202020204" pitchFamily="34" charset="0"/>
            </a:endParaRPr>
          </a:p>
          <a:p>
            <a:pPr algn="just">
              <a:lnSpc>
                <a:spcPct val="150000"/>
              </a:lnSpc>
            </a:pPr>
            <a:r>
              <a:rPr lang="fr-BE" b="1" dirty="0" smtClean="0">
                <a:solidFill>
                  <a:schemeClr val="tx2"/>
                </a:solidFill>
                <a:ea typeface="Helvetica Neue Light" panose="02000403000000020004" pitchFamily="2" charset="0"/>
                <a:cs typeface="Arial" panose="020B0604020202020204" pitchFamily="34" charset="0"/>
              </a:rPr>
              <a:t>Agroecology </a:t>
            </a:r>
            <a:r>
              <a:rPr lang="fr-BE" b="1" dirty="0" err="1" smtClean="0">
                <a:solidFill>
                  <a:schemeClr val="tx2"/>
                </a:solidFill>
                <a:ea typeface="Helvetica Neue Light" panose="02000403000000020004" pitchFamily="2" charset="0"/>
                <a:cs typeface="Arial" panose="020B0604020202020204" pitchFamily="34" charset="0"/>
              </a:rPr>
              <a:t>elements</a:t>
            </a:r>
            <a:r>
              <a:rPr lang="fr-BE" b="1" dirty="0" smtClean="0">
                <a:solidFill>
                  <a:schemeClr val="tx2"/>
                </a:solidFill>
                <a:ea typeface="Helvetica Neue Light" panose="02000403000000020004" pitchFamily="2" charset="0"/>
                <a:cs typeface="Arial" panose="020B0604020202020204" pitchFamily="34" charset="0"/>
              </a:rPr>
              <a:t> fit </a:t>
            </a:r>
            <a:r>
              <a:rPr lang="fr-BE" b="1" dirty="0" err="1" smtClean="0">
                <a:solidFill>
                  <a:schemeClr val="tx2"/>
                </a:solidFill>
                <a:ea typeface="Helvetica Neue Light" panose="02000403000000020004" pitchFamily="2" charset="0"/>
                <a:cs typeface="Arial" panose="020B0604020202020204" pitchFamily="34" charset="0"/>
              </a:rPr>
              <a:t>well</a:t>
            </a:r>
            <a:r>
              <a:rPr lang="fr-BE" b="1" dirty="0" smtClean="0">
                <a:solidFill>
                  <a:schemeClr val="tx2"/>
                </a:solidFill>
                <a:ea typeface="Helvetica Neue Light" panose="02000403000000020004" pitchFamily="2" charset="0"/>
                <a:cs typeface="Arial" panose="020B0604020202020204" pitchFamily="34" charset="0"/>
              </a:rPr>
              <a:t> </a:t>
            </a:r>
            <a:r>
              <a:rPr lang="fr-BE" b="1" dirty="0" err="1" smtClean="0">
                <a:solidFill>
                  <a:schemeClr val="tx2"/>
                </a:solidFill>
                <a:ea typeface="Helvetica Neue Light" panose="02000403000000020004" pitchFamily="2" charset="0"/>
                <a:cs typeface="Arial" panose="020B0604020202020204" pitchFamily="34" charset="0"/>
              </a:rPr>
              <a:t>with</a:t>
            </a:r>
            <a:r>
              <a:rPr lang="fr-BE" b="1" dirty="0" smtClean="0">
                <a:solidFill>
                  <a:schemeClr val="tx2"/>
                </a:solidFill>
                <a:ea typeface="Helvetica Neue Light" panose="02000403000000020004" pitchFamily="2" charset="0"/>
                <a:cs typeface="Arial" panose="020B0604020202020204" pitchFamily="34" charset="0"/>
              </a:rPr>
              <a:t> living </a:t>
            </a:r>
            <a:r>
              <a:rPr lang="fr-BE" b="1" dirty="0" err="1" smtClean="0">
                <a:solidFill>
                  <a:schemeClr val="tx2"/>
                </a:solidFill>
                <a:ea typeface="Helvetica Neue Light" panose="02000403000000020004" pitchFamily="2" charset="0"/>
                <a:cs typeface="Arial" panose="020B0604020202020204" pitchFamily="34" charset="0"/>
              </a:rPr>
              <a:t>labs</a:t>
            </a:r>
            <a:r>
              <a:rPr lang="fr-BE" b="1" dirty="0" smtClean="0">
                <a:solidFill>
                  <a:schemeClr val="tx2"/>
                </a:solidFill>
                <a:ea typeface="Helvetica Neue Light" panose="02000403000000020004" pitchFamily="2" charset="0"/>
                <a:cs typeface="Arial" panose="020B0604020202020204" pitchFamily="34" charset="0"/>
              </a:rPr>
              <a:t> </a:t>
            </a:r>
            <a:r>
              <a:rPr lang="fr-BE" b="1" dirty="0" err="1" smtClean="0">
                <a:solidFill>
                  <a:schemeClr val="tx2"/>
                </a:solidFill>
                <a:ea typeface="Helvetica Neue Light" panose="02000403000000020004" pitchFamily="2" charset="0"/>
                <a:cs typeface="Arial" panose="020B0604020202020204" pitchFamily="34" charset="0"/>
              </a:rPr>
              <a:t>principles</a:t>
            </a:r>
            <a:r>
              <a:rPr lang="fr-BE" b="1" dirty="0" smtClean="0">
                <a:solidFill>
                  <a:schemeClr val="tx2"/>
                </a:solidFill>
                <a:ea typeface="Helvetica Neue Light" panose="02000403000000020004" pitchFamily="2" charset="0"/>
                <a:cs typeface="Arial" panose="020B0604020202020204" pitchFamily="34" charset="0"/>
              </a:rPr>
              <a:t>: </a:t>
            </a:r>
          </a:p>
          <a:p>
            <a:pPr indent="-285750" algn="just">
              <a:lnSpc>
                <a:spcPct val="150000"/>
              </a:lnSpc>
              <a:buClr>
                <a:srgbClr val="FFC000"/>
              </a:buClr>
              <a:buFont typeface="Arial" panose="020B0604020202020204" pitchFamily="34" charset="0"/>
              <a:buChar char="•"/>
            </a:pPr>
            <a:r>
              <a:rPr lang="fr-BE" dirty="0" err="1">
                <a:solidFill>
                  <a:srgbClr val="505050"/>
                </a:solidFill>
                <a:ea typeface="Helvetica Neue Light" panose="02000403000000020004" pitchFamily="2" charset="0"/>
                <a:cs typeface="Arial" panose="020B0604020202020204" pitchFamily="34" charset="0"/>
              </a:rPr>
              <a:t>Adapted</a:t>
            </a:r>
            <a:r>
              <a:rPr lang="fr-BE" dirty="0">
                <a:solidFill>
                  <a:srgbClr val="505050"/>
                </a:solidFill>
                <a:ea typeface="Helvetica Neue Light" panose="02000403000000020004" pitchFamily="2" charset="0"/>
                <a:cs typeface="Arial" panose="020B0604020202020204" pitchFamily="34" charset="0"/>
              </a:rPr>
              <a:t> to local </a:t>
            </a:r>
            <a:r>
              <a:rPr lang="fr-BE" dirty="0" err="1">
                <a:solidFill>
                  <a:srgbClr val="505050"/>
                </a:solidFill>
                <a:ea typeface="Helvetica Neue Light" panose="02000403000000020004" pitchFamily="2" charset="0"/>
                <a:cs typeface="Arial" panose="020B0604020202020204" pitchFamily="34" charset="0"/>
              </a:rPr>
              <a:t>ecosystems</a:t>
            </a:r>
            <a:r>
              <a:rPr lang="fr-BE" dirty="0">
                <a:solidFill>
                  <a:srgbClr val="505050"/>
                </a:solidFill>
                <a:ea typeface="Helvetica Neue Light" panose="02000403000000020004" pitchFamily="2" charset="0"/>
                <a:cs typeface="Arial" panose="020B0604020202020204" pitchFamily="34" charset="0"/>
              </a:rPr>
              <a:t> </a:t>
            </a:r>
            <a:r>
              <a:rPr lang="fr-BE" dirty="0">
                <a:solidFill>
                  <a:srgbClr val="505050"/>
                </a:solidFill>
                <a:ea typeface="Helvetica Neue Light" panose="02000403000000020004" pitchFamily="2" charset="0"/>
                <a:cs typeface="Arial" panose="020B0604020202020204" pitchFamily="34" charset="0"/>
                <a:sym typeface="Wingdings" panose="05000000000000000000" pitchFamily="2" charset="2"/>
              </a:rPr>
              <a:t> « Place-</a:t>
            </a:r>
            <a:r>
              <a:rPr lang="fr-BE" dirty="0" err="1">
                <a:solidFill>
                  <a:srgbClr val="505050"/>
                </a:solidFill>
                <a:ea typeface="Helvetica Neue Light" panose="02000403000000020004" pitchFamily="2" charset="0"/>
                <a:cs typeface="Arial" panose="020B0604020202020204" pitchFamily="34" charset="0"/>
                <a:sym typeface="Wingdings" panose="05000000000000000000" pitchFamily="2" charset="2"/>
              </a:rPr>
              <a:t>based</a:t>
            </a:r>
            <a:r>
              <a:rPr lang="fr-BE" dirty="0">
                <a:solidFill>
                  <a:srgbClr val="505050"/>
                </a:solidFill>
                <a:ea typeface="Helvetica Neue Light" panose="02000403000000020004" pitchFamily="2" charset="0"/>
                <a:cs typeface="Arial" panose="020B0604020202020204" pitchFamily="34" charset="0"/>
                <a:sym typeface="Wingdings" panose="05000000000000000000" pitchFamily="2" charset="2"/>
              </a:rPr>
              <a:t> »</a:t>
            </a:r>
          </a:p>
          <a:p>
            <a:pPr indent="-285750" algn="just">
              <a:lnSpc>
                <a:spcPct val="150000"/>
              </a:lnSpc>
              <a:buClr>
                <a:srgbClr val="FFC000"/>
              </a:buClr>
              <a:buFont typeface="Arial" panose="020B0604020202020204" pitchFamily="34" charset="0"/>
              <a:buChar char="•"/>
            </a:pP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Involving</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a:t>
            </a: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actors</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at territorial </a:t>
            </a: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level</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to </a:t>
            </a: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achieve</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large </a:t>
            </a: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scale</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impact </a:t>
            </a:r>
          </a:p>
          <a:p>
            <a:pPr indent="-285750" algn="just">
              <a:lnSpc>
                <a:spcPct val="150000"/>
              </a:lnSpc>
              <a:buClr>
                <a:srgbClr val="FFC000"/>
              </a:buClr>
              <a:buFont typeface="Arial" panose="020B0604020202020204" pitchFamily="34" charset="0"/>
              <a:buChar char="•"/>
            </a:pPr>
            <a:r>
              <a:rPr lang="fr-BE" dirty="0">
                <a:solidFill>
                  <a:srgbClr val="505050"/>
                </a:solidFill>
                <a:ea typeface="Helvetica Neue Light" panose="02000403000000020004" pitchFamily="2" charset="0"/>
                <a:cs typeface="Arial" panose="020B0604020202020204" pitchFamily="34" charset="0"/>
                <a:sym typeface="Wingdings" panose="05000000000000000000" pitchFamily="2" charset="2"/>
              </a:rPr>
              <a:t>Social and </a:t>
            </a:r>
            <a:r>
              <a:rPr lang="fr-BE" dirty="0" err="1">
                <a:solidFill>
                  <a:srgbClr val="505050"/>
                </a:solidFill>
                <a:ea typeface="Helvetica Neue Light" panose="02000403000000020004" pitchFamily="2" charset="0"/>
                <a:cs typeface="Arial" panose="020B0604020202020204" pitchFamily="34" charset="0"/>
                <a:sym typeface="Wingdings" panose="05000000000000000000" pitchFamily="2" charset="2"/>
              </a:rPr>
              <a:t>behavioural</a:t>
            </a:r>
            <a:r>
              <a:rPr lang="fr-BE" dirty="0">
                <a:solidFill>
                  <a:srgbClr val="505050"/>
                </a:solidFill>
                <a:ea typeface="Helvetica Neue Light" panose="02000403000000020004" pitchFamily="2" charset="0"/>
                <a:cs typeface="Arial" panose="020B0604020202020204" pitchFamily="34" charset="0"/>
                <a:sym typeface="Wingdings" panose="05000000000000000000" pitchFamily="2" charset="2"/>
              </a:rPr>
              <a:t> dimensions</a:t>
            </a:r>
            <a:endParaRPr lang="fr-BE" dirty="0">
              <a:solidFill>
                <a:srgbClr val="505050"/>
              </a:solidFill>
              <a:ea typeface="Helvetica Neue Light" panose="02000403000000020004" pitchFamily="2" charset="0"/>
              <a:cs typeface="Arial" panose="020B0604020202020204" pitchFamily="34" charset="0"/>
            </a:endParaRPr>
          </a:p>
          <a:p>
            <a:pPr indent="-285750" algn="just">
              <a:lnSpc>
                <a:spcPct val="150000"/>
              </a:lnSpc>
              <a:buClr>
                <a:srgbClr val="FFC000"/>
              </a:buClr>
              <a:buFont typeface="Arial" panose="020B0604020202020204" pitchFamily="34" charset="0"/>
              <a:buChar char="•"/>
            </a:pPr>
            <a:r>
              <a:rPr lang="fr-BE" dirty="0" err="1"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Systems</a:t>
            </a:r>
            <a:r>
              <a:rPr lang="fr-BE" dirty="0" smtClean="0">
                <a:solidFill>
                  <a:srgbClr val="505050"/>
                </a:solidFill>
                <a:ea typeface="Helvetica Neue Light" panose="02000403000000020004" pitchFamily="2" charset="0"/>
                <a:cs typeface="Arial" panose="020B0604020202020204" pitchFamily="34" charset="0"/>
                <a:sym typeface="Wingdings" panose="05000000000000000000" pitchFamily="2" charset="2"/>
              </a:rPr>
              <a:t> </a:t>
            </a:r>
            <a:r>
              <a:rPr lang="fr-BE" dirty="0" err="1">
                <a:solidFill>
                  <a:srgbClr val="505050"/>
                </a:solidFill>
                <a:ea typeface="Helvetica Neue Light" panose="02000403000000020004" pitchFamily="2" charset="0"/>
                <a:cs typeface="Arial" panose="020B0604020202020204" pitchFamily="34" charset="0"/>
                <a:sym typeface="Wingdings" panose="05000000000000000000" pitchFamily="2" charset="2"/>
              </a:rPr>
              <a:t>approach</a:t>
            </a:r>
            <a:endParaRPr lang="fr-BE" dirty="0">
              <a:solidFill>
                <a:srgbClr val="505050"/>
              </a:solidFill>
              <a:ea typeface="Helvetica Neue Light" panose="02000403000000020004" pitchFamily="2" charset="0"/>
              <a:cs typeface="Arial" panose="020B0604020202020204" pitchFamily="34" charset="0"/>
              <a:sym typeface="Wingdings" panose="05000000000000000000" pitchFamily="2" charset="2"/>
            </a:endParaRPr>
          </a:p>
          <a:p>
            <a:pPr algn="just">
              <a:lnSpc>
                <a:spcPct val="150000"/>
              </a:lnSpc>
            </a:pPr>
            <a:endParaRPr lang="ro-RO" dirty="0">
              <a:solidFill>
                <a:schemeClr val="bg2">
                  <a:lumMod val="50000"/>
                </a:schemeClr>
              </a:solidFill>
              <a:ea typeface="Helvetica Neue Light" panose="02000403000000020004" pitchFamily="2" charset="0"/>
              <a:cs typeface="Arial" panose="020B0604020202020204" pitchFamily="34" charset="0"/>
            </a:endParaRPr>
          </a:p>
          <a:p>
            <a:pPr algn="just">
              <a:lnSpc>
                <a:spcPct val="150000"/>
              </a:lnSpc>
            </a:pPr>
            <a:endParaRPr lang="ro-RO" dirty="0">
              <a:solidFill>
                <a:schemeClr val="bg2">
                  <a:lumMod val="50000"/>
                </a:schemeClr>
              </a:solidFill>
              <a:ea typeface="Helvetica Neue Light" panose="02000403000000020004" pitchFamily="2" charset="0"/>
              <a:cs typeface="Arial" panose="020B0604020202020204" pitchFamily="34" charset="0"/>
            </a:endParaRPr>
          </a:p>
          <a:p>
            <a:pPr marL="285750" indent="-285750" algn="just">
              <a:lnSpc>
                <a:spcPct val="150000"/>
              </a:lnSpc>
              <a:buFont typeface="System Font Regular"/>
              <a:buChar char="‣"/>
            </a:pPr>
            <a:endParaRPr lang="ro-RO" dirty="0">
              <a:solidFill>
                <a:schemeClr val="bg2">
                  <a:lumMod val="50000"/>
                </a:schemeClr>
              </a:solidFill>
              <a:ea typeface="Helvetica Neue Light" panose="02000403000000020004" pitchFamily="2" charset="0"/>
              <a:cs typeface="Arial" panose="020B0604020202020204" pitchFamily="34" charset="0"/>
            </a:endParaRPr>
          </a:p>
          <a:p>
            <a:pPr marL="285750" indent="-285750" algn="just">
              <a:lnSpc>
                <a:spcPct val="150000"/>
              </a:lnSpc>
              <a:buFont typeface="Wingdings" pitchFamily="2" charset="2"/>
              <a:buChar char="Ø"/>
            </a:pPr>
            <a:endParaRPr lang="ro-RO" dirty="0">
              <a:solidFill>
                <a:schemeClr val="bg2">
                  <a:lumMod val="50000"/>
                </a:schemeClr>
              </a:solidFill>
              <a:ea typeface="Helvetica Neue Light" panose="02000403000000020004" pitchFamily="2" charset="0"/>
              <a:cs typeface="Arial" panose="020B0604020202020204" pitchFamily="34" charset="0"/>
            </a:endParaRPr>
          </a:p>
          <a:p>
            <a:pPr algn="just">
              <a:lnSpc>
                <a:spcPct val="150000"/>
              </a:lnSpc>
            </a:pPr>
            <a:endParaRPr lang="ro-RO" dirty="0">
              <a:solidFill>
                <a:schemeClr val="bg2">
                  <a:lumMod val="50000"/>
                </a:schemeClr>
              </a:solidFill>
              <a:ea typeface="Helvetica Neue Light" panose="02000403000000020004" pitchFamily="2" charset="0"/>
              <a:cs typeface="Arial" panose="020B0604020202020204" pitchFamily="34" charset="0"/>
            </a:endParaRPr>
          </a:p>
          <a:p>
            <a:pPr algn="just">
              <a:lnSpc>
                <a:spcPct val="150000"/>
              </a:lnSpc>
            </a:pPr>
            <a:endParaRPr lang="ro-RO" dirty="0">
              <a:solidFill>
                <a:schemeClr val="bg2">
                  <a:lumMod val="50000"/>
                </a:schemeClr>
              </a:solidFill>
              <a:ea typeface="Helvetica Neue Light" panose="0200040300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id="{3000C6C8-DC09-BA47-BF1A-9AC5AAA44F1D}"/>
              </a:ext>
            </a:extLst>
          </p:cNvPr>
          <p:cNvSpPr txBox="1"/>
          <p:nvPr/>
        </p:nvSpPr>
        <p:spPr>
          <a:xfrm>
            <a:off x="895268" y="659471"/>
            <a:ext cx="8371562" cy="646331"/>
          </a:xfrm>
          <a:prstGeom prst="rect">
            <a:avLst/>
          </a:prstGeom>
          <a:noFill/>
        </p:spPr>
        <p:txBody>
          <a:bodyPr wrap="square" rtlCol="0">
            <a:spAutoFit/>
          </a:bodyPr>
          <a:lstStyle/>
          <a:p>
            <a:pPr>
              <a:lnSpc>
                <a:spcPct val="90000"/>
              </a:lnSpc>
              <a:spcBef>
                <a:spcPct val="0"/>
              </a:spcBef>
            </a:pPr>
            <a:r>
              <a:rPr lang="fr-BE" sz="4000" dirty="0" smtClean="0">
                <a:solidFill>
                  <a:schemeClr val="tx2"/>
                </a:solidFill>
                <a:latin typeface="+mj-lt"/>
                <a:ea typeface="+mj-ea"/>
                <a:cs typeface="+mj-cs"/>
              </a:rPr>
              <a:t>Living </a:t>
            </a:r>
            <a:r>
              <a:rPr lang="fr-BE" sz="4000" dirty="0" err="1" smtClean="0">
                <a:solidFill>
                  <a:schemeClr val="tx2"/>
                </a:solidFill>
                <a:latin typeface="+mj-lt"/>
                <a:ea typeface="+mj-ea"/>
                <a:cs typeface="+mj-cs"/>
              </a:rPr>
              <a:t>labs</a:t>
            </a:r>
            <a:r>
              <a:rPr lang="fr-BE" sz="4000" dirty="0" smtClean="0">
                <a:solidFill>
                  <a:schemeClr val="tx2"/>
                </a:solidFill>
                <a:latin typeface="+mj-lt"/>
                <a:ea typeface="+mj-ea"/>
                <a:cs typeface="+mj-cs"/>
              </a:rPr>
              <a:t> on agroecology: </a:t>
            </a:r>
            <a:r>
              <a:rPr lang="fr-BE" sz="4000" dirty="0" err="1" smtClean="0">
                <a:solidFill>
                  <a:schemeClr val="tx2"/>
                </a:solidFill>
                <a:latin typeface="+mj-lt"/>
                <a:ea typeface="+mj-ea"/>
                <a:cs typeface="+mj-cs"/>
              </a:rPr>
              <a:t>why</a:t>
            </a:r>
            <a:r>
              <a:rPr lang="fr-BE" sz="4000" dirty="0" smtClean="0">
                <a:solidFill>
                  <a:schemeClr val="tx2"/>
                </a:solidFill>
                <a:latin typeface="+mj-lt"/>
                <a:ea typeface="+mj-ea"/>
                <a:cs typeface="+mj-cs"/>
              </a:rPr>
              <a:t>?</a:t>
            </a:r>
            <a:endParaRPr lang="ro-RO" sz="4000" dirty="0">
              <a:solidFill>
                <a:schemeClr val="tx2"/>
              </a:solidFill>
              <a:latin typeface="+mj-lt"/>
              <a:ea typeface="+mj-ea"/>
              <a:cs typeface="+mj-cs"/>
            </a:endParaRPr>
          </a:p>
        </p:txBody>
      </p:sp>
      <p:pic>
        <p:nvPicPr>
          <p:cNvPr id="15" name="Content Placeholder 12"/>
          <p:cNvPicPr>
            <a:picLocks noGrp="1" noChangeAspect="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a:xfrm rot="21069479">
            <a:off x="8176459" y="2704010"/>
            <a:ext cx="1815850" cy="2627186"/>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8440">
            <a:off x="8653092" y="915073"/>
            <a:ext cx="3054457" cy="2160735"/>
          </a:xfrm>
          <a:prstGeom prst="rect">
            <a:avLst/>
          </a:prstGeom>
          <a:ln>
            <a:noFill/>
          </a:ln>
          <a:effectLst>
            <a:outerShdw blurRad="292100" dist="139700" dir="2700000" algn="tl" rotWithShape="0">
              <a:srgbClr val="333333">
                <a:alpha val="65000"/>
              </a:srgbClr>
            </a:outerShdw>
          </a:effectLst>
        </p:spPr>
      </p:pic>
      <p:pic>
        <p:nvPicPr>
          <p:cNvPr id="22" name="Content Placeholder 15"/>
          <p:cNvPicPr>
            <a:picLocks noGrp="1" noChangeAspect="1"/>
          </p:cNvPicPr>
          <p:nvPr>
            <p:ph sz="half" idx="4294967295"/>
          </p:nvPr>
        </p:nvPicPr>
        <p:blipFill rotWithShape="1">
          <a:blip r:embed="rId5" cstate="screen">
            <a:extLst>
              <a:ext uri="{28A0092B-C50C-407E-A947-70E740481C1C}">
                <a14:useLocalDpi xmlns:a14="http://schemas.microsoft.com/office/drawing/2010/main"/>
              </a:ext>
            </a:extLst>
          </a:blip>
          <a:srcRect/>
          <a:stretch/>
        </p:blipFill>
        <p:spPr>
          <a:xfrm rot="797838">
            <a:off x="9921069" y="3134186"/>
            <a:ext cx="1701089" cy="244305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877878" y="5466360"/>
            <a:ext cx="9236200" cy="954107"/>
          </a:xfrm>
          <a:prstGeom prst="rect">
            <a:avLst/>
          </a:prstGeom>
          <a:noFill/>
        </p:spPr>
        <p:txBody>
          <a:bodyPr wrap="square" lIns="91440" tIns="45720" rIns="91440" bIns="45720">
            <a:spAutoFit/>
          </a:bodyPr>
          <a:lstStyle/>
          <a:p>
            <a:r>
              <a:rPr lang="en-US" sz="2800" dirty="0" smtClean="0">
                <a:ln w="0"/>
                <a:solidFill>
                  <a:schemeClr val="accent1"/>
                </a:solidFill>
                <a:effectLst>
                  <a:outerShdw blurRad="38100" dist="25400" dir="5400000" algn="ctr" rotWithShape="0">
                    <a:srgbClr val="6E747A">
                      <a:alpha val="43000"/>
                    </a:srgbClr>
                  </a:outerShdw>
                </a:effectLst>
              </a:rPr>
              <a:t>Understanding under development by SCAR-Agroecology working group (same departure points)</a:t>
            </a: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6398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3600" dirty="0" smtClean="0"/>
              <a:t>Living </a:t>
            </a:r>
            <a:r>
              <a:rPr lang="fr-BE" sz="3600" dirty="0" err="1" smtClean="0"/>
              <a:t>labs</a:t>
            </a:r>
            <a:r>
              <a:rPr lang="fr-BE" sz="3600" dirty="0" smtClean="0"/>
              <a:t> </a:t>
            </a:r>
            <a:r>
              <a:rPr lang="fr-BE" sz="3600" dirty="0" err="1" smtClean="0"/>
              <a:t>examples</a:t>
            </a:r>
            <a:endParaRPr lang="en-GB" sz="3600" dirty="0"/>
          </a:p>
        </p:txBody>
      </p:sp>
      <p:sp>
        <p:nvSpPr>
          <p:cNvPr id="5" name="TextBox 4"/>
          <p:cNvSpPr txBox="1"/>
          <p:nvPr/>
        </p:nvSpPr>
        <p:spPr>
          <a:xfrm>
            <a:off x="4612943" y="1910687"/>
            <a:ext cx="6974006" cy="4524315"/>
          </a:xfrm>
          <a:prstGeom prst="rect">
            <a:avLst/>
          </a:prstGeom>
          <a:noFill/>
        </p:spPr>
        <p:txBody>
          <a:bodyPr wrap="square" rtlCol="0">
            <a:spAutoFit/>
          </a:bodyPr>
          <a:lstStyle/>
          <a:p>
            <a:r>
              <a:rPr lang="fr-BE" b="1" dirty="0" err="1" smtClean="0"/>
              <a:t>Webinars</a:t>
            </a:r>
            <a:r>
              <a:rPr lang="fr-BE" b="1" dirty="0" smtClean="0"/>
              <a:t> on agroecology living </a:t>
            </a:r>
            <a:r>
              <a:rPr lang="fr-BE" b="1" dirty="0" err="1" smtClean="0"/>
              <a:t>labs</a:t>
            </a:r>
            <a:r>
              <a:rPr lang="fr-BE" b="1" dirty="0" smtClean="0"/>
              <a:t> and </a:t>
            </a:r>
            <a:r>
              <a:rPr lang="fr-BE" b="1" dirty="0" err="1" smtClean="0"/>
              <a:t>research</a:t>
            </a:r>
            <a:r>
              <a:rPr lang="fr-BE" b="1" dirty="0" smtClean="0"/>
              <a:t> infrastructures </a:t>
            </a:r>
            <a:r>
              <a:rPr lang="fr-BE" dirty="0" smtClean="0"/>
              <a:t>(4-5 </a:t>
            </a:r>
            <a:r>
              <a:rPr lang="fr-BE" dirty="0" err="1" smtClean="0"/>
              <a:t>June</a:t>
            </a:r>
            <a:r>
              <a:rPr lang="fr-BE" dirty="0" smtClean="0"/>
              <a:t> 2021)</a:t>
            </a:r>
          </a:p>
          <a:p>
            <a:endParaRPr lang="fr-BE" dirty="0"/>
          </a:p>
          <a:p>
            <a:r>
              <a:rPr lang="fr-BE" b="1" dirty="0" err="1" smtClean="0"/>
              <a:t>Mapping</a:t>
            </a:r>
            <a:r>
              <a:rPr lang="fr-BE" b="1" dirty="0" smtClean="0"/>
              <a:t> </a:t>
            </a:r>
            <a:r>
              <a:rPr lang="fr-BE" b="1" dirty="0" err="1" smtClean="0"/>
              <a:t>exercises</a:t>
            </a:r>
            <a:r>
              <a:rPr lang="fr-BE" b="1" dirty="0" smtClean="0"/>
              <a:t> by: </a:t>
            </a:r>
          </a:p>
          <a:p>
            <a:pPr marL="285750" indent="-285750">
              <a:buFont typeface="Arial" panose="020B0604020202020204" pitchFamily="34" charset="0"/>
              <a:buChar char="•"/>
            </a:pPr>
            <a:r>
              <a:rPr lang="fr-BE" dirty="0" smtClean="0"/>
              <a:t>Mission </a:t>
            </a:r>
            <a:r>
              <a:rPr lang="fr-BE" dirty="0" err="1" smtClean="0"/>
              <a:t>board</a:t>
            </a:r>
            <a:r>
              <a:rPr lang="fr-BE" dirty="0" smtClean="0"/>
              <a:t> on </a:t>
            </a:r>
            <a:r>
              <a:rPr lang="fr-BE" dirty="0" err="1" smtClean="0"/>
              <a:t>Soil</a:t>
            </a:r>
            <a:r>
              <a:rPr lang="fr-BE" dirty="0" smtClean="0"/>
              <a:t> </a:t>
            </a:r>
            <a:r>
              <a:rPr lang="fr-BE" dirty="0" err="1" smtClean="0"/>
              <a:t>health</a:t>
            </a:r>
            <a:r>
              <a:rPr lang="fr-BE" dirty="0" smtClean="0"/>
              <a:t> and </a:t>
            </a:r>
            <a:r>
              <a:rPr lang="fr-BE" dirty="0" err="1" smtClean="0"/>
              <a:t>food</a:t>
            </a:r>
            <a:endParaRPr lang="fr-BE" dirty="0" smtClean="0"/>
          </a:p>
          <a:p>
            <a:pPr marL="285750" indent="-285750">
              <a:buFont typeface="Arial" panose="020B0604020202020204" pitchFamily="34" charset="0"/>
              <a:buChar char="•"/>
            </a:pPr>
            <a:r>
              <a:rPr lang="fr-BE" dirty="0" smtClean="0"/>
              <a:t>SMS </a:t>
            </a:r>
            <a:r>
              <a:rPr lang="fr-BE" dirty="0" err="1" smtClean="0"/>
              <a:t>Soil</a:t>
            </a:r>
            <a:r>
              <a:rPr lang="fr-BE" dirty="0" smtClean="0"/>
              <a:t> mission support</a:t>
            </a:r>
          </a:p>
          <a:p>
            <a:pPr marL="285750" indent="-285750">
              <a:buFont typeface="Arial" panose="020B0604020202020204" pitchFamily="34" charset="0"/>
              <a:buChar char="•"/>
            </a:pPr>
            <a:r>
              <a:rPr lang="fr-BE" dirty="0" smtClean="0"/>
              <a:t>European Commission first screening </a:t>
            </a:r>
            <a:r>
              <a:rPr lang="fr-BE" dirty="0" err="1" smtClean="0"/>
              <a:t>survey</a:t>
            </a:r>
            <a:endParaRPr lang="fr-BE" dirty="0" smtClean="0"/>
          </a:p>
          <a:p>
            <a:pPr marL="285750" indent="-285750">
              <a:buFont typeface="Arial" panose="020B0604020202020204" pitchFamily="34" charset="0"/>
              <a:buChar char="•"/>
            </a:pPr>
            <a:r>
              <a:rPr lang="fr-BE" dirty="0" smtClean="0"/>
              <a:t>ALL-READY</a:t>
            </a:r>
          </a:p>
          <a:p>
            <a:pPr marL="285750" indent="-285750">
              <a:buFont typeface="Arial" panose="020B0604020202020204" pitchFamily="34" charset="0"/>
              <a:buChar char="•"/>
            </a:pPr>
            <a:r>
              <a:rPr lang="fr-BE" dirty="0" smtClean="0"/>
              <a:t>AE4EU</a:t>
            </a:r>
          </a:p>
          <a:p>
            <a:endParaRPr lang="fr-BE" dirty="0"/>
          </a:p>
          <a:p>
            <a:r>
              <a:rPr lang="fr-BE" b="1" dirty="0" err="1" smtClean="0"/>
              <a:t>EnoLL</a:t>
            </a:r>
            <a:r>
              <a:rPr lang="fr-BE" b="1" dirty="0" smtClean="0"/>
              <a:t> </a:t>
            </a:r>
            <a:r>
              <a:rPr lang="fr-BE" b="1" dirty="0" err="1" smtClean="0"/>
              <a:t>interest</a:t>
            </a:r>
            <a:r>
              <a:rPr lang="fr-BE" b="1" dirty="0" smtClean="0"/>
              <a:t> group on </a:t>
            </a:r>
            <a:r>
              <a:rPr lang="fr-BE" b="1" dirty="0" err="1" smtClean="0"/>
              <a:t>agrifood</a:t>
            </a:r>
            <a:r>
              <a:rPr lang="fr-BE" b="1" dirty="0" smtClean="0"/>
              <a:t> living </a:t>
            </a:r>
            <a:r>
              <a:rPr lang="fr-BE" b="1" dirty="0" err="1" smtClean="0"/>
              <a:t>labs</a:t>
            </a:r>
            <a:r>
              <a:rPr lang="fr-BE" b="1" dirty="0" smtClean="0"/>
              <a:t> + action-</a:t>
            </a:r>
            <a:r>
              <a:rPr lang="fr-BE" b="1" dirty="0" err="1" smtClean="0"/>
              <a:t>oriented</a:t>
            </a:r>
            <a:r>
              <a:rPr lang="fr-BE" b="1" dirty="0" smtClean="0"/>
              <a:t> taskforce on rural LL.</a:t>
            </a:r>
          </a:p>
          <a:p>
            <a:endParaRPr lang="fr-BE" b="1" dirty="0"/>
          </a:p>
          <a:p>
            <a:r>
              <a:rPr lang="fr-BE" b="1" dirty="0" smtClean="0"/>
              <a:t>Horizon 2020 </a:t>
            </a:r>
            <a:r>
              <a:rPr lang="fr-BE" b="1" dirty="0" err="1" smtClean="0"/>
              <a:t>projects</a:t>
            </a:r>
            <a:r>
              <a:rPr lang="fr-BE" b="1" dirty="0" smtClean="0"/>
              <a:t> </a:t>
            </a:r>
            <a:r>
              <a:rPr lang="fr-BE" b="1" dirty="0" err="1" smtClean="0"/>
              <a:t>with</a:t>
            </a:r>
            <a:r>
              <a:rPr lang="fr-BE" b="1" dirty="0" smtClean="0"/>
              <a:t> LL: LIVERUR, AGRILINK, DESIRA, ROBUST, STARGATE etc.  </a:t>
            </a:r>
          </a:p>
          <a:p>
            <a:endParaRPr lang="en-GB" dirty="0"/>
          </a:p>
        </p:txBody>
      </p:sp>
      <p:pic>
        <p:nvPicPr>
          <p:cNvPr id="6" name="Picture 5">
            <a:hlinkClick r:id="rId2"/>
          </p:cNvPr>
          <p:cNvPicPr>
            <a:picLocks noChangeAspect="1"/>
          </p:cNvPicPr>
          <p:nvPr/>
        </p:nvPicPr>
        <p:blipFill rotWithShape="1">
          <a:blip r:embed="rId3"/>
          <a:srcRect l="42114" t="13810" r="25498" b="4230"/>
          <a:stretch/>
        </p:blipFill>
        <p:spPr>
          <a:xfrm>
            <a:off x="1107203" y="1610436"/>
            <a:ext cx="3221530" cy="4585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248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sz="3600" dirty="0" smtClean="0"/>
              <a:t>Living </a:t>
            </a:r>
            <a:r>
              <a:rPr lang="fr-BE" sz="3600" dirty="0" err="1" smtClean="0"/>
              <a:t>labs</a:t>
            </a:r>
            <a:r>
              <a:rPr lang="fr-BE" sz="3600" dirty="0" smtClean="0"/>
              <a:t> </a:t>
            </a:r>
            <a:r>
              <a:rPr lang="fr-BE" sz="3600" dirty="0" err="1" smtClean="0"/>
              <a:t>examples</a:t>
            </a:r>
            <a:r>
              <a:rPr lang="fr-BE" sz="3600" dirty="0" smtClean="0"/>
              <a:t> in Europe</a:t>
            </a:r>
            <a:endParaRPr lang="en-GB" sz="3600" dirty="0"/>
          </a:p>
        </p:txBody>
      </p:sp>
      <p:pic>
        <p:nvPicPr>
          <p:cNvPr id="4" name="Picture 3"/>
          <p:cNvPicPr>
            <a:picLocks noChangeAspect="1"/>
          </p:cNvPicPr>
          <p:nvPr/>
        </p:nvPicPr>
        <p:blipFill>
          <a:blip r:embed="rId2"/>
          <a:stretch>
            <a:fillRect/>
          </a:stretch>
        </p:blipFill>
        <p:spPr>
          <a:xfrm rot="20856453">
            <a:off x="751009" y="2058874"/>
            <a:ext cx="5880282" cy="3307659"/>
          </a:xfrm>
          <a:prstGeom prst="rect">
            <a:avLst/>
          </a:prstGeom>
          <a:ln>
            <a:noFill/>
          </a:ln>
          <a:effectLst>
            <a:outerShdw blurRad="292100" dist="139700" dir="2700000" algn="tl" rotWithShape="0">
              <a:srgbClr val="333333">
                <a:alpha val="65000"/>
              </a:srgbClr>
            </a:outerShdw>
          </a:effectLst>
        </p:spPr>
      </p:pic>
      <p:pic>
        <p:nvPicPr>
          <p:cNvPr id="5" name="Tijdelijke aanduiding voor inhoud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70563">
            <a:off x="3471487" y="4896658"/>
            <a:ext cx="1811512" cy="1467134"/>
          </a:xfrm>
          <a:prstGeom prst="rect">
            <a:avLst/>
          </a:prstGeom>
          <a:ln>
            <a:noFill/>
          </a:ln>
          <a:effectLst>
            <a:outerShdw blurRad="292100" dist="139700" dir="2700000" algn="tl" rotWithShape="0">
              <a:srgbClr val="333333">
                <a:alpha val="65000"/>
              </a:srgbClr>
            </a:outerShdw>
          </a:effectLst>
        </p:spPr>
      </p:pic>
      <p:pic>
        <p:nvPicPr>
          <p:cNvPr id="7" name="Kép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79176" y="5171874"/>
            <a:ext cx="3552376" cy="916701"/>
          </a:xfrm>
          <a:prstGeom prst="rect">
            <a:avLst/>
          </a:prstGeom>
        </p:spPr>
      </p:pic>
      <p:pic>
        <p:nvPicPr>
          <p:cNvPr id="8" name="Image 78"/>
          <p:cNvPicPr/>
          <p:nvPr/>
        </p:nvPicPr>
        <p:blipFill>
          <a:blip r:embed="rId5">
            <a:extLst>
              <a:ext uri="{28A0092B-C50C-407E-A947-70E740481C1C}">
                <a14:useLocalDpi xmlns:a14="http://schemas.microsoft.com/office/drawing/2010/main" val="0"/>
              </a:ext>
            </a:extLst>
          </a:blip>
          <a:srcRect/>
          <a:stretch>
            <a:fillRect/>
          </a:stretch>
        </p:blipFill>
        <p:spPr bwMode="auto">
          <a:xfrm>
            <a:off x="9034819" y="178454"/>
            <a:ext cx="2673620" cy="1896006"/>
          </a:xfrm>
          <a:prstGeom prst="rect">
            <a:avLst/>
          </a:prstGeom>
          <a:noFill/>
        </p:spPr>
      </p:pic>
      <p:pic>
        <p:nvPicPr>
          <p:cNvPr id="6" name="Picture 5"/>
          <p:cNvPicPr>
            <a:picLocks noChangeAspect="1"/>
          </p:cNvPicPr>
          <p:nvPr/>
        </p:nvPicPr>
        <p:blipFill>
          <a:blip r:embed="rId6"/>
          <a:stretch>
            <a:fillRect/>
          </a:stretch>
        </p:blipFill>
        <p:spPr>
          <a:xfrm rot="593307">
            <a:off x="6980970" y="1833589"/>
            <a:ext cx="4572638" cy="3429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050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64494"/>
            <a:ext cx="10515600" cy="782357"/>
          </a:xfrm>
        </p:spPr>
        <p:txBody>
          <a:bodyPr/>
          <a:lstStyle/>
          <a:p>
            <a:r>
              <a:rPr lang="fr-BE" dirty="0"/>
              <a:t>Living </a:t>
            </a:r>
            <a:r>
              <a:rPr lang="fr-BE" dirty="0" err="1"/>
              <a:t>labs</a:t>
            </a:r>
            <a:r>
              <a:rPr lang="fr-BE" dirty="0"/>
              <a:t> </a:t>
            </a:r>
            <a:r>
              <a:rPr lang="fr-BE" dirty="0" err="1"/>
              <a:t>examples</a:t>
            </a:r>
            <a:r>
              <a:rPr lang="fr-BE" dirty="0"/>
              <a:t> in Europe</a:t>
            </a:r>
            <a:endParaRPr lang="en-GB" dirty="0"/>
          </a:p>
        </p:txBody>
      </p:sp>
      <p:pic>
        <p:nvPicPr>
          <p:cNvPr id="6" name="Imag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288" y="1733307"/>
            <a:ext cx="1637732" cy="941654"/>
          </a:xfrm>
          <a:prstGeom prst="rect">
            <a:avLst/>
          </a:prstGeom>
          <a:ln>
            <a:noFill/>
          </a:ln>
          <a:effectLst>
            <a:outerShdw blurRad="292100" dist="139700" dir="2700000" algn="tl" rotWithShape="0">
              <a:srgbClr val="333333">
                <a:alpha val="65000"/>
              </a:srgbClr>
            </a:outerShdw>
          </a:effectLst>
        </p:spPr>
      </p:pic>
      <p:pic>
        <p:nvPicPr>
          <p:cNvPr id="8" name="Image 71"/>
          <p:cNvPicPr/>
          <p:nvPr/>
        </p:nvPicPr>
        <p:blipFill>
          <a:blip r:embed="rId3">
            <a:extLst>
              <a:ext uri="{28A0092B-C50C-407E-A947-70E740481C1C}">
                <a14:useLocalDpi xmlns:a14="http://schemas.microsoft.com/office/drawing/2010/main" val="0"/>
              </a:ext>
            </a:extLst>
          </a:blip>
          <a:srcRect/>
          <a:stretch>
            <a:fillRect/>
          </a:stretch>
        </p:blipFill>
        <p:spPr bwMode="auto">
          <a:xfrm>
            <a:off x="444905" y="2938638"/>
            <a:ext cx="5142499" cy="3025434"/>
          </a:xfrm>
          <a:prstGeom prst="rect">
            <a:avLst/>
          </a:prstGeom>
          <a:ln>
            <a:noFill/>
          </a:ln>
          <a:effectLst>
            <a:outerShdw blurRad="292100" dist="139700" dir="2700000" algn="tl" rotWithShape="0">
              <a:srgbClr val="333333">
                <a:alpha val="65000"/>
              </a:srgbClr>
            </a:outerShdw>
          </a:effectLst>
        </p:spPr>
      </p:pic>
      <p:pic>
        <p:nvPicPr>
          <p:cNvPr id="10" name="Image 89"/>
          <p:cNvPicPr/>
          <p:nvPr/>
        </p:nvPicPr>
        <p:blipFill>
          <a:blip r:embed="rId4">
            <a:extLst>
              <a:ext uri="{28A0092B-C50C-407E-A947-70E740481C1C}">
                <a14:useLocalDpi xmlns:a14="http://schemas.microsoft.com/office/drawing/2010/main" val="0"/>
              </a:ext>
            </a:extLst>
          </a:blip>
          <a:srcRect/>
          <a:stretch>
            <a:fillRect/>
          </a:stretch>
        </p:blipFill>
        <p:spPr bwMode="auto">
          <a:xfrm>
            <a:off x="6059607" y="1473958"/>
            <a:ext cx="4572000" cy="2674961"/>
          </a:xfrm>
          <a:prstGeom prst="rect">
            <a:avLst/>
          </a:prstGeom>
          <a:ln>
            <a:noFill/>
          </a:ln>
          <a:effectLst>
            <a:outerShdw blurRad="292100" dist="139700" dir="2700000" algn="tl" rotWithShape="0">
              <a:srgbClr val="333333">
                <a:alpha val="65000"/>
              </a:srgbClr>
            </a:outerShdw>
          </a:effectLst>
        </p:spPr>
      </p:pic>
      <p:pic>
        <p:nvPicPr>
          <p:cNvPr id="11" name="Image 90"/>
          <p:cNvPicPr/>
          <p:nvPr/>
        </p:nvPicPr>
        <p:blipFill>
          <a:blip r:embed="rId5">
            <a:extLst>
              <a:ext uri="{28A0092B-C50C-407E-A947-70E740481C1C}">
                <a14:useLocalDpi xmlns:a14="http://schemas.microsoft.com/office/drawing/2010/main" val="0"/>
              </a:ext>
            </a:extLst>
          </a:blip>
          <a:srcRect/>
          <a:stretch>
            <a:fillRect/>
          </a:stretch>
        </p:blipFill>
        <p:spPr bwMode="auto">
          <a:xfrm>
            <a:off x="3174047" y="-890270"/>
            <a:ext cx="1271905" cy="384810"/>
          </a:xfrm>
          <a:prstGeom prst="rect">
            <a:avLst/>
          </a:prstGeom>
          <a:noFill/>
        </p:spPr>
      </p:pic>
      <p:pic>
        <p:nvPicPr>
          <p:cNvPr id="12" name="Image 92"/>
          <p:cNvPicPr/>
          <p:nvPr/>
        </p:nvPicPr>
        <p:blipFill>
          <a:blip r:embed="rId6">
            <a:extLst>
              <a:ext uri="{28A0092B-C50C-407E-A947-70E740481C1C}">
                <a14:useLocalDpi xmlns:a14="http://schemas.microsoft.com/office/drawing/2010/main" val="0"/>
              </a:ext>
            </a:extLst>
          </a:blip>
          <a:srcRect/>
          <a:stretch>
            <a:fillRect/>
          </a:stretch>
        </p:blipFill>
        <p:spPr bwMode="auto">
          <a:xfrm>
            <a:off x="6591869" y="4026090"/>
            <a:ext cx="2415653" cy="2729552"/>
          </a:xfrm>
          <a:prstGeom prst="rect">
            <a:avLst/>
          </a:prstGeom>
          <a:ln>
            <a:noFill/>
          </a:ln>
          <a:effectLst>
            <a:outerShdw blurRad="292100" dist="139700" dir="2700000" algn="tl" rotWithShape="0">
              <a:srgbClr val="333333">
                <a:alpha val="65000"/>
              </a:srgbClr>
            </a:outerShdw>
          </a:effectLst>
        </p:spPr>
      </p:pic>
      <p:pic>
        <p:nvPicPr>
          <p:cNvPr id="13" name="Image 90"/>
          <p:cNvPicPr/>
          <p:nvPr/>
        </p:nvPicPr>
        <p:blipFill>
          <a:blip r:embed="rId5">
            <a:extLst>
              <a:ext uri="{28A0092B-C50C-407E-A947-70E740481C1C}">
                <a14:useLocalDpi xmlns:a14="http://schemas.microsoft.com/office/drawing/2010/main" val="0"/>
              </a:ext>
            </a:extLst>
          </a:blip>
          <a:srcRect/>
          <a:stretch>
            <a:fillRect/>
          </a:stretch>
        </p:blipFill>
        <p:spPr bwMode="auto">
          <a:xfrm>
            <a:off x="8038532" y="1091821"/>
            <a:ext cx="1983690" cy="541680"/>
          </a:xfrm>
          <a:prstGeom prst="rect">
            <a:avLst/>
          </a:prstGeom>
          <a:ln>
            <a:noFill/>
          </a:ln>
          <a:effectLst>
            <a:outerShdw blurRad="292100" dist="139700" dir="2700000" algn="tl" rotWithShape="0">
              <a:srgbClr val="333333">
                <a:alpha val="65000"/>
              </a:srgbClr>
            </a:outerShdw>
          </a:effectLst>
        </p:spPr>
      </p:pic>
      <p:pic>
        <p:nvPicPr>
          <p:cNvPr id="9" name="Image 88"/>
          <p:cNvPicPr/>
          <p:nvPr/>
        </p:nvPicPr>
        <p:blipFill>
          <a:blip r:embed="rId7">
            <a:extLst>
              <a:ext uri="{28A0092B-C50C-407E-A947-70E740481C1C}">
                <a14:useLocalDpi xmlns:a14="http://schemas.microsoft.com/office/drawing/2010/main" val="0"/>
              </a:ext>
            </a:extLst>
          </a:blip>
          <a:srcRect/>
          <a:stretch>
            <a:fillRect/>
          </a:stretch>
        </p:blipFill>
        <p:spPr bwMode="auto">
          <a:xfrm>
            <a:off x="9260006" y="3889611"/>
            <a:ext cx="2743200" cy="2709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929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523804"/>
            <a:ext cx="10515600" cy="782357"/>
          </a:xfrm>
        </p:spPr>
        <p:txBody>
          <a:bodyPr/>
          <a:lstStyle/>
          <a:p>
            <a:r>
              <a:rPr lang="fr-BE" dirty="0" smtClean="0"/>
              <a:t>Living </a:t>
            </a:r>
            <a:r>
              <a:rPr lang="fr-BE" dirty="0" err="1" smtClean="0"/>
              <a:t>labs</a:t>
            </a:r>
            <a:r>
              <a:rPr lang="fr-BE" dirty="0" smtClean="0"/>
              <a:t> </a:t>
            </a:r>
            <a:r>
              <a:rPr lang="fr-BE" dirty="0" err="1" smtClean="0"/>
              <a:t>examples</a:t>
            </a:r>
            <a:r>
              <a:rPr lang="fr-BE" dirty="0" smtClean="0"/>
              <a:t> </a:t>
            </a:r>
            <a:br>
              <a:rPr lang="fr-BE" dirty="0" smtClean="0"/>
            </a:br>
            <a:r>
              <a:rPr lang="fr-BE" dirty="0" smtClean="0"/>
              <a:t>in H2020 </a:t>
            </a:r>
            <a:r>
              <a:rPr lang="fr-BE" dirty="0" err="1" smtClean="0"/>
              <a:t>projects</a:t>
            </a:r>
            <a:endParaRPr lang="en-GB" dirty="0"/>
          </a:p>
        </p:txBody>
      </p:sp>
      <p:pic>
        <p:nvPicPr>
          <p:cNvPr id="4" name="Picture 3"/>
          <p:cNvPicPr>
            <a:picLocks noChangeAspect="1"/>
          </p:cNvPicPr>
          <p:nvPr/>
        </p:nvPicPr>
        <p:blipFill rotWithShape="1">
          <a:blip r:embed="rId2"/>
          <a:srcRect l="25040" t="13994" r="9633" b="12365"/>
          <a:stretch/>
        </p:blipFill>
        <p:spPr>
          <a:xfrm>
            <a:off x="547640" y="1692322"/>
            <a:ext cx="6112587" cy="387596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l="42343" t="9170" r="25225" b="16732"/>
          <a:stretch/>
        </p:blipFill>
        <p:spPr>
          <a:xfrm>
            <a:off x="6892118" y="251887"/>
            <a:ext cx="4872251" cy="6261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850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7936" t="10475" r="1990" b="31530"/>
          <a:stretch/>
        </p:blipFill>
        <p:spPr>
          <a:xfrm>
            <a:off x="7342496" y="4650020"/>
            <a:ext cx="4717033" cy="1921708"/>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fr-BE" dirty="0" smtClean="0"/>
              <a:t>Living </a:t>
            </a:r>
            <a:r>
              <a:rPr lang="fr-BE" dirty="0" err="1" smtClean="0"/>
              <a:t>labs</a:t>
            </a:r>
            <a:r>
              <a:rPr lang="fr-BE" dirty="0" smtClean="0"/>
              <a:t> </a:t>
            </a:r>
            <a:r>
              <a:rPr lang="fr-BE" dirty="0" err="1" smtClean="0"/>
              <a:t>examples</a:t>
            </a:r>
            <a:r>
              <a:rPr lang="fr-BE" dirty="0" smtClean="0"/>
              <a:t/>
            </a:r>
            <a:br>
              <a:rPr lang="fr-BE" dirty="0" smtClean="0"/>
            </a:br>
            <a:r>
              <a:rPr lang="fr-BE" dirty="0" smtClean="0"/>
              <a:t> </a:t>
            </a:r>
            <a:r>
              <a:rPr lang="fr-BE" dirty="0" err="1" smtClean="0"/>
              <a:t>overseas</a:t>
            </a:r>
            <a:endParaRPr lang="en-GB" dirty="0"/>
          </a:p>
        </p:txBody>
      </p:sp>
      <p:pic>
        <p:nvPicPr>
          <p:cNvPr id="2" name="Picture 1">
            <a:hlinkClick r:id="rId3"/>
          </p:cNvPr>
          <p:cNvPicPr>
            <a:picLocks noChangeAspect="1"/>
          </p:cNvPicPr>
          <p:nvPr/>
        </p:nvPicPr>
        <p:blipFill rotWithShape="1">
          <a:blip r:embed="rId4"/>
          <a:srcRect l="39502" t="9989" r="23334" b="11392"/>
          <a:stretch/>
        </p:blipFill>
        <p:spPr>
          <a:xfrm>
            <a:off x="608374" y="1483580"/>
            <a:ext cx="3295059" cy="392093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5"/>
          <a:srcRect l="18209" t="14196" r="33283" b="6866"/>
          <a:stretch/>
        </p:blipFill>
        <p:spPr>
          <a:xfrm>
            <a:off x="2364521" y="2816120"/>
            <a:ext cx="4039738" cy="369788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a:srcRect l="12561" t="14942" r="26617" b="16302"/>
          <a:stretch/>
        </p:blipFill>
        <p:spPr>
          <a:xfrm>
            <a:off x="6326872" y="482860"/>
            <a:ext cx="5310247" cy="337670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03433" y="2060607"/>
            <a:ext cx="2266390" cy="646331"/>
          </a:xfrm>
          <a:prstGeom prst="rect">
            <a:avLst/>
          </a:prstGeom>
          <a:noFill/>
        </p:spPr>
        <p:txBody>
          <a:bodyPr wrap="none" rtlCol="0">
            <a:spAutoFit/>
          </a:bodyPr>
          <a:lstStyle/>
          <a:p>
            <a:r>
              <a:rPr lang="fr-BE" b="1" dirty="0" smtClean="0"/>
              <a:t>CANADA </a:t>
            </a:r>
          </a:p>
          <a:p>
            <a:r>
              <a:rPr lang="fr-BE" b="1" dirty="0" smtClean="0"/>
              <a:t>(slides </a:t>
            </a:r>
            <a:r>
              <a:rPr lang="fr-BE" b="1" dirty="0" err="1" smtClean="0"/>
              <a:t>from</a:t>
            </a:r>
            <a:r>
              <a:rPr lang="fr-BE" b="1" dirty="0" smtClean="0"/>
              <a:t> AAFC)</a:t>
            </a:r>
            <a:endParaRPr lang="en-GB" b="1" dirty="0"/>
          </a:p>
        </p:txBody>
      </p:sp>
      <p:sp>
        <p:nvSpPr>
          <p:cNvPr id="9" name="TextBox 8"/>
          <p:cNvSpPr txBox="1"/>
          <p:nvPr/>
        </p:nvSpPr>
        <p:spPr>
          <a:xfrm>
            <a:off x="11150332" y="4280688"/>
            <a:ext cx="671979" cy="369332"/>
          </a:xfrm>
          <a:prstGeom prst="rect">
            <a:avLst/>
          </a:prstGeom>
          <a:noFill/>
        </p:spPr>
        <p:txBody>
          <a:bodyPr wrap="none" rtlCol="0">
            <a:spAutoFit/>
          </a:bodyPr>
          <a:lstStyle/>
          <a:p>
            <a:r>
              <a:rPr lang="fr-BE" b="1" dirty="0" smtClean="0"/>
              <a:t>USA</a:t>
            </a:r>
            <a:endParaRPr lang="en-GB" b="1" dirty="0"/>
          </a:p>
        </p:txBody>
      </p:sp>
    </p:spTree>
    <p:extLst>
      <p:ext uri="{BB962C8B-B14F-4D97-AF65-F5344CB8AC3E}">
        <p14:creationId xmlns:p14="http://schemas.microsoft.com/office/powerpoint/2010/main" val="2809219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4" y="1122363"/>
            <a:ext cx="8347534" cy="1240348"/>
          </a:xfrm>
        </p:spPr>
        <p:txBody>
          <a:bodyPr/>
          <a:lstStyle/>
          <a:p>
            <a:r>
              <a:rPr lang="en-IE" sz="4400" dirty="0" smtClean="0"/>
              <a:t>Thank you</a:t>
            </a:r>
            <a:endParaRPr lang="en-GB" sz="44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24" y="4858246"/>
            <a:ext cx="1023496" cy="35809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24547" y="319379"/>
            <a:ext cx="2410896" cy="2745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830523" y="3540316"/>
            <a:ext cx="11004919" cy="1200329"/>
          </a:xfrm>
          <a:prstGeom prst="rect">
            <a:avLst/>
          </a:prstGeom>
        </p:spPr>
        <p:txBody>
          <a:bodyPr wrap="square">
            <a:spAutoFit/>
          </a:bodyPr>
          <a:lstStyle/>
          <a:p>
            <a:pPr indent="-285750" algn="just">
              <a:lnSpc>
                <a:spcPct val="150000"/>
              </a:lnSpc>
              <a:buClr>
                <a:srgbClr val="024EA2"/>
              </a:buClr>
              <a:buFont typeface="Arial" panose="020B0604020202020204" pitchFamily="34" charset="0"/>
              <a:buChar char="•"/>
            </a:pPr>
            <a:r>
              <a:rPr lang="fr-BE" sz="1600" dirty="0">
                <a:ea typeface="Helvetica Neue Light" panose="02000403000000020004" pitchFamily="2" charset="0"/>
                <a:cs typeface="Arial" panose="020B0604020202020204" pitchFamily="34" charset="0"/>
              </a:rPr>
              <a:t>More information: </a:t>
            </a:r>
          </a:p>
          <a:p>
            <a:pPr lvl="1" indent="-285750" algn="just">
              <a:lnSpc>
                <a:spcPct val="150000"/>
              </a:lnSpc>
              <a:buClr>
                <a:srgbClr val="024EA2"/>
              </a:buClr>
              <a:buFont typeface="Arial" panose="020B0604020202020204" pitchFamily="34" charset="0"/>
              <a:buChar char="•"/>
            </a:pPr>
            <a:r>
              <a:rPr lang="en-US" sz="1600" dirty="0">
                <a:solidFill>
                  <a:srgbClr val="024EA2"/>
                </a:solidFill>
                <a:ea typeface="Helvetica Neue Light" panose="02000403000000020004" pitchFamily="2" charset="0"/>
                <a:cs typeface="Arial" panose="020B0604020202020204" pitchFamily="34" charset="0"/>
                <a:hlinkClick r:id="rId6"/>
              </a:rPr>
              <a:t>European R&amp;I partnership on agroecology living labs and research infrastructures</a:t>
            </a:r>
            <a:endParaRPr lang="en-US" sz="1600" dirty="0">
              <a:solidFill>
                <a:srgbClr val="024EA2"/>
              </a:solidFill>
              <a:ea typeface="Helvetica Neue Light" panose="02000403000000020004" pitchFamily="2" charset="0"/>
              <a:cs typeface="Arial" panose="020B0604020202020204" pitchFamily="34" charset="0"/>
            </a:endParaRPr>
          </a:p>
          <a:p>
            <a:pPr lvl="1" indent="-285750" algn="just">
              <a:lnSpc>
                <a:spcPct val="150000"/>
              </a:lnSpc>
              <a:buClr>
                <a:srgbClr val="024EA2"/>
              </a:buClr>
              <a:buFont typeface="Arial" panose="020B0604020202020204" pitchFamily="34" charset="0"/>
              <a:buChar char="•"/>
            </a:pPr>
            <a:r>
              <a:rPr lang="en-US" sz="1600" dirty="0">
                <a:solidFill>
                  <a:srgbClr val="024EA2"/>
                </a:solidFill>
                <a:ea typeface="Helvetica Neue Light" panose="02000403000000020004" pitchFamily="2" charset="0"/>
                <a:cs typeface="Arial" panose="020B0604020202020204" pitchFamily="34" charset="0"/>
                <a:hlinkClick r:id="rId7"/>
              </a:rPr>
              <a:t>Webinars on building the European partnership on agroecology living labs</a:t>
            </a:r>
            <a:endParaRPr lang="en-US" sz="1600" dirty="0">
              <a:solidFill>
                <a:srgbClr val="024EA2"/>
              </a:solidFill>
              <a:ea typeface="Helvetica Neue Light" panose="02000403000000020004" pitchFamily="2" charset="0"/>
              <a:cs typeface="Arial" panose="020B0604020202020204" pitchFamily="34" charset="0"/>
            </a:endParaRPr>
          </a:p>
        </p:txBody>
      </p:sp>
      <p:pic>
        <p:nvPicPr>
          <p:cNvPr id="7" name="Image 6">
            <a:extLst>
              <a:ext uri="{FF2B5EF4-FFF2-40B4-BE49-F238E27FC236}">
                <a16:creationId xmlns:a16="http://schemas.microsoft.com/office/drawing/2014/main" id="{550E4708-E922-3F4D-8639-5291F3022D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200" t="4416" r="57295" b="40493"/>
          <a:stretch/>
        </p:blipFill>
        <p:spPr>
          <a:xfrm>
            <a:off x="6469039" y="336250"/>
            <a:ext cx="2854607" cy="2889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3650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17056" y="1825625"/>
            <a:ext cx="4926841" cy="4316383"/>
          </a:xfrm>
        </p:spPr>
        <p:txBody>
          <a:bodyPr/>
          <a:lstStyle/>
          <a:p>
            <a:r>
              <a:rPr lang="fr-BE" dirty="0" err="1" smtClean="0"/>
              <a:t>Why</a:t>
            </a:r>
            <a:r>
              <a:rPr lang="fr-BE" dirty="0" smtClean="0"/>
              <a:t> </a:t>
            </a:r>
            <a:r>
              <a:rPr lang="fr-BE" dirty="0" err="1" smtClean="0"/>
              <a:t>this</a:t>
            </a:r>
            <a:r>
              <a:rPr lang="fr-BE" dirty="0" smtClean="0"/>
              <a:t> </a:t>
            </a:r>
            <a:r>
              <a:rPr lang="fr-BE" dirty="0" err="1" smtClean="0"/>
              <a:t>interest</a:t>
            </a:r>
            <a:r>
              <a:rPr lang="fr-BE" dirty="0" smtClean="0"/>
              <a:t> on living </a:t>
            </a:r>
            <a:r>
              <a:rPr lang="fr-BE" dirty="0" err="1" smtClean="0"/>
              <a:t>labs</a:t>
            </a:r>
            <a:r>
              <a:rPr lang="fr-BE" dirty="0" smtClean="0"/>
              <a:t>?</a:t>
            </a:r>
          </a:p>
          <a:p>
            <a:r>
              <a:rPr lang="fr-BE" dirty="0" smtClean="0"/>
              <a:t>How do </a:t>
            </a:r>
            <a:r>
              <a:rPr lang="fr-BE" dirty="0" err="1" smtClean="0"/>
              <a:t>we</a:t>
            </a:r>
            <a:r>
              <a:rPr lang="fr-BE" dirty="0" smtClean="0"/>
              <a:t> </a:t>
            </a:r>
            <a:r>
              <a:rPr lang="fr-BE" dirty="0" err="1" smtClean="0"/>
              <a:t>understand</a:t>
            </a:r>
            <a:r>
              <a:rPr lang="fr-BE" dirty="0" smtClean="0"/>
              <a:t> living </a:t>
            </a:r>
            <a:r>
              <a:rPr lang="fr-BE" dirty="0" err="1" smtClean="0"/>
              <a:t>labs</a:t>
            </a:r>
            <a:r>
              <a:rPr lang="fr-BE" dirty="0" smtClean="0"/>
              <a:t>? </a:t>
            </a:r>
          </a:p>
          <a:p>
            <a:r>
              <a:rPr lang="fr-BE" dirty="0" err="1"/>
              <a:t>Towards</a:t>
            </a:r>
            <a:r>
              <a:rPr lang="fr-BE" dirty="0"/>
              <a:t> </a:t>
            </a:r>
            <a:r>
              <a:rPr lang="fr-BE" dirty="0" err="1"/>
              <a:t>soil</a:t>
            </a:r>
            <a:r>
              <a:rPr lang="fr-BE" dirty="0"/>
              <a:t> </a:t>
            </a:r>
            <a:r>
              <a:rPr lang="fr-BE" dirty="0" err="1"/>
              <a:t>health</a:t>
            </a:r>
            <a:r>
              <a:rPr lang="fr-BE" dirty="0"/>
              <a:t> </a:t>
            </a:r>
            <a:r>
              <a:rPr lang="fr-BE" dirty="0" smtClean="0"/>
              <a:t>living </a:t>
            </a:r>
            <a:r>
              <a:rPr lang="fr-BE" dirty="0" err="1"/>
              <a:t>labs</a:t>
            </a:r>
            <a:endParaRPr lang="fr-BE" dirty="0"/>
          </a:p>
          <a:p>
            <a:r>
              <a:rPr lang="fr-BE" dirty="0" err="1" smtClean="0"/>
              <a:t>Which</a:t>
            </a:r>
            <a:r>
              <a:rPr lang="fr-BE" dirty="0" smtClean="0"/>
              <a:t> LL </a:t>
            </a:r>
            <a:r>
              <a:rPr lang="fr-BE" dirty="0" err="1" smtClean="0"/>
              <a:t>examples</a:t>
            </a:r>
            <a:r>
              <a:rPr lang="fr-BE" dirty="0" smtClean="0"/>
              <a:t> </a:t>
            </a:r>
            <a:r>
              <a:rPr lang="fr-BE" dirty="0" err="1" smtClean="0"/>
              <a:t>can</a:t>
            </a:r>
            <a:r>
              <a:rPr lang="fr-BE" dirty="0" smtClean="0"/>
              <a:t> </a:t>
            </a:r>
            <a:r>
              <a:rPr lang="fr-BE" dirty="0" err="1" smtClean="0"/>
              <a:t>we</a:t>
            </a:r>
            <a:r>
              <a:rPr lang="fr-BE" dirty="0" smtClean="0"/>
              <a:t> </a:t>
            </a:r>
            <a:r>
              <a:rPr lang="fr-BE" dirty="0" err="1" smtClean="0"/>
              <a:t>build</a:t>
            </a:r>
            <a:r>
              <a:rPr lang="fr-BE" dirty="0" smtClean="0"/>
              <a:t> on?</a:t>
            </a:r>
          </a:p>
          <a:p>
            <a:endParaRPr lang="en-GB" dirty="0"/>
          </a:p>
        </p:txBody>
      </p:sp>
      <p:sp>
        <p:nvSpPr>
          <p:cNvPr id="5" name="Title 4"/>
          <p:cNvSpPr>
            <a:spLocks noGrp="1"/>
          </p:cNvSpPr>
          <p:nvPr>
            <p:ph type="title"/>
          </p:nvPr>
        </p:nvSpPr>
        <p:spPr/>
        <p:txBody>
          <a:bodyPr/>
          <a:lstStyle/>
          <a:p>
            <a:r>
              <a:rPr lang="fr-BE" dirty="0" smtClean="0"/>
              <a:t>Contents</a:t>
            </a:r>
            <a:endParaRPr lang="en-GB" dirty="0"/>
          </a:p>
        </p:txBody>
      </p:sp>
      <p:pic>
        <p:nvPicPr>
          <p:cNvPr id="8" name="Picture Placeholder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71241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05452" y="1615983"/>
            <a:ext cx="1534921" cy="2023618"/>
          </a:xfrm>
          <a:prstGeom prst="rect">
            <a:avLst/>
          </a:prstGeom>
          <a:ln w="38100">
            <a:noFill/>
          </a:ln>
        </p:spPr>
      </p:pic>
      <p:graphicFrame>
        <p:nvGraphicFramePr>
          <p:cNvPr id="3" name="Diagram 2"/>
          <p:cNvGraphicFramePr/>
          <p:nvPr>
            <p:extLst>
              <p:ext uri="{D42A27DB-BD31-4B8C-83A1-F6EECF244321}">
                <p14:modId xmlns:p14="http://schemas.microsoft.com/office/powerpoint/2010/main" val="1011068627"/>
              </p:ext>
            </p:extLst>
          </p:nvPr>
        </p:nvGraphicFramePr>
        <p:xfrm>
          <a:off x="2562410" y="1569492"/>
          <a:ext cx="6922168" cy="463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19" name="Title 1"/>
          <p:cNvSpPr>
            <a:spLocks noGrp="1"/>
          </p:cNvSpPr>
          <p:nvPr>
            <p:ph type="title"/>
          </p:nvPr>
        </p:nvSpPr>
        <p:spPr>
          <a:xfrm>
            <a:off x="859193" y="378942"/>
            <a:ext cx="8229600" cy="936625"/>
          </a:xfrm>
        </p:spPr>
        <p:txBody>
          <a:bodyPr/>
          <a:lstStyle/>
          <a:p>
            <a:r>
              <a:rPr lang="fr-BE" altLang="en-US" sz="4400" dirty="0" err="1"/>
              <a:t>Why</a:t>
            </a:r>
            <a:r>
              <a:rPr lang="fr-BE" altLang="en-US" sz="4400" dirty="0"/>
              <a:t> living </a:t>
            </a:r>
            <a:r>
              <a:rPr lang="fr-BE" altLang="en-US" sz="4400" dirty="0" err="1"/>
              <a:t>labs</a:t>
            </a:r>
            <a:r>
              <a:rPr lang="fr-BE" altLang="en-US" sz="4400" dirty="0"/>
              <a:t>?</a:t>
            </a:r>
            <a:endParaRPr lang="en-GB" altLang="en-US" sz="4400" dirty="0"/>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2820" y="1130665"/>
            <a:ext cx="1677642" cy="890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8294" y="3511681"/>
            <a:ext cx="1533611" cy="2368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11"/>
          <a:srcRect l="6084" r="5692" b="36297"/>
          <a:stretch/>
        </p:blipFill>
        <p:spPr>
          <a:xfrm>
            <a:off x="8440462" y="4196407"/>
            <a:ext cx="2088232" cy="999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4360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70" y="117480"/>
            <a:ext cx="8229600" cy="936625"/>
          </a:xfrm>
        </p:spPr>
        <p:txBody>
          <a:bodyPr/>
          <a:lstStyle/>
          <a:p>
            <a:r>
              <a:rPr lang="fr-BE" sz="4800" dirty="0" smtClean="0"/>
              <a:t>Living </a:t>
            </a:r>
            <a:r>
              <a:rPr lang="fr-BE" sz="4800" dirty="0" err="1" smtClean="0"/>
              <a:t>labs</a:t>
            </a:r>
            <a:r>
              <a:rPr lang="fr-BE" sz="4800" dirty="0" smtClean="0"/>
              <a:t> on the </a:t>
            </a:r>
            <a:r>
              <a:rPr lang="fr-BE" sz="4800" dirty="0" err="1" smtClean="0"/>
              <a:t>rise</a:t>
            </a:r>
            <a:endParaRPr lang="en-GB" sz="4800" dirty="0"/>
          </a:p>
        </p:txBody>
      </p:sp>
      <p:pic>
        <p:nvPicPr>
          <p:cNvPr id="5" name="Picture 4"/>
          <p:cNvPicPr>
            <a:picLocks noChangeAspect="1"/>
          </p:cNvPicPr>
          <p:nvPr/>
        </p:nvPicPr>
        <p:blipFill rotWithShape="1">
          <a:blip r:embed="rId2"/>
          <a:srcRect l="32287" t="16100" r="34245" b="10070"/>
          <a:stretch/>
        </p:blipFill>
        <p:spPr>
          <a:xfrm rot="354441">
            <a:off x="8332875" y="1018721"/>
            <a:ext cx="2893895" cy="359094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5626">
            <a:off x="1222914" y="4193816"/>
            <a:ext cx="3752151" cy="211058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rot="21272210">
            <a:off x="1570213" y="1464914"/>
            <a:ext cx="3598071" cy="269855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93442">
            <a:off x="4959253" y="4033856"/>
            <a:ext cx="3857143" cy="214285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a:srcRect l="27321" t="12845" r="25283" b="36046"/>
          <a:stretch/>
        </p:blipFill>
        <p:spPr>
          <a:xfrm rot="409846">
            <a:off x="5156147" y="1737353"/>
            <a:ext cx="3463354" cy="2100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038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41" y="441839"/>
            <a:ext cx="8229600" cy="936625"/>
          </a:xfrm>
        </p:spPr>
        <p:txBody>
          <a:bodyPr/>
          <a:lstStyle/>
          <a:p>
            <a:pPr indent="1588"/>
            <a:r>
              <a:rPr lang="fr-BE" dirty="0" smtClean="0"/>
              <a:t>Living </a:t>
            </a:r>
            <a:r>
              <a:rPr lang="fr-BE" dirty="0" err="1" smtClean="0"/>
              <a:t>labs</a:t>
            </a:r>
            <a:r>
              <a:rPr lang="fr-BE" dirty="0" smtClean="0"/>
              <a:t>: an international </a:t>
            </a:r>
            <a:r>
              <a:rPr lang="fr-BE" dirty="0" err="1" smtClean="0"/>
              <a:t>community</a:t>
            </a:r>
            <a:r>
              <a:rPr lang="fr-BE" dirty="0" smtClean="0"/>
              <a:t> of practice</a:t>
            </a:r>
            <a:endParaRPr lang="en-GB" dirty="0"/>
          </a:p>
        </p:txBody>
      </p:sp>
      <p:sp>
        <p:nvSpPr>
          <p:cNvPr id="3" name="Content Placeholder 2"/>
          <p:cNvSpPr>
            <a:spLocks noGrp="1"/>
          </p:cNvSpPr>
          <p:nvPr>
            <p:ph idx="1"/>
          </p:nvPr>
        </p:nvSpPr>
        <p:spPr>
          <a:xfrm>
            <a:off x="980941" y="1641072"/>
            <a:ext cx="5987008" cy="4065836"/>
          </a:xfrm>
        </p:spPr>
        <p:txBody>
          <a:bodyPr/>
          <a:lstStyle/>
          <a:p>
            <a:pPr marL="0" indent="0">
              <a:buNone/>
            </a:pPr>
            <a:r>
              <a:rPr lang="fr-BE" i="0" dirty="0" err="1" smtClean="0"/>
              <a:t>Already</a:t>
            </a:r>
            <a:r>
              <a:rPr lang="fr-BE" i="0" dirty="0" smtClean="0"/>
              <a:t> a lot </a:t>
            </a:r>
            <a:r>
              <a:rPr lang="fr-BE" i="0" dirty="0" err="1" smtClean="0"/>
              <a:t>developed</a:t>
            </a:r>
            <a:r>
              <a:rPr lang="fr-BE" i="0" dirty="0" smtClean="0"/>
              <a:t>:</a:t>
            </a:r>
          </a:p>
          <a:p>
            <a:r>
              <a:rPr lang="fr-BE" i="0" dirty="0" smtClean="0"/>
              <a:t>Learning/</a:t>
            </a:r>
            <a:r>
              <a:rPr lang="fr-BE" i="0" dirty="0" err="1" smtClean="0"/>
              <a:t>capacity</a:t>
            </a:r>
            <a:r>
              <a:rPr lang="fr-BE" i="0" dirty="0" smtClean="0"/>
              <a:t> building </a:t>
            </a:r>
            <a:r>
              <a:rPr lang="fr-BE" i="0" dirty="0" err="1" smtClean="0"/>
              <a:t>tools</a:t>
            </a:r>
            <a:endParaRPr lang="fr-BE" i="0" dirty="0" smtClean="0"/>
          </a:p>
          <a:p>
            <a:r>
              <a:rPr lang="fr-BE" i="0" dirty="0" smtClean="0"/>
              <a:t>Coordination </a:t>
            </a:r>
            <a:r>
              <a:rPr lang="fr-BE" i="0" dirty="0" err="1" smtClean="0"/>
              <a:t>methods</a:t>
            </a:r>
            <a:endParaRPr lang="fr-BE" i="0" dirty="0" smtClean="0"/>
          </a:p>
          <a:p>
            <a:r>
              <a:rPr lang="fr-BE" i="0" dirty="0" smtClean="0"/>
              <a:t>Monitoring and </a:t>
            </a:r>
            <a:r>
              <a:rPr lang="fr-BE" i="0" dirty="0" err="1" smtClean="0"/>
              <a:t>evaluation</a:t>
            </a:r>
            <a:r>
              <a:rPr lang="fr-BE" i="0" dirty="0" smtClean="0"/>
              <a:t> </a:t>
            </a:r>
            <a:r>
              <a:rPr lang="fr-BE" i="0" dirty="0" err="1" smtClean="0"/>
              <a:t>indicators</a:t>
            </a:r>
            <a:endParaRPr lang="fr-BE" i="0" dirty="0" smtClean="0"/>
          </a:p>
          <a:p>
            <a:r>
              <a:rPr lang="fr-BE" i="0" dirty="0" err="1" smtClean="0"/>
              <a:t>Governance</a:t>
            </a:r>
            <a:r>
              <a:rPr lang="fr-BE" i="0" dirty="0" smtClean="0"/>
              <a:t> </a:t>
            </a:r>
            <a:r>
              <a:rPr lang="fr-BE" i="0" dirty="0" err="1" smtClean="0"/>
              <a:t>approaches</a:t>
            </a:r>
            <a:endParaRPr lang="fr-BE" i="0" dirty="0" smtClean="0"/>
          </a:p>
          <a:p>
            <a:pPr marL="0" indent="0">
              <a:buNone/>
            </a:pPr>
            <a:endParaRPr lang="fr-BE" i="0" dirty="0"/>
          </a:p>
          <a:p>
            <a:pPr>
              <a:buFont typeface="Wingdings" panose="05000000000000000000" pitchFamily="2" charset="2"/>
              <a:buChar char="à"/>
            </a:pPr>
            <a:r>
              <a:rPr lang="fr-BE" b="1" i="0" dirty="0" err="1" smtClean="0">
                <a:sym typeface="Wingdings" panose="05000000000000000000" pitchFamily="2" charset="2"/>
              </a:rPr>
              <a:t>Connect</a:t>
            </a:r>
            <a:r>
              <a:rPr lang="fr-BE" b="1" i="0" dirty="0" smtClean="0">
                <a:sym typeface="Wingdings" panose="05000000000000000000" pitchFamily="2" charset="2"/>
              </a:rPr>
              <a:t> and </a:t>
            </a:r>
            <a:r>
              <a:rPr lang="fr-BE" b="1" i="0" dirty="0" err="1" smtClean="0">
                <a:sym typeface="Wingdings" panose="05000000000000000000" pitchFamily="2" charset="2"/>
              </a:rPr>
              <a:t>build</a:t>
            </a:r>
            <a:r>
              <a:rPr lang="fr-BE" b="1" i="0" dirty="0" smtClean="0">
                <a:sym typeface="Wingdings" panose="05000000000000000000" pitchFamily="2" charset="2"/>
              </a:rPr>
              <a:t> on the </a:t>
            </a:r>
            <a:r>
              <a:rPr lang="fr-BE" b="1" i="0" dirty="0" err="1" smtClean="0">
                <a:sym typeface="Wingdings" panose="05000000000000000000" pitchFamily="2" charset="2"/>
              </a:rPr>
              <a:t>existing</a:t>
            </a:r>
            <a:endParaRPr lang="fr-BE" b="1" i="0" dirty="0" smtClean="0">
              <a:sym typeface="Wingdings" panose="05000000000000000000" pitchFamily="2" charset="2"/>
            </a:endParaRPr>
          </a:p>
          <a:p>
            <a:pPr>
              <a:buFont typeface="Wingdings" panose="05000000000000000000" pitchFamily="2" charset="2"/>
              <a:buChar char="à"/>
            </a:pPr>
            <a:r>
              <a:rPr lang="fr-BE" b="1" i="0" dirty="0" smtClean="0">
                <a:sym typeface="Wingdings" panose="05000000000000000000" pitchFamily="2" charset="2"/>
              </a:rPr>
              <a:t>International exchanges</a:t>
            </a:r>
            <a:r>
              <a:rPr lang="fr-BE" b="1" i="0" dirty="0" smtClean="0"/>
              <a:t> </a:t>
            </a:r>
            <a:endParaRPr lang="en-GB" b="1" i="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822599" y="1544876"/>
            <a:ext cx="5042454" cy="2836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9374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err="1" smtClean="0"/>
              <a:t>Understandings</a:t>
            </a:r>
            <a:r>
              <a:rPr lang="fr-BE" dirty="0" smtClean="0"/>
              <a:t> of living </a:t>
            </a:r>
            <a:r>
              <a:rPr lang="fr-BE" dirty="0" err="1" smtClean="0"/>
              <a:t>labs</a:t>
            </a:r>
            <a:endParaRPr lang="en-GB" dirty="0"/>
          </a:p>
        </p:txBody>
      </p:sp>
      <p:sp>
        <p:nvSpPr>
          <p:cNvPr id="4" name="Content Placeholder 2"/>
          <p:cNvSpPr txBox="1">
            <a:spLocks/>
          </p:cNvSpPr>
          <p:nvPr/>
        </p:nvSpPr>
        <p:spPr>
          <a:xfrm>
            <a:off x="838200" y="3643430"/>
            <a:ext cx="7275785" cy="137532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itchFamily="34" charset="0"/>
              <a:buNone/>
              <a:defRPr/>
            </a:pPr>
            <a:r>
              <a:rPr lang="en-US" sz="1600" dirty="0" smtClean="0"/>
              <a:t>Living Labs (LLs) are defined as </a:t>
            </a:r>
            <a:r>
              <a:rPr lang="en-US" sz="1600" b="1" dirty="0" smtClean="0">
                <a:solidFill>
                  <a:srgbClr val="78C3C7"/>
                </a:solidFill>
              </a:rPr>
              <a:t>user-</a:t>
            </a:r>
            <a:r>
              <a:rPr lang="en-US" sz="1600" b="1" dirty="0" err="1" smtClean="0">
                <a:solidFill>
                  <a:srgbClr val="78C3C7"/>
                </a:solidFill>
              </a:rPr>
              <a:t>centred</a:t>
            </a:r>
            <a:r>
              <a:rPr lang="en-US" sz="1600" dirty="0" smtClean="0"/>
              <a:t>, open </a:t>
            </a:r>
            <a:r>
              <a:rPr lang="en-US" sz="1600" b="1" dirty="0" smtClean="0">
                <a:solidFill>
                  <a:srgbClr val="78C3C7"/>
                </a:solidFill>
              </a:rPr>
              <a:t>innovation ecosystems </a:t>
            </a:r>
            <a:r>
              <a:rPr lang="en-US" sz="1600" dirty="0" smtClean="0"/>
              <a:t>based on systematic </a:t>
            </a:r>
            <a:r>
              <a:rPr lang="en-US" sz="1600" b="1" dirty="0" smtClean="0">
                <a:solidFill>
                  <a:srgbClr val="78C3C7"/>
                </a:solidFill>
              </a:rPr>
              <a:t>user co-creation </a:t>
            </a:r>
            <a:r>
              <a:rPr lang="en-US" sz="1600" dirty="0" smtClean="0"/>
              <a:t>approach, </a:t>
            </a:r>
            <a:r>
              <a:rPr lang="en-US" sz="1600" b="1" dirty="0" smtClean="0">
                <a:solidFill>
                  <a:srgbClr val="78C3C7"/>
                </a:solidFill>
              </a:rPr>
              <a:t>integrating</a:t>
            </a:r>
            <a:r>
              <a:rPr lang="en-US" sz="1600" dirty="0" smtClean="0"/>
              <a:t> research and innovation processes </a:t>
            </a:r>
            <a:r>
              <a:rPr lang="en-US" sz="1600" b="1" dirty="0" smtClean="0">
                <a:solidFill>
                  <a:srgbClr val="78C3C7"/>
                </a:solidFill>
              </a:rPr>
              <a:t>in real life communities</a:t>
            </a:r>
            <a:r>
              <a:rPr lang="en-US" sz="1600" dirty="0" smtClean="0"/>
              <a:t> and settings.</a:t>
            </a:r>
          </a:p>
          <a:p>
            <a:pPr marL="0" indent="0">
              <a:buFont typeface="Arial" pitchFamily="34" charset="0"/>
              <a:buNone/>
              <a:defRPr/>
            </a:pPr>
            <a:r>
              <a:rPr lang="en-US" sz="1600" dirty="0" smtClean="0"/>
              <a:t>(</a:t>
            </a:r>
            <a:r>
              <a:rPr lang="en-US" sz="1600" dirty="0" err="1" smtClean="0"/>
              <a:t>EnoLL</a:t>
            </a:r>
            <a:r>
              <a:rPr lang="en-US" sz="1600" dirty="0" smtClean="0"/>
              <a:t>)</a:t>
            </a:r>
          </a:p>
          <a:p>
            <a:pPr>
              <a:defRPr/>
            </a:pPr>
            <a:endParaRPr lang="en-GB" sz="1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3031" y="467508"/>
            <a:ext cx="352901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3031" y="2944008"/>
            <a:ext cx="35290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198" y="5513754"/>
            <a:ext cx="10983846" cy="1077218"/>
          </a:xfrm>
          <a:prstGeom prst="rect">
            <a:avLst/>
          </a:prstGeom>
          <a:solidFill>
            <a:srgbClr val="024EA2"/>
          </a:solidFill>
        </p:spPr>
        <p:txBody>
          <a:bodyPr wrap="square">
            <a:spAutoFit/>
          </a:bodyPr>
          <a:lstStyle/>
          <a:p>
            <a:pPr eaLnBrk="1" hangingPunct="1">
              <a:defRPr/>
            </a:pPr>
            <a:r>
              <a:rPr lang="fr-BE" sz="1600" b="0" dirty="0">
                <a:solidFill>
                  <a:schemeClr val="bg1"/>
                </a:solidFill>
              </a:rPr>
              <a:t>Key </a:t>
            </a:r>
            <a:r>
              <a:rPr lang="fr-BE" sz="1600" b="0" dirty="0" err="1" smtClean="0">
                <a:solidFill>
                  <a:schemeClr val="bg1"/>
                </a:solidFill>
              </a:rPr>
              <a:t>interesting</a:t>
            </a:r>
            <a:r>
              <a:rPr lang="fr-BE" sz="1600" b="0" dirty="0" smtClean="0">
                <a:solidFill>
                  <a:schemeClr val="bg1"/>
                </a:solidFill>
              </a:rPr>
              <a:t> </a:t>
            </a:r>
            <a:r>
              <a:rPr lang="fr-BE" sz="1600" b="0" dirty="0" err="1">
                <a:solidFill>
                  <a:schemeClr val="bg1"/>
                </a:solidFill>
              </a:rPr>
              <a:t>features</a:t>
            </a:r>
            <a:r>
              <a:rPr lang="fr-BE" sz="1600" b="0" dirty="0">
                <a:solidFill>
                  <a:schemeClr val="bg1"/>
                </a:solidFill>
              </a:rPr>
              <a:t>: </a:t>
            </a:r>
          </a:p>
          <a:p>
            <a:pPr marL="342900" indent="-342900" eaLnBrk="1" hangingPunct="1">
              <a:buFontTx/>
              <a:buChar char="-"/>
              <a:defRPr/>
            </a:pPr>
            <a:r>
              <a:rPr lang="fr-BE" sz="1600" dirty="0">
                <a:solidFill>
                  <a:schemeClr val="bg1"/>
                </a:solidFill>
              </a:rPr>
              <a:t>Place-</a:t>
            </a:r>
            <a:r>
              <a:rPr lang="fr-BE" sz="1600" dirty="0" err="1">
                <a:solidFill>
                  <a:schemeClr val="bg1"/>
                </a:solidFill>
              </a:rPr>
              <a:t>based</a:t>
            </a:r>
            <a:r>
              <a:rPr lang="fr-BE" sz="1600" dirty="0">
                <a:solidFill>
                  <a:schemeClr val="bg1"/>
                </a:solidFill>
              </a:rPr>
              <a:t>/</a:t>
            </a:r>
            <a:r>
              <a:rPr lang="fr-BE" sz="1600" dirty="0" err="1">
                <a:solidFill>
                  <a:schemeClr val="bg1"/>
                </a:solidFill>
              </a:rPr>
              <a:t>embedded</a:t>
            </a:r>
            <a:r>
              <a:rPr lang="fr-BE" sz="1600" dirty="0">
                <a:solidFill>
                  <a:schemeClr val="bg1"/>
                </a:solidFill>
              </a:rPr>
              <a:t> in real </a:t>
            </a:r>
            <a:r>
              <a:rPr lang="fr-BE" sz="1600" dirty="0" err="1">
                <a:solidFill>
                  <a:schemeClr val="bg1"/>
                </a:solidFill>
              </a:rPr>
              <a:t>working</a:t>
            </a:r>
            <a:r>
              <a:rPr lang="fr-BE" sz="1600" dirty="0">
                <a:solidFill>
                  <a:schemeClr val="bg1"/>
                </a:solidFill>
              </a:rPr>
              <a:t> </a:t>
            </a:r>
            <a:r>
              <a:rPr lang="fr-BE" sz="1600" dirty="0" err="1">
                <a:solidFill>
                  <a:schemeClr val="bg1"/>
                </a:solidFill>
              </a:rPr>
              <a:t>landscapes</a:t>
            </a:r>
            <a:r>
              <a:rPr lang="fr-BE" sz="1600" dirty="0">
                <a:solidFill>
                  <a:schemeClr val="bg1"/>
                </a:solidFill>
              </a:rPr>
              <a:t>/</a:t>
            </a:r>
            <a:r>
              <a:rPr lang="fr-BE" sz="1600" dirty="0" err="1">
                <a:solidFill>
                  <a:schemeClr val="bg1"/>
                </a:solidFill>
              </a:rPr>
              <a:t>communities</a:t>
            </a:r>
            <a:endParaRPr lang="fr-BE" sz="1600" dirty="0">
              <a:solidFill>
                <a:schemeClr val="bg1"/>
              </a:solidFill>
            </a:endParaRPr>
          </a:p>
          <a:p>
            <a:pPr marL="342900" indent="-342900" eaLnBrk="1" hangingPunct="1">
              <a:buFontTx/>
              <a:buChar char="-"/>
              <a:defRPr/>
            </a:pPr>
            <a:r>
              <a:rPr lang="fr-BE" sz="1600" b="0" dirty="0" smtClean="0">
                <a:solidFill>
                  <a:schemeClr val="bg1"/>
                </a:solidFill>
              </a:rPr>
              <a:t>Multi-</a:t>
            </a:r>
            <a:r>
              <a:rPr lang="fr-BE" sz="1600" b="0" dirty="0" err="1" smtClean="0">
                <a:solidFill>
                  <a:schemeClr val="bg1"/>
                </a:solidFill>
              </a:rPr>
              <a:t>method</a:t>
            </a:r>
            <a:r>
              <a:rPr lang="fr-BE" sz="1600" b="0" dirty="0" smtClean="0">
                <a:solidFill>
                  <a:schemeClr val="bg1"/>
                </a:solidFill>
              </a:rPr>
              <a:t>= </a:t>
            </a:r>
            <a:r>
              <a:rPr lang="fr-BE" sz="1600" b="0" dirty="0" err="1" smtClean="0">
                <a:solidFill>
                  <a:schemeClr val="bg1"/>
                </a:solidFill>
              </a:rPr>
              <a:t>transdisciplinarity</a:t>
            </a:r>
            <a:r>
              <a:rPr lang="fr-BE" sz="1600" b="0" dirty="0" smtClean="0">
                <a:solidFill>
                  <a:schemeClr val="bg1"/>
                </a:solidFill>
              </a:rPr>
              <a:t> = More </a:t>
            </a:r>
            <a:r>
              <a:rPr lang="fr-BE" sz="1600" dirty="0" err="1">
                <a:solidFill>
                  <a:schemeClr val="bg1"/>
                </a:solidFill>
              </a:rPr>
              <a:t>systematic</a:t>
            </a:r>
            <a:r>
              <a:rPr lang="fr-BE" sz="1600" dirty="0">
                <a:solidFill>
                  <a:schemeClr val="bg1"/>
                </a:solidFill>
              </a:rPr>
              <a:t> use of a </a:t>
            </a:r>
            <a:r>
              <a:rPr lang="fr-BE" sz="1600" dirty="0" err="1">
                <a:solidFill>
                  <a:schemeClr val="bg1"/>
                </a:solidFill>
              </a:rPr>
              <a:t>wide</a:t>
            </a:r>
            <a:r>
              <a:rPr lang="fr-BE" sz="1600" dirty="0">
                <a:solidFill>
                  <a:schemeClr val="bg1"/>
                </a:solidFill>
              </a:rPr>
              <a:t> range of social sciences (</a:t>
            </a:r>
            <a:r>
              <a:rPr lang="fr-BE" sz="1600" dirty="0" err="1">
                <a:solidFill>
                  <a:schemeClr val="bg1"/>
                </a:solidFill>
              </a:rPr>
              <a:t>behaviour</a:t>
            </a:r>
            <a:r>
              <a:rPr lang="fr-BE" sz="1600" dirty="0">
                <a:solidFill>
                  <a:schemeClr val="bg1"/>
                </a:solidFill>
              </a:rPr>
              <a:t>)</a:t>
            </a:r>
          </a:p>
          <a:p>
            <a:pPr marL="342900" indent="-342900" eaLnBrk="1" hangingPunct="1">
              <a:buFontTx/>
              <a:buChar char="-"/>
              <a:defRPr/>
            </a:pPr>
            <a:r>
              <a:rPr lang="fr-BE" sz="1600" b="0" dirty="0">
                <a:solidFill>
                  <a:schemeClr val="bg1"/>
                </a:solidFill>
              </a:rPr>
              <a:t>Beyond </a:t>
            </a:r>
            <a:r>
              <a:rPr lang="fr-BE" sz="1600" b="0" dirty="0" err="1">
                <a:solidFill>
                  <a:schemeClr val="bg1"/>
                </a:solidFill>
              </a:rPr>
              <a:t>projects</a:t>
            </a:r>
            <a:r>
              <a:rPr lang="fr-BE" sz="1600" b="0" dirty="0">
                <a:solidFill>
                  <a:schemeClr val="bg1"/>
                </a:solidFill>
              </a:rPr>
              <a:t>, </a:t>
            </a:r>
            <a:r>
              <a:rPr lang="fr-BE" sz="1600" b="0" dirty="0" err="1">
                <a:solidFill>
                  <a:schemeClr val="bg1"/>
                </a:solidFill>
              </a:rPr>
              <a:t>structuring</a:t>
            </a:r>
            <a:r>
              <a:rPr lang="fr-BE" sz="1600" b="0" dirty="0">
                <a:solidFill>
                  <a:schemeClr val="bg1"/>
                </a:solidFill>
              </a:rPr>
              <a:t> the </a:t>
            </a:r>
            <a:r>
              <a:rPr lang="fr-BE" sz="1600" dirty="0">
                <a:solidFill>
                  <a:schemeClr val="bg1"/>
                </a:solidFill>
              </a:rPr>
              <a:t>innovation </a:t>
            </a:r>
            <a:r>
              <a:rPr lang="fr-BE" sz="1600" dirty="0" err="1">
                <a:solidFill>
                  <a:schemeClr val="bg1"/>
                </a:solidFill>
              </a:rPr>
              <a:t>ecosystem</a:t>
            </a:r>
            <a:endParaRPr lang="en-GB" sz="1600" dirty="0" err="1">
              <a:solidFill>
                <a:schemeClr val="bg1"/>
              </a:solidFill>
            </a:endParaRPr>
          </a:p>
        </p:txBody>
      </p:sp>
      <p:grpSp>
        <p:nvGrpSpPr>
          <p:cNvPr id="8" name="Group 10"/>
          <p:cNvGrpSpPr>
            <a:grpSpLocks/>
          </p:cNvGrpSpPr>
          <p:nvPr/>
        </p:nvGrpSpPr>
        <p:grpSpPr bwMode="auto">
          <a:xfrm>
            <a:off x="873123" y="1310945"/>
            <a:ext cx="3806825" cy="2111375"/>
            <a:chOff x="444969" y="1196752"/>
            <a:chExt cx="3658979" cy="2088232"/>
          </a:xfrm>
        </p:grpSpPr>
        <p:pic>
          <p:nvPicPr>
            <p:cNvPr id="9"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969" y="1196752"/>
              <a:ext cx="261486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3790" y="1557051"/>
              <a:ext cx="1000158" cy="9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838199" y="5107160"/>
            <a:ext cx="7275785"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BE" sz="1600" b="0" dirty="0" smtClean="0">
                <a:solidFill>
                  <a:schemeClr val="tx1"/>
                </a:solidFill>
              </a:rPr>
              <a:t>Living </a:t>
            </a:r>
            <a:r>
              <a:rPr lang="fr-BE" sz="1600" b="0" dirty="0" err="1" smtClean="0">
                <a:solidFill>
                  <a:schemeClr val="tx1"/>
                </a:solidFill>
              </a:rPr>
              <a:t>Labs</a:t>
            </a:r>
            <a:r>
              <a:rPr lang="fr-BE" sz="1600" b="0" dirty="0" smtClean="0">
                <a:solidFill>
                  <a:schemeClr val="tx1"/>
                </a:solidFill>
              </a:rPr>
              <a:t> &lt;-&gt; </a:t>
            </a:r>
            <a:r>
              <a:rPr lang="fr-BE" sz="1600" dirty="0" smtClean="0">
                <a:solidFill>
                  <a:srgbClr val="78C3C7"/>
                </a:solidFill>
              </a:rPr>
              <a:t>Social innovation</a:t>
            </a:r>
            <a:endParaRPr lang="en-GB" sz="1600" dirty="0" err="1" smtClean="0">
              <a:solidFill>
                <a:srgbClr val="78C3C7"/>
              </a:solidFill>
            </a:endParaRPr>
          </a:p>
        </p:txBody>
      </p:sp>
    </p:spTree>
    <p:extLst>
      <p:ext uri="{BB962C8B-B14F-4D97-AF65-F5344CB8AC3E}">
        <p14:creationId xmlns:p14="http://schemas.microsoft.com/office/powerpoint/2010/main" val="104022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184288"/>
            <a:ext cx="10515600" cy="782357"/>
          </a:xfrm>
        </p:spPr>
        <p:txBody>
          <a:bodyPr/>
          <a:lstStyle/>
          <a:p>
            <a:r>
              <a:rPr lang="fr-BE" dirty="0" smtClean="0"/>
              <a:t>How </a:t>
            </a:r>
            <a:r>
              <a:rPr lang="fr-BE" dirty="0" err="1" smtClean="0"/>
              <a:t>could</a:t>
            </a:r>
            <a:r>
              <a:rPr lang="fr-BE" dirty="0" smtClean="0"/>
              <a:t> living </a:t>
            </a:r>
            <a:r>
              <a:rPr lang="fr-BE" dirty="0" err="1" smtClean="0"/>
              <a:t>labs</a:t>
            </a:r>
            <a:r>
              <a:rPr lang="fr-BE" dirty="0" smtClean="0"/>
              <a:t> </a:t>
            </a:r>
            <a:r>
              <a:rPr lang="fr-BE" dirty="0" err="1" smtClean="0"/>
              <a:t>enrich</a:t>
            </a:r>
            <a:r>
              <a:rPr lang="fr-BE" dirty="0" smtClean="0"/>
              <a:t> the </a:t>
            </a:r>
            <a:r>
              <a:rPr lang="fr-BE" dirty="0" err="1" smtClean="0"/>
              <a:t>approach</a:t>
            </a:r>
            <a:r>
              <a:rPr lang="fr-BE" dirty="0" smtClean="0"/>
              <a:t>?</a:t>
            </a:r>
            <a:endParaRPr lang="en-GB" dirty="0"/>
          </a:p>
        </p:txBody>
      </p:sp>
      <p:sp>
        <p:nvSpPr>
          <p:cNvPr id="16" name="Freeform 15"/>
          <p:cNvSpPr/>
          <p:nvPr/>
        </p:nvSpPr>
        <p:spPr>
          <a:xfrm>
            <a:off x="5937654" y="1201674"/>
            <a:ext cx="1666469" cy="17846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0">
                <a:srgbClr val="4597A0"/>
              </a:gs>
              <a:gs pos="100000">
                <a:srgbClr val="3BBC4C"/>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Multi-actor (</a:t>
            </a:r>
            <a:r>
              <a:rPr lang="en-US" dirty="0" err="1" smtClean="0"/>
              <a:t>agri</a:t>
            </a:r>
            <a:r>
              <a:rPr lang="en-US" dirty="0" smtClean="0"/>
              <a:t> + adv. science + </a:t>
            </a:r>
            <a:r>
              <a:rPr lang="en-US" dirty="0" err="1" smtClean="0"/>
              <a:t>ind.</a:t>
            </a:r>
            <a:r>
              <a:rPr lang="en-US" dirty="0" smtClean="0"/>
              <a:t> </a:t>
            </a:r>
            <a:r>
              <a:rPr lang="en-US" dirty="0"/>
              <a:t>e</a:t>
            </a:r>
            <a:r>
              <a:rPr lang="en-US" dirty="0" smtClean="0"/>
              <a:t>tc.)</a:t>
            </a:r>
            <a:endParaRPr lang="en-US" dirty="0"/>
          </a:p>
        </p:txBody>
      </p:sp>
      <p:sp>
        <p:nvSpPr>
          <p:cNvPr id="18" name="Freeform 17"/>
          <p:cNvSpPr/>
          <p:nvPr/>
        </p:nvSpPr>
        <p:spPr>
          <a:xfrm>
            <a:off x="4211733" y="1201673"/>
            <a:ext cx="1655544" cy="176400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flip="none" rotWithShape="1">
            <a:gsLst>
              <a:gs pos="0">
                <a:srgbClr val="4597A0"/>
              </a:gs>
              <a:gs pos="100000">
                <a:srgbClr val="3BBC4C"/>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User-</a:t>
            </a:r>
            <a:r>
              <a:rPr lang="en-US" dirty="0" err="1"/>
              <a:t>centred</a:t>
            </a:r>
            <a:r>
              <a:rPr lang="en-US" dirty="0"/>
              <a:t> </a:t>
            </a:r>
            <a:r>
              <a:rPr lang="en-US" dirty="0" smtClean="0"/>
              <a:t>innovation</a:t>
            </a:r>
          </a:p>
        </p:txBody>
      </p:sp>
      <p:sp>
        <p:nvSpPr>
          <p:cNvPr id="20" name="Freeform 19"/>
          <p:cNvSpPr/>
          <p:nvPr/>
        </p:nvSpPr>
        <p:spPr>
          <a:xfrm>
            <a:off x="5053078" y="2680602"/>
            <a:ext cx="1702468" cy="1926944"/>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1850" tIns="362541" rIns="321850" bIns="362541" numCol="1" spcCol="1270" anchor="ctr" anchorCtr="0">
            <a:noAutofit/>
          </a:bodyPr>
          <a:lstStyle/>
          <a:p>
            <a:pPr lvl="0" algn="ctr" defTabSz="577850">
              <a:lnSpc>
                <a:spcPct val="90000"/>
              </a:lnSpc>
              <a:spcBef>
                <a:spcPct val="0"/>
              </a:spcBef>
              <a:spcAft>
                <a:spcPct val="35000"/>
              </a:spcAft>
            </a:pPr>
            <a:r>
              <a:rPr lang="en-US" sz="2000" b="1" kern="1200" dirty="0" smtClean="0"/>
              <a:t>Place-based</a:t>
            </a:r>
            <a:r>
              <a:rPr lang="en-US" sz="2000" kern="1200" dirty="0" smtClean="0"/>
              <a:t> </a:t>
            </a:r>
            <a:r>
              <a:rPr lang="en-US" sz="1600" kern="1200" dirty="0" smtClean="0"/>
              <a:t>landscape + </a:t>
            </a:r>
            <a:r>
              <a:rPr lang="en-US" b="1" kern="1200" dirty="0" smtClean="0"/>
              <a:t>Long-term</a:t>
            </a:r>
            <a:endParaRPr lang="en-US" b="1" kern="1200" dirty="0"/>
          </a:p>
        </p:txBody>
      </p:sp>
      <p:sp>
        <p:nvSpPr>
          <p:cNvPr id="22" name="Freeform 21"/>
          <p:cNvSpPr/>
          <p:nvPr/>
        </p:nvSpPr>
        <p:spPr>
          <a:xfrm>
            <a:off x="6820887" y="2680601"/>
            <a:ext cx="1667812" cy="188467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066800">
              <a:lnSpc>
                <a:spcPct val="90000"/>
              </a:lnSpc>
              <a:spcBef>
                <a:spcPct val="0"/>
              </a:spcBef>
              <a:spcAft>
                <a:spcPct val="35000"/>
              </a:spcAft>
            </a:pPr>
            <a:r>
              <a:rPr lang="en-US" sz="2000" b="1" kern="1200" dirty="0" smtClean="0"/>
              <a:t>More actors </a:t>
            </a:r>
            <a:r>
              <a:rPr lang="en-US" sz="1400" kern="1200" dirty="0" smtClean="0"/>
              <a:t>(public, consumers)</a:t>
            </a:r>
            <a:endParaRPr lang="en-US" sz="1400" kern="1200" dirty="0"/>
          </a:p>
        </p:txBody>
      </p:sp>
      <p:sp>
        <p:nvSpPr>
          <p:cNvPr id="24" name="Freeform 23"/>
          <p:cNvSpPr/>
          <p:nvPr/>
        </p:nvSpPr>
        <p:spPr>
          <a:xfrm>
            <a:off x="3362136" y="2680602"/>
            <a:ext cx="1625600" cy="188467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889000">
              <a:lnSpc>
                <a:spcPct val="90000"/>
              </a:lnSpc>
              <a:spcBef>
                <a:spcPct val="0"/>
              </a:spcBef>
              <a:spcAft>
                <a:spcPct val="35000"/>
              </a:spcAft>
            </a:pPr>
            <a:r>
              <a:rPr lang="en-US" sz="1600" b="1" kern="1200" dirty="0" smtClean="0"/>
              <a:t>Social </a:t>
            </a:r>
          </a:p>
          <a:p>
            <a:pPr lvl="0" algn="ctr" defTabSz="889000">
              <a:lnSpc>
                <a:spcPct val="90000"/>
              </a:lnSpc>
              <a:spcBef>
                <a:spcPct val="0"/>
              </a:spcBef>
              <a:spcAft>
                <a:spcPct val="35000"/>
              </a:spcAft>
            </a:pPr>
            <a:r>
              <a:rPr lang="en-US" sz="1600" b="1" kern="1200" dirty="0" smtClean="0"/>
              <a:t>and </a:t>
            </a:r>
            <a:r>
              <a:rPr lang="en-US" sz="1600" b="1" kern="1200" dirty="0" err="1" smtClean="0"/>
              <a:t>behaviour</a:t>
            </a:r>
            <a:r>
              <a:rPr lang="en-US" sz="1600" b="1" kern="1200" dirty="0" smtClean="0"/>
              <a:t> sciences</a:t>
            </a:r>
            <a:endParaRPr lang="en-US" sz="1600" b="1" kern="1200" dirty="0"/>
          </a:p>
        </p:txBody>
      </p:sp>
      <p:sp>
        <p:nvSpPr>
          <p:cNvPr id="25" name="Freeform 24"/>
          <p:cNvSpPr/>
          <p:nvPr/>
        </p:nvSpPr>
        <p:spPr>
          <a:xfrm>
            <a:off x="4124806" y="424223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BBC4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Identifying Needs from </a:t>
            </a:r>
            <a:r>
              <a:rPr lang="en-US" dirty="0" smtClean="0"/>
              <a:t>practice</a:t>
            </a:r>
            <a:endParaRPr lang="en-US" dirty="0"/>
          </a:p>
        </p:txBody>
      </p:sp>
      <p:sp>
        <p:nvSpPr>
          <p:cNvPr id="26" name="Freeform 25"/>
          <p:cNvSpPr/>
          <p:nvPr/>
        </p:nvSpPr>
        <p:spPr>
          <a:xfrm>
            <a:off x="5937654" y="4242236"/>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BBC4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Knowledge </a:t>
            </a:r>
            <a:r>
              <a:rPr lang="en-US" b="1" dirty="0" smtClean="0"/>
              <a:t>exchange</a:t>
            </a:r>
            <a:endParaRPr lang="en-US" sz="1600" dirty="0"/>
          </a:p>
        </p:txBody>
      </p:sp>
    </p:spTree>
    <p:extLst>
      <p:ext uri="{BB962C8B-B14F-4D97-AF65-F5344CB8AC3E}">
        <p14:creationId xmlns:p14="http://schemas.microsoft.com/office/powerpoint/2010/main" val="25387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7074" y="482860"/>
            <a:ext cx="10515600" cy="782357"/>
          </a:xfrm>
        </p:spPr>
        <p:txBody>
          <a:bodyPr/>
          <a:lstStyle/>
          <a:p>
            <a:r>
              <a:rPr lang="fr-BE" sz="3600" dirty="0" err="1" smtClean="0"/>
              <a:t>Several</a:t>
            </a:r>
            <a:r>
              <a:rPr lang="fr-BE" sz="3600" dirty="0" smtClean="0"/>
              <a:t> </a:t>
            </a:r>
            <a:r>
              <a:rPr lang="fr-BE" sz="3600" dirty="0" err="1" smtClean="0"/>
              <a:t>levels</a:t>
            </a:r>
            <a:r>
              <a:rPr lang="fr-BE" sz="3600" dirty="0" smtClean="0"/>
              <a:t> of </a:t>
            </a:r>
            <a:r>
              <a:rPr lang="fr-BE" sz="3600" dirty="0" err="1" smtClean="0"/>
              <a:t>analysis</a:t>
            </a:r>
            <a:r>
              <a:rPr lang="fr-BE" sz="3600" dirty="0" smtClean="0"/>
              <a:t/>
            </a:r>
            <a:br>
              <a:rPr lang="fr-BE" sz="3600" dirty="0" smtClean="0"/>
            </a:br>
            <a:r>
              <a:rPr lang="fr-BE" sz="3600" i="1" dirty="0" smtClean="0"/>
              <a:t>Living </a:t>
            </a:r>
            <a:r>
              <a:rPr lang="fr-BE" sz="3600" i="1" dirty="0" err="1" smtClean="0"/>
              <a:t>lab</a:t>
            </a:r>
            <a:r>
              <a:rPr lang="fr-BE" sz="3600" i="1" dirty="0" smtClean="0"/>
              <a:t> networks, living </a:t>
            </a:r>
            <a:r>
              <a:rPr lang="fr-BE" sz="3600" i="1" dirty="0" err="1" smtClean="0"/>
              <a:t>labs</a:t>
            </a:r>
            <a:r>
              <a:rPr lang="fr-BE" sz="3600" i="1" dirty="0" smtClean="0"/>
              <a:t>, living </a:t>
            </a:r>
            <a:r>
              <a:rPr lang="fr-BE" sz="3600" i="1" dirty="0" err="1" smtClean="0"/>
              <a:t>lab</a:t>
            </a:r>
            <a:r>
              <a:rPr lang="fr-BE" sz="3600" i="1" dirty="0" smtClean="0"/>
              <a:t> </a:t>
            </a:r>
            <a:r>
              <a:rPr lang="fr-BE" sz="3600" i="1" dirty="0" err="1" smtClean="0"/>
              <a:t>projects</a:t>
            </a:r>
            <a:endParaRPr lang="en-GB" sz="3600" i="1" dirty="0"/>
          </a:p>
        </p:txBody>
      </p:sp>
      <p:pic>
        <p:nvPicPr>
          <p:cNvPr id="4" name="Picture 3"/>
          <p:cNvPicPr>
            <a:picLocks noChangeAspect="1"/>
          </p:cNvPicPr>
          <p:nvPr/>
        </p:nvPicPr>
        <p:blipFill rotWithShape="1">
          <a:blip r:embed="rId2"/>
          <a:srcRect l="12189" t="12554" r="25199" b="5882"/>
          <a:stretch/>
        </p:blipFill>
        <p:spPr>
          <a:xfrm>
            <a:off x="2495533" y="1528549"/>
            <a:ext cx="6649132" cy="4872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774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743737"/>
            <a:ext cx="10905699" cy="3881904"/>
          </a:xfrm>
        </p:spPr>
        <p:txBody>
          <a:bodyPr/>
          <a:lstStyle/>
          <a:p>
            <a:r>
              <a:rPr lang="en-US" b="1" dirty="0">
                <a:solidFill>
                  <a:schemeClr val="accent2">
                    <a:lumMod val="50000"/>
                  </a:schemeClr>
                </a:solidFill>
              </a:rPr>
              <a:t>participatory</a:t>
            </a:r>
            <a:r>
              <a:rPr lang="en-US" dirty="0">
                <a:solidFill>
                  <a:schemeClr val="accent2">
                    <a:lumMod val="50000"/>
                  </a:schemeClr>
                </a:solidFill>
              </a:rPr>
              <a:t>, </a:t>
            </a:r>
            <a:r>
              <a:rPr lang="en-US" b="1" dirty="0">
                <a:solidFill>
                  <a:schemeClr val="accent2">
                    <a:lumMod val="50000"/>
                  </a:schemeClr>
                </a:solidFill>
              </a:rPr>
              <a:t>user-</a:t>
            </a:r>
            <a:r>
              <a:rPr lang="en-US" b="1" dirty="0" err="1">
                <a:solidFill>
                  <a:schemeClr val="accent2">
                    <a:lumMod val="50000"/>
                  </a:schemeClr>
                </a:solidFill>
              </a:rPr>
              <a:t>centred</a:t>
            </a:r>
            <a:r>
              <a:rPr lang="en-US" dirty="0"/>
              <a:t>, </a:t>
            </a:r>
            <a:r>
              <a:rPr lang="en-US" dirty="0">
                <a:solidFill>
                  <a:srgbClr val="660033"/>
                </a:solidFill>
              </a:rPr>
              <a:t>place-based</a:t>
            </a:r>
            <a:r>
              <a:rPr lang="en-US" dirty="0"/>
              <a:t> and </a:t>
            </a:r>
            <a:r>
              <a:rPr lang="en-US" b="1" dirty="0">
                <a:solidFill>
                  <a:schemeClr val="accent2">
                    <a:lumMod val="50000"/>
                  </a:schemeClr>
                </a:solidFill>
              </a:rPr>
              <a:t>transdisciplinary</a:t>
            </a:r>
            <a:r>
              <a:rPr lang="en-US" dirty="0"/>
              <a:t> research and innovation approaches </a:t>
            </a:r>
            <a:r>
              <a:rPr lang="en-US" dirty="0" smtClean="0"/>
              <a:t>that…</a:t>
            </a:r>
          </a:p>
          <a:p>
            <a:r>
              <a:rPr lang="en-US" dirty="0" smtClean="0"/>
              <a:t>… involve </a:t>
            </a:r>
            <a:r>
              <a:rPr lang="en-US" dirty="0">
                <a:solidFill>
                  <a:srgbClr val="660033"/>
                </a:solidFill>
              </a:rPr>
              <a:t>land managers and other relevant actors</a:t>
            </a:r>
            <a:r>
              <a:rPr lang="en-US" i="1" dirty="0">
                <a:solidFill>
                  <a:srgbClr val="660033"/>
                </a:solidFill>
              </a:rPr>
              <a:t> </a:t>
            </a:r>
            <a:r>
              <a:rPr lang="en-US" dirty="0"/>
              <a:t>in joint work with researchers </a:t>
            </a:r>
            <a:r>
              <a:rPr lang="en-US" dirty="0" smtClean="0"/>
              <a:t>to: </a:t>
            </a:r>
          </a:p>
          <a:p>
            <a:pPr lvl="1"/>
            <a:r>
              <a:rPr lang="en-US" dirty="0" smtClean="0"/>
              <a:t>conduct </a:t>
            </a:r>
            <a:r>
              <a:rPr lang="en-US" dirty="0">
                <a:solidFill>
                  <a:srgbClr val="660033"/>
                </a:solidFill>
              </a:rPr>
              <a:t>systemic</a:t>
            </a:r>
            <a:r>
              <a:rPr lang="en-US" dirty="0"/>
              <a:t> research in </a:t>
            </a:r>
            <a:r>
              <a:rPr lang="en-US" b="1" dirty="0">
                <a:solidFill>
                  <a:schemeClr val="accent2">
                    <a:lumMod val="50000"/>
                  </a:schemeClr>
                </a:solidFill>
              </a:rPr>
              <a:t>real-life settings</a:t>
            </a:r>
            <a:r>
              <a:rPr lang="en-US" dirty="0"/>
              <a:t>, </a:t>
            </a:r>
            <a:endParaRPr lang="en-US" dirty="0" smtClean="0"/>
          </a:p>
          <a:p>
            <a:pPr lvl="1"/>
            <a:r>
              <a:rPr lang="en-US" dirty="0" smtClean="0">
                <a:solidFill>
                  <a:srgbClr val="660033"/>
                </a:solidFill>
              </a:rPr>
              <a:t>identify </a:t>
            </a:r>
            <a:r>
              <a:rPr lang="en-US" dirty="0">
                <a:solidFill>
                  <a:srgbClr val="660033"/>
                </a:solidFill>
              </a:rPr>
              <a:t>practitioners’ knowledge needs on soil health</a:t>
            </a:r>
            <a:r>
              <a:rPr lang="en-US" dirty="0"/>
              <a:t>, and </a:t>
            </a:r>
            <a:endParaRPr lang="en-US" dirty="0" smtClean="0"/>
          </a:p>
          <a:p>
            <a:pPr lvl="1"/>
            <a:r>
              <a:rPr lang="en-US" b="1" dirty="0" smtClean="0">
                <a:solidFill>
                  <a:schemeClr val="accent2">
                    <a:lumMod val="50000"/>
                  </a:schemeClr>
                </a:solidFill>
              </a:rPr>
              <a:t>co-design</a:t>
            </a:r>
            <a:r>
              <a:rPr lang="en-US" dirty="0"/>
              <a:t>, test, monitor and evaluate new or existing solutions </a:t>
            </a:r>
            <a:endParaRPr lang="en-US" dirty="0" smtClean="0"/>
          </a:p>
          <a:p>
            <a:pPr lvl="1"/>
            <a:r>
              <a:rPr lang="en-US" dirty="0" smtClean="0"/>
              <a:t>to </a:t>
            </a:r>
            <a:r>
              <a:rPr lang="en-US" dirty="0"/>
              <a:t>improve their effectiveness and early adoption.</a:t>
            </a:r>
            <a:endParaRPr lang="en-GB" dirty="0"/>
          </a:p>
        </p:txBody>
      </p:sp>
      <p:sp>
        <p:nvSpPr>
          <p:cNvPr id="3" name="Title 2"/>
          <p:cNvSpPr>
            <a:spLocks noGrp="1"/>
          </p:cNvSpPr>
          <p:nvPr>
            <p:ph type="title"/>
          </p:nvPr>
        </p:nvSpPr>
        <p:spPr/>
        <p:txBody>
          <a:bodyPr/>
          <a:lstStyle/>
          <a:p>
            <a:r>
              <a:rPr lang="en-GB" sz="3200" dirty="0" smtClean="0"/>
              <a:t>Proposed understanding </a:t>
            </a:r>
            <a:r>
              <a:rPr lang="en-GB" sz="3200" dirty="0"/>
              <a:t>of living labs </a:t>
            </a:r>
            <a:r>
              <a:rPr lang="en-GB" sz="3200" dirty="0" smtClean="0"/>
              <a:t>under </a:t>
            </a:r>
            <a:r>
              <a:rPr lang="en-GB" sz="3200" dirty="0"/>
              <a:t>the mission on soil health and food </a:t>
            </a:r>
            <a:r>
              <a:rPr lang="en-GB" sz="3200" dirty="0" smtClean="0"/>
              <a:t>(definition)</a:t>
            </a:r>
            <a:endParaRPr lang="en-GB" sz="3200" dirty="0"/>
          </a:p>
        </p:txBody>
      </p:sp>
    </p:spTree>
    <p:extLst>
      <p:ext uri="{BB962C8B-B14F-4D97-AF65-F5344CB8AC3E}">
        <p14:creationId xmlns:p14="http://schemas.microsoft.com/office/powerpoint/2010/main" val="3113654485"/>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3535</TotalTime>
  <Words>1126</Words>
  <Application>Microsoft Office PowerPoint</Application>
  <PresentationFormat>Widescreen</PresentationFormat>
  <Paragraphs>158</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Helvetica Neue Light</vt:lpstr>
      <vt:lpstr>System Font Regular</vt:lpstr>
      <vt:lpstr>Times New Roman</vt:lpstr>
      <vt:lpstr>Wingdings</vt:lpstr>
      <vt:lpstr>Office Theme</vt:lpstr>
      <vt:lpstr>1_Office Theme</vt:lpstr>
      <vt:lpstr>Setting the scene – What are LLs and what experiences exist already? </vt:lpstr>
      <vt:lpstr>Contents</vt:lpstr>
      <vt:lpstr>Why living labs?</vt:lpstr>
      <vt:lpstr>Living labs on the rise</vt:lpstr>
      <vt:lpstr>Living labs: an international community of practice</vt:lpstr>
      <vt:lpstr>Understandings of living labs</vt:lpstr>
      <vt:lpstr>How could living labs enrich the approach?</vt:lpstr>
      <vt:lpstr>Several levels of analysis Living lab networks, living labs, living lab projects</vt:lpstr>
      <vt:lpstr>Proposed understanding of living labs under the mission on soil health and food (definition)</vt:lpstr>
      <vt:lpstr>Proposed understanding of living labs (and lighthouses) under the mission on soil health and food (scales)</vt:lpstr>
      <vt:lpstr>Proposed understanding of living labs (and lighthouses) under the mission on soil health and food (Criteria)</vt:lpstr>
      <vt:lpstr>PowerPoint Presentation</vt:lpstr>
      <vt:lpstr>Living labs examples</vt:lpstr>
      <vt:lpstr>Living labs examples in Europe</vt:lpstr>
      <vt:lpstr>Living labs examples in Europe</vt:lpstr>
      <vt:lpstr>Living labs examples  in H2020 projects</vt:lpstr>
      <vt:lpstr>Living labs examples  overseas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Horizon Europe partnership on  agroecology living labs and research infrastructures</dc:title>
  <dc:creator>ROUBY Alexia (AGRI)</dc:creator>
  <cp:lastModifiedBy>ROUBY Alexia (AGRI)</cp:lastModifiedBy>
  <cp:revision>115</cp:revision>
  <dcterms:created xsi:type="dcterms:W3CDTF">2020-04-30T09:37:43Z</dcterms:created>
  <dcterms:modified xsi:type="dcterms:W3CDTF">2021-06-09T07:01:17Z</dcterms:modified>
</cp:coreProperties>
</file>