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7" r:id="rId3"/>
  </p:sldMasterIdLst>
  <p:notesMasterIdLst>
    <p:notesMasterId r:id="rId28"/>
  </p:notesMasterIdLst>
  <p:sldIdLst>
    <p:sldId id="256" r:id="rId4"/>
    <p:sldId id="395" r:id="rId5"/>
    <p:sldId id="398" r:id="rId6"/>
    <p:sldId id="403" r:id="rId7"/>
    <p:sldId id="390" r:id="rId8"/>
    <p:sldId id="408" r:id="rId9"/>
    <p:sldId id="259" r:id="rId10"/>
    <p:sldId id="392" r:id="rId11"/>
    <p:sldId id="422" r:id="rId12"/>
    <p:sldId id="412" r:id="rId13"/>
    <p:sldId id="413" r:id="rId14"/>
    <p:sldId id="414" r:id="rId15"/>
    <p:sldId id="415" r:id="rId16"/>
    <p:sldId id="420" r:id="rId17"/>
    <p:sldId id="424" r:id="rId18"/>
    <p:sldId id="409" r:id="rId19"/>
    <p:sldId id="417" r:id="rId20"/>
    <p:sldId id="416" r:id="rId21"/>
    <p:sldId id="418" r:id="rId22"/>
    <p:sldId id="421" r:id="rId23"/>
    <p:sldId id="419" r:id="rId24"/>
    <p:sldId id="423" r:id="rId25"/>
    <p:sldId id="410" r:id="rId26"/>
    <p:sldId id="40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5" autoAdjust="0"/>
    <p:restoredTop sz="91163" autoAdjust="0"/>
  </p:normalViewPr>
  <p:slideViewPr>
    <p:cSldViewPr snapToGrid="0">
      <p:cViewPr varScale="1">
        <p:scale>
          <a:sx n="66" d="100"/>
          <a:sy n="66" d="100"/>
        </p:scale>
        <p:origin x="9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A32093-A9B1-42CE-800D-27A5280E13C5}" type="datetimeFigureOut">
              <a:rPr lang="en-GB" smtClean="0"/>
              <a:t>10/05/2021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374EEA-99E8-4417-A7FF-E42E3393F9A4}" type="slidenum">
              <a:rPr lang="en-GB" smtClean="0"/>
              <a:t>‹#›</a:t>
            </a:fld>
            <a:endParaRPr lang="en-GB"/>
          </a:p>
        </p:txBody>
      </p:sp>
    </p:spTree>
    <p:extLst>
      <p:ext uri="{BB962C8B-B14F-4D97-AF65-F5344CB8AC3E}">
        <p14:creationId xmlns:p14="http://schemas.microsoft.com/office/powerpoint/2010/main" val="4164990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0DC0F-83CF-444A-9CE1-DE83E5568E4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398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C374EEA-99E8-4417-A7FF-E42E3393F9A4}" type="slidenum">
              <a:rPr lang="en-GB" smtClean="0"/>
              <a:t>21</a:t>
            </a:fld>
            <a:endParaRPr lang="en-GB"/>
          </a:p>
        </p:txBody>
      </p:sp>
    </p:spTree>
    <p:extLst>
      <p:ext uri="{BB962C8B-B14F-4D97-AF65-F5344CB8AC3E}">
        <p14:creationId xmlns:p14="http://schemas.microsoft.com/office/powerpoint/2010/main" val="2970674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C374EEA-99E8-4417-A7FF-E42E3393F9A4}" type="slidenum">
              <a:rPr lang="en-GB" smtClean="0"/>
              <a:t>23</a:t>
            </a:fld>
            <a:endParaRPr lang="en-GB"/>
          </a:p>
        </p:txBody>
      </p:sp>
    </p:spTree>
    <p:extLst>
      <p:ext uri="{BB962C8B-B14F-4D97-AF65-F5344CB8AC3E}">
        <p14:creationId xmlns:p14="http://schemas.microsoft.com/office/powerpoint/2010/main" val="2335766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C374EEA-99E8-4417-A7FF-E42E3393F9A4}" type="slidenum">
              <a:rPr lang="en-GB" smtClean="0"/>
              <a:t>10</a:t>
            </a:fld>
            <a:endParaRPr lang="en-GB"/>
          </a:p>
        </p:txBody>
      </p:sp>
    </p:spTree>
    <p:extLst>
      <p:ext uri="{BB962C8B-B14F-4D97-AF65-F5344CB8AC3E}">
        <p14:creationId xmlns:p14="http://schemas.microsoft.com/office/powerpoint/2010/main" val="3351963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C374EEA-99E8-4417-A7FF-E42E3393F9A4}" type="slidenum">
              <a:rPr lang="en-GB" smtClean="0"/>
              <a:t>11</a:t>
            </a:fld>
            <a:endParaRPr lang="en-GB"/>
          </a:p>
        </p:txBody>
      </p:sp>
    </p:spTree>
    <p:extLst>
      <p:ext uri="{BB962C8B-B14F-4D97-AF65-F5344CB8AC3E}">
        <p14:creationId xmlns:p14="http://schemas.microsoft.com/office/powerpoint/2010/main" val="2941684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C374EEA-99E8-4417-A7FF-E42E3393F9A4}" type="slidenum">
              <a:rPr lang="en-GB" smtClean="0"/>
              <a:t>12</a:t>
            </a:fld>
            <a:endParaRPr lang="en-GB"/>
          </a:p>
        </p:txBody>
      </p:sp>
    </p:spTree>
    <p:extLst>
      <p:ext uri="{BB962C8B-B14F-4D97-AF65-F5344CB8AC3E}">
        <p14:creationId xmlns:p14="http://schemas.microsoft.com/office/powerpoint/2010/main" val="3659771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C374EEA-99E8-4417-A7FF-E42E3393F9A4}" type="slidenum">
              <a:rPr lang="en-GB" smtClean="0"/>
              <a:t>16</a:t>
            </a:fld>
            <a:endParaRPr lang="en-GB"/>
          </a:p>
        </p:txBody>
      </p:sp>
    </p:spTree>
    <p:extLst>
      <p:ext uri="{BB962C8B-B14F-4D97-AF65-F5344CB8AC3E}">
        <p14:creationId xmlns:p14="http://schemas.microsoft.com/office/powerpoint/2010/main" val="554124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C374EEA-99E8-4417-A7FF-E42E3393F9A4}" type="slidenum">
              <a:rPr lang="en-GB" smtClean="0"/>
              <a:t>17</a:t>
            </a:fld>
            <a:endParaRPr lang="en-GB"/>
          </a:p>
        </p:txBody>
      </p:sp>
    </p:spTree>
    <p:extLst>
      <p:ext uri="{BB962C8B-B14F-4D97-AF65-F5344CB8AC3E}">
        <p14:creationId xmlns:p14="http://schemas.microsoft.com/office/powerpoint/2010/main" val="2552577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C374EEA-99E8-4417-A7FF-E42E3393F9A4}" type="slidenum">
              <a:rPr lang="en-GB" smtClean="0"/>
              <a:t>18</a:t>
            </a:fld>
            <a:endParaRPr lang="en-GB"/>
          </a:p>
        </p:txBody>
      </p:sp>
    </p:spTree>
    <p:extLst>
      <p:ext uri="{BB962C8B-B14F-4D97-AF65-F5344CB8AC3E}">
        <p14:creationId xmlns:p14="http://schemas.microsoft.com/office/powerpoint/2010/main" val="3628311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C374EEA-99E8-4417-A7FF-E42E3393F9A4}" type="slidenum">
              <a:rPr lang="en-GB" smtClean="0"/>
              <a:t>19</a:t>
            </a:fld>
            <a:endParaRPr lang="en-GB"/>
          </a:p>
        </p:txBody>
      </p:sp>
    </p:spTree>
    <p:extLst>
      <p:ext uri="{BB962C8B-B14F-4D97-AF65-F5344CB8AC3E}">
        <p14:creationId xmlns:p14="http://schemas.microsoft.com/office/powerpoint/2010/main" val="133632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C374EEA-99E8-4417-A7FF-E42E3393F9A4}" type="slidenum">
              <a:rPr lang="en-GB" smtClean="0"/>
              <a:t>20</a:t>
            </a:fld>
            <a:endParaRPr lang="en-GB"/>
          </a:p>
        </p:txBody>
      </p:sp>
    </p:spTree>
    <p:extLst>
      <p:ext uri="{BB962C8B-B14F-4D97-AF65-F5344CB8AC3E}">
        <p14:creationId xmlns:p14="http://schemas.microsoft.com/office/powerpoint/2010/main" val="810915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A54AC-CD7B-49F6-8235-806F6FFFC9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94B8CB8-9506-45F6-AF11-5BEFDCBC90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BBBED74-B395-4AE7-869C-2A41E6628092}"/>
              </a:ext>
            </a:extLst>
          </p:cNvPr>
          <p:cNvSpPr>
            <a:spLocks noGrp="1"/>
          </p:cNvSpPr>
          <p:nvPr>
            <p:ph type="dt" sz="half" idx="10"/>
          </p:nvPr>
        </p:nvSpPr>
        <p:spPr/>
        <p:txBody>
          <a:bodyPr/>
          <a:lstStyle/>
          <a:p>
            <a:fld id="{3E42A295-2BE5-42ED-A125-74446DBADC3F}" type="datetimeFigureOut">
              <a:rPr lang="en-GB" smtClean="0"/>
              <a:t>10/05/2021</a:t>
            </a:fld>
            <a:endParaRPr lang="en-GB"/>
          </a:p>
        </p:txBody>
      </p:sp>
      <p:sp>
        <p:nvSpPr>
          <p:cNvPr id="5" name="Footer Placeholder 4">
            <a:extLst>
              <a:ext uri="{FF2B5EF4-FFF2-40B4-BE49-F238E27FC236}">
                <a16:creationId xmlns:a16="http://schemas.microsoft.com/office/drawing/2014/main" id="{30FC34A8-183C-47B7-A11B-5D02DFA97A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DD2D9A-2268-4590-AD4A-54A2BA6D08B3}"/>
              </a:ext>
            </a:extLst>
          </p:cNvPr>
          <p:cNvSpPr>
            <a:spLocks noGrp="1"/>
          </p:cNvSpPr>
          <p:nvPr>
            <p:ph type="sldNum" sz="quarter" idx="12"/>
          </p:nvPr>
        </p:nvSpPr>
        <p:spPr/>
        <p:txBody>
          <a:bodyPr/>
          <a:lstStyle/>
          <a:p>
            <a:fld id="{33654E38-08D0-4CDF-ADAF-DC5D95490561}" type="slidenum">
              <a:rPr lang="en-GB" smtClean="0"/>
              <a:t>‹#›</a:t>
            </a:fld>
            <a:endParaRPr lang="en-GB"/>
          </a:p>
        </p:txBody>
      </p:sp>
    </p:spTree>
    <p:extLst>
      <p:ext uri="{BB962C8B-B14F-4D97-AF65-F5344CB8AC3E}">
        <p14:creationId xmlns:p14="http://schemas.microsoft.com/office/powerpoint/2010/main" val="1788492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A2AF1-C537-4012-BC39-795AE98AB25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0F46E9-8319-4B93-AE9E-5928BDDF45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098683-051B-47E5-99B5-8E455D4DC10D}"/>
              </a:ext>
            </a:extLst>
          </p:cNvPr>
          <p:cNvSpPr>
            <a:spLocks noGrp="1"/>
          </p:cNvSpPr>
          <p:nvPr>
            <p:ph type="dt" sz="half" idx="10"/>
          </p:nvPr>
        </p:nvSpPr>
        <p:spPr/>
        <p:txBody>
          <a:bodyPr/>
          <a:lstStyle/>
          <a:p>
            <a:fld id="{3E42A295-2BE5-42ED-A125-74446DBADC3F}" type="datetimeFigureOut">
              <a:rPr lang="en-GB" smtClean="0"/>
              <a:t>10/05/2021</a:t>
            </a:fld>
            <a:endParaRPr lang="en-GB"/>
          </a:p>
        </p:txBody>
      </p:sp>
      <p:sp>
        <p:nvSpPr>
          <p:cNvPr id="5" name="Footer Placeholder 4">
            <a:extLst>
              <a:ext uri="{FF2B5EF4-FFF2-40B4-BE49-F238E27FC236}">
                <a16:creationId xmlns:a16="http://schemas.microsoft.com/office/drawing/2014/main" id="{8FC4AE0A-C0F6-422D-A291-D8D5A47992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DB87AE-DF09-4646-9A6B-44CF9B9CA427}"/>
              </a:ext>
            </a:extLst>
          </p:cNvPr>
          <p:cNvSpPr>
            <a:spLocks noGrp="1"/>
          </p:cNvSpPr>
          <p:nvPr>
            <p:ph type="sldNum" sz="quarter" idx="12"/>
          </p:nvPr>
        </p:nvSpPr>
        <p:spPr/>
        <p:txBody>
          <a:bodyPr/>
          <a:lstStyle/>
          <a:p>
            <a:fld id="{33654E38-08D0-4CDF-ADAF-DC5D95490561}" type="slidenum">
              <a:rPr lang="en-GB" smtClean="0"/>
              <a:t>‹#›</a:t>
            </a:fld>
            <a:endParaRPr lang="en-GB"/>
          </a:p>
        </p:txBody>
      </p:sp>
    </p:spTree>
    <p:extLst>
      <p:ext uri="{BB962C8B-B14F-4D97-AF65-F5344CB8AC3E}">
        <p14:creationId xmlns:p14="http://schemas.microsoft.com/office/powerpoint/2010/main" val="421722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926632-5561-4ADE-AB02-2F549C5E3A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BAB058-E79B-4E33-8EE8-E9276F578D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38A0F5-BC3E-47AA-9056-98D28101C833}"/>
              </a:ext>
            </a:extLst>
          </p:cNvPr>
          <p:cNvSpPr>
            <a:spLocks noGrp="1"/>
          </p:cNvSpPr>
          <p:nvPr>
            <p:ph type="dt" sz="half" idx="10"/>
          </p:nvPr>
        </p:nvSpPr>
        <p:spPr/>
        <p:txBody>
          <a:bodyPr/>
          <a:lstStyle/>
          <a:p>
            <a:fld id="{3E42A295-2BE5-42ED-A125-74446DBADC3F}" type="datetimeFigureOut">
              <a:rPr lang="en-GB" smtClean="0"/>
              <a:t>10/05/2021</a:t>
            </a:fld>
            <a:endParaRPr lang="en-GB"/>
          </a:p>
        </p:txBody>
      </p:sp>
      <p:sp>
        <p:nvSpPr>
          <p:cNvPr id="5" name="Footer Placeholder 4">
            <a:extLst>
              <a:ext uri="{FF2B5EF4-FFF2-40B4-BE49-F238E27FC236}">
                <a16:creationId xmlns:a16="http://schemas.microsoft.com/office/drawing/2014/main" id="{2ECB3D67-315F-4B9C-A410-EBBAB75E2F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A1ACD6-508B-4F80-BCE1-A463AF171438}"/>
              </a:ext>
            </a:extLst>
          </p:cNvPr>
          <p:cNvSpPr>
            <a:spLocks noGrp="1"/>
          </p:cNvSpPr>
          <p:nvPr>
            <p:ph type="sldNum" sz="quarter" idx="12"/>
          </p:nvPr>
        </p:nvSpPr>
        <p:spPr/>
        <p:txBody>
          <a:bodyPr/>
          <a:lstStyle/>
          <a:p>
            <a:fld id="{33654E38-08D0-4CDF-ADAF-DC5D95490561}" type="slidenum">
              <a:rPr lang="en-GB" smtClean="0"/>
              <a:t>‹#›</a:t>
            </a:fld>
            <a:endParaRPr lang="en-GB"/>
          </a:p>
        </p:txBody>
      </p:sp>
    </p:spTree>
    <p:extLst>
      <p:ext uri="{BB962C8B-B14F-4D97-AF65-F5344CB8AC3E}">
        <p14:creationId xmlns:p14="http://schemas.microsoft.com/office/powerpoint/2010/main" val="1185481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1D0F3-AA29-4ACC-8EB5-FA5FF4AF87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5423810-9D17-4EEF-A942-C4BC73E48E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25E8620-2729-4CA2-A40E-EADB155C59AD}"/>
              </a:ext>
            </a:extLst>
          </p:cNvPr>
          <p:cNvSpPr>
            <a:spLocks noGrp="1"/>
          </p:cNvSpPr>
          <p:nvPr>
            <p:ph type="dt" sz="half" idx="10"/>
          </p:nvPr>
        </p:nvSpPr>
        <p:spPr/>
        <p:txBody>
          <a:bodyPr/>
          <a:lstStyle/>
          <a:p>
            <a:fld id="{DC580AB2-7C25-4E2F-9F0B-707CAA926877}" type="datetimeFigureOut">
              <a:rPr lang="en-GB" smtClean="0"/>
              <a:t>10/05/2021</a:t>
            </a:fld>
            <a:endParaRPr lang="en-GB"/>
          </a:p>
        </p:txBody>
      </p:sp>
      <p:sp>
        <p:nvSpPr>
          <p:cNvPr id="5" name="Footer Placeholder 4">
            <a:extLst>
              <a:ext uri="{FF2B5EF4-FFF2-40B4-BE49-F238E27FC236}">
                <a16:creationId xmlns:a16="http://schemas.microsoft.com/office/drawing/2014/main" id="{DCFB96DC-42DE-4F4D-BA0D-B3FFA56CF1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AB1B41-48FB-4FCB-86AD-45F486B52A6C}"/>
              </a:ext>
            </a:extLst>
          </p:cNvPr>
          <p:cNvSpPr>
            <a:spLocks noGrp="1"/>
          </p:cNvSpPr>
          <p:nvPr>
            <p:ph type="sldNum" sz="quarter" idx="12"/>
          </p:nvPr>
        </p:nvSpPr>
        <p:spPr/>
        <p:txBody>
          <a:bodyPr/>
          <a:lstStyle/>
          <a:p>
            <a:fld id="{0DAF1D0D-B12E-403E-B99B-E1BD9FDD4344}" type="slidenum">
              <a:rPr lang="en-GB" smtClean="0"/>
              <a:t>‹#›</a:t>
            </a:fld>
            <a:endParaRPr lang="en-GB"/>
          </a:p>
        </p:txBody>
      </p:sp>
    </p:spTree>
    <p:extLst>
      <p:ext uri="{BB962C8B-B14F-4D97-AF65-F5344CB8AC3E}">
        <p14:creationId xmlns:p14="http://schemas.microsoft.com/office/powerpoint/2010/main" val="3406974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3D547-3FB8-49CC-990F-D8BBA73BCB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EDB575-F949-45C6-8765-611BF68A191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70914B-C978-4291-97D8-D484A044DA5D}"/>
              </a:ext>
            </a:extLst>
          </p:cNvPr>
          <p:cNvSpPr>
            <a:spLocks noGrp="1"/>
          </p:cNvSpPr>
          <p:nvPr>
            <p:ph type="dt" sz="half" idx="10"/>
          </p:nvPr>
        </p:nvSpPr>
        <p:spPr/>
        <p:txBody>
          <a:bodyPr/>
          <a:lstStyle/>
          <a:p>
            <a:fld id="{DC580AB2-7C25-4E2F-9F0B-707CAA926877}" type="datetimeFigureOut">
              <a:rPr lang="en-GB" smtClean="0"/>
              <a:t>10/05/2021</a:t>
            </a:fld>
            <a:endParaRPr lang="en-GB"/>
          </a:p>
        </p:txBody>
      </p:sp>
      <p:sp>
        <p:nvSpPr>
          <p:cNvPr id="5" name="Footer Placeholder 4">
            <a:extLst>
              <a:ext uri="{FF2B5EF4-FFF2-40B4-BE49-F238E27FC236}">
                <a16:creationId xmlns:a16="http://schemas.microsoft.com/office/drawing/2014/main" id="{EC086629-C7E8-49D0-A352-F23BC73641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2E5CB-97CB-40FB-A4DA-12DF86381FD5}"/>
              </a:ext>
            </a:extLst>
          </p:cNvPr>
          <p:cNvSpPr>
            <a:spLocks noGrp="1"/>
          </p:cNvSpPr>
          <p:nvPr>
            <p:ph type="sldNum" sz="quarter" idx="12"/>
          </p:nvPr>
        </p:nvSpPr>
        <p:spPr/>
        <p:txBody>
          <a:bodyPr/>
          <a:lstStyle/>
          <a:p>
            <a:fld id="{0DAF1D0D-B12E-403E-B99B-E1BD9FDD4344}" type="slidenum">
              <a:rPr lang="en-GB" smtClean="0"/>
              <a:t>‹#›</a:t>
            </a:fld>
            <a:endParaRPr lang="en-GB"/>
          </a:p>
        </p:txBody>
      </p:sp>
    </p:spTree>
    <p:extLst>
      <p:ext uri="{BB962C8B-B14F-4D97-AF65-F5344CB8AC3E}">
        <p14:creationId xmlns:p14="http://schemas.microsoft.com/office/powerpoint/2010/main" val="2950967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FB29E-9C0B-476E-91C3-79C72F3B9C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D5D2C92-A512-4856-9193-2FA7DBDE3D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C6F5765-7B00-4D56-89A2-AC2BF8E55844}"/>
              </a:ext>
            </a:extLst>
          </p:cNvPr>
          <p:cNvSpPr>
            <a:spLocks noGrp="1"/>
          </p:cNvSpPr>
          <p:nvPr>
            <p:ph type="dt" sz="half" idx="10"/>
          </p:nvPr>
        </p:nvSpPr>
        <p:spPr/>
        <p:txBody>
          <a:bodyPr/>
          <a:lstStyle/>
          <a:p>
            <a:fld id="{DC580AB2-7C25-4E2F-9F0B-707CAA926877}" type="datetimeFigureOut">
              <a:rPr lang="en-GB" smtClean="0"/>
              <a:t>10/05/2021</a:t>
            </a:fld>
            <a:endParaRPr lang="en-GB"/>
          </a:p>
        </p:txBody>
      </p:sp>
      <p:sp>
        <p:nvSpPr>
          <p:cNvPr id="5" name="Footer Placeholder 4">
            <a:extLst>
              <a:ext uri="{FF2B5EF4-FFF2-40B4-BE49-F238E27FC236}">
                <a16:creationId xmlns:a16="http://schemas.microsoft.com/office/drawing/2014/main" id="{F241A8BE-F759-40A8-980F-083EC5243E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835C7E-97BB-41A5-965C-9148EE808DA9}"/>
              </a:ext>
            </a:extLst>
          </p:cNvPr>
          <p:cNvSpPr>
            <a:spLocks noGrp="1"/>
          </p:cNvSpPr>
          <p:nvPr>
            <p:ph type="sldNum" sz="quarter" idx="12"/>
          </p:nvPr>
        </p:nvSpPr>
        <p:spPr/>
        <p:txBody>
          <a:bodyPr/>
          <a:lstStyle/>
          <a:p>
            <a:fld id="{0DAF1D0D-B12E-403E-B99B-E1BD9FDD4344}" type="slidenum">
              <a:rPr lang="en-GB" smtClean="0"/>
              <a:t>‹#›</a:t>
            </a:fld>
            <a:endParaRPr lang="en-GB"/>
          </a:p>
        </p:txBody>
      </p:sp>
    </p:spTree>
    <p:extLst>
      <p:ext uri="{BB962C8B-B14F-4D97-AF65-F5344CB8AC3E}">
        <p14:creationId xmlns:p14="http://schemas.microsoft.com/office/powerpoint/2010/main" val="3654573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259C6-CC6C-45E4-A87D-36E7A52E54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F17E02-CD5F-455A-9DE1-2E6F2E75C33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740CABC-B7A1-480E-8794-D06E98F9A6F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7A007A-26B8-458C-A910-4BC552859631}"/>
              </a:ext>
            </a:extLst>
          </p:cNvPr>
          <p:cNvSpPr>
            <a:spLocks noGrp="1"/>
          </p:cNvSpPr>
          <p:nvPr>
            <p:ph type="dt" sz="half" idx="10"/>
          </p:nvPr>
        </p:nvSpPr>
        <p:spPr/>
        <p:txBody>
          <a:bodyPr/>
          <a:lstStyle/>
          <a:p>
            <a:fld id="{DC580AB2-7C25-4E2F-9F0B-707CAA926877}" type="datetimeFigureOut">
              <a:rPr lang="en-GB" smtClean="0"/>
              <a:t>10/05/2021</a:t>
            </a:fld>
            <a:endParaRPr lang="en-GB"/>
          </a:p>
        </p:txBody>
      </p:sp>
      <p:sp>
        <p:nvSpPr>
          <p:cNvPr id="6" name="Footer Placeholder 5">
            <a:extLst>
              <a:ext uri="{FF2B5EF4-FFF2-40B4-BE49-F238E27FC236}">
                <a16:creationId xmlns:a16="http://schemas.microsoft.com/office/drawing/2014/main" id="{CBB459B7-DBDC-4C3A-A676-9622267619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3A2574-F5A4-4B78-BC6A-82B05AC5E4DC}"/>
              </a:ext>
            </a:extLst>
          </p:cNvPr>
          <p:cNvSpPr>
            <a:spLocks noGrp="1"/>
          </p:cNvSpPr>
          <p:nvPr>
            <p:ph type="sldNum" sz="quarter" idx="12"/>
          </p:nvPr>
        </p:nvSpPr>
        <p:spPr/>
        <p:txBody>
          <a:bodyPr/>
          <a:lstStyle/>
          <a:p>
            <a:fld id="{0DAF1D0D-B12E-403E-B99B-E1BD9FDD4344}" type="slidenum">
              <a:rPr lang="en-GB" smtClean="0"/>
              <a:t>‹#›</a:t>
            </a:fld>
            <a:endParaRPr lang="en-GB"/>
          </a:p>
        </p:txBody>
      </p:sp>
    </p:spTree>
    <p:extLst>
      <p:ext uri="{BB962C8B-B14F-4D97-AF65-F5344CB8AC3E}">
        <p14:creationId xmlns:p14="http://schemas.microsoft.com/office/powerpoint/2010/main" val="1586292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D1228-845C-46D2-8EAD-3638AB64F21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1B96A6A-1359-40F0-BCC8-ECA3879DF1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785E70E-A800-4F78-91AA-54AC9FC83AB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219333C-C0E5-4D10-8F35-C7546EE76C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AB961B4-7330-4E0F-A5F6-77B10BBDF44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35849CD-45E2-49BB-AAE2-7F59BAF77333}"/>
              </a:ext>
            </a:extLst>
          </p:cNvPr>
          <p:cNvSpPr>
            <a:spLocks noGrp="1"/>
          </p:cNvSpPr>
          <p:nvPr>
            <p:ph type="dt" sz="half" idx="10"/>
          </p:nvPr>
        </p:nvSpPr>
        <p:spPr/>
        <p:txBody>
          <a:bodyPr/>
          <a:lstStyle/>
          <a:p>
            <a:fld id="{DC580AB2-7C25-4E2F-9F0B-707CAA926877}" type="datetimeFigureOut">
              <a:rPr lang="en-GB" smtClean="0"/>
              <a:t>10/05/2021</a:t>
            </a:fld>
            <a:endParaRPr lang="en-GB"/>
          </a:p>
        </p:txBody>
      </p:sp>
      <p:sp>
        <p:nvSpPr>
          <p:cNvPr id="8" name="Footer Placeholder 7">
            <a:extLst>
              <a:ext uri="{FF2B5EF4-FFF2-40B4-BE49-F238E27FC236}">
                <a16:creationId xmlns:a16="http://schemas.microsoft.com/office/drawing/2014/main" id="{31AA72DF-F32F-45AC-802A-EBA3321D5E3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3C354AD-8D82-4926-9DE4-A70821F5444F}"/>
              </a:ext>
            </a:extLst>
          </p:cNvPr>
          <p:cNvSpPr>
            <a:spLocks noGrp="1"/>
          </p:cNvSpPr>
          <p:nvPr>
            <p:ph type="sldNum" sz="quarter" idx="12"/>
          </p:nvPr>
        </p:nvSpPr>
        <p:spPr/>
        <p:txBody>
          <a:bodyPr/>
          <a:lstStyle/>
          <a:p>
            <a:fld id="{0DAF1D0D-B12E-403E-B99B-E1BD9FDD4344}" type="slidenum">
              <a:rPr lang="en-GB" smtClean="0"/>
              <a:t>‹#›</a:t>
            </a:fld>
            <a:endParaRPr lang="en-GB"/>
          </a:p>
        </p:txBody>
      </p:sp>
    </p:spTree>
    <p:extLst>
      <p:ext uri="{BB962C8B-B14F-4D97-AF65-F5344CB8AC3E}">
        <p14:creationId xmlns:p14="http://schemas.microsoft.com/office/powerpoint/2010/main" val="1247186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EE40-2345-401D-BC31-4C7AEE6B61E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D32E88E-03AC-4CD6-8003-8CAC7C4505E2}"/>
              </a:ext>
            </a:extLst>
          </p:cNvPr>
          <p:cNvSpPr>
            <a:spLocks noGrp="1"/>
          </p:cNvSpPr>
          <p:nvPr>
            <p:ph type="dt" sz="half" idx="10"/>
          </p:nvPr>
        </p:nvSpPr>
        <p:spPr/>
        <p:txBody>
          <a:bodyPr/>
          <a:lstStyle/>
          <a:p>
            <a:fld id="{DC580AB2-7C25-4E2F-9F0B-707CAA926877}" type="datetimeFigureOut">
              <a:rPr lang="en-GB" smtClean="0"/>
              <a:t>10/05/2021</a:t>
            </a:fld>
            <a:endParaRPr lang="en-GB"/>
          </a:p>
        </p:txBody>
      </p:sp>
      <p:sp>
        <p:nvSpPr>
          <p:cNvPr id="4" name="Footer Placeholder 3">
            <a:extLst>
              <a:ext uri="{FF2B5EF4-FFF2-40B4-BE49-F238E27FC236}">
                <a16:creationId xmlns:a16="http://schemas.microsoft.com/office/drawing/2014/main" id="{71F7C2D2-ACCD-4399-8AEF-8155C1894F1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70B026-3E7C-4344-9FA8-B0CAC18D7855}"/>
              </a:ext>
            </a:extLst>
          </p:cNvPr>
          <p:cNvSpPr>
            <a:spLocks noGrp="1"/>
          </p:cNvSpPr>
          <p:nvPr>
            <p:ph type="sldNum" sz="quarter" idx="12"/>
          </p:nvPr>
        </p:nvSpPr>
        <p:spPr/>
        <p:txBody>
          <a:bodyPr/>
          <a:lstStyle/>
          <a:p>
            <a:fld id="{0DAF1D0D-B12E-403E-B99B-E1BD9FDD4344}" type="slidenum">
              <a:rPr lang="en-GB" smtClean="0"/>
              <a:t>‹#›</a:t>
            </a:fld>
            <a:endParaRPr lang="en-GB"/>
          </a:p>
        </p:txBody>
      </p:sp>
    </p:spTree>
    <p:extLst>
      <p:ext uri="{BB962C8B-B14F-4D97-AF65-F5344CB8AC3E}">
        <p14:creationId xmlns:p14="http://schemas.microsoft.com/office/powerpoint/2010/main" val="71339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B935F0-FB8D-4629-AE08-B5CFED2D7512}"/>
              </a:ext>
            </a:extLst>
          </p:cNvPr>
          <p:cNvSpPr>
            <a:spLocks noGrp="1"/>
          </p:cNvSpPr>
          <p:nvPr>
            <p:ph type="dt" sz="half" idx="10"/>
          </p:nvPr>
        </p:nvSpPr>
        <p:spPr/>
        <p:txBody>
          <a:bodyPr/>
          <a:lstStyle/>
          <a:p>
            <a:fld id="{DC580AB2-7C25-4E2F-9F0B-707CAA926877}" type="datetimeFigureOut">
              <a:rPr lang="en-GB" smtClean="0"/>
              <a:t>10/05/2021</a:t>
            </a:fld>
            <a:endParaRPr lang="en-GB"/>
          </a:p>
        </p:txBody>
      </p:sp>
      <p:sp>
        <p:nvSpPr>
          <p:cNvPr id="3" name="Footer Placeholder 2">
            <a:extLst>
              <a:ext uri="{FF2B5EF4-FFF2-40B4-BE49-F238E27FC236}">
                <a16:creationId xmlns:a16="http://schemas.microsoft.com/office/drawing/2014/main" id="{A2ABB91E-B693-4E9E-859D-7826E56A0D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8BD0098-AD51-4102-AC58-9710D52EB454}"/>
              </a:ext>
            </a:extLst>
          </p:cNvPr>
          <p:cNvSpPr>
            <a:spLocks noGrp="1"/>
          </p:cNvSpPr>
          <p:nvPr>
            <p:ph type="sldNum" sz="quarter" idx="12"/>
          </p:nvPr>
        </p:nvSpPr>
        <p:spPr/>
        <p:txBody>
          <a:bodyPr/>
          <a:lstStyle/>
          <a:p>
            <a:fld id="{0DAF1D0D-B12E-403E-B99B-E1BD9FDD4344}" type="slidenum">
              <a:rPr lang="en-GB" smtClean="0"/>
              <a:t>‹#›</a:t>
            </a:fld>
            <a:endParaRPr lang="en-GB"/>
          </a:p>
        </p:txBody>
      </p:sp>
    </p:spTree>
    <p:extLst>
      <p:ext uri="{BB962C8B-B14F-4D97-AF65-F5344CB8AC3E}">
        <p14:creationId xmlns:p14="http://schemas.microsoft.com/office/powerpoint/2010/main" val="154506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CE524-3D84-4C58-9C4C-49FBF7CEF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4C35F1C-56F4-45B9-A7F7-3035DA288E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24322BE-4E42-41E4-9080-929399AE3F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14CA4A-0D7D-467A-94FF-1856DCCB6A80}"/>
              </a:ext>
            </a:extLst>
          </p:cNvPr>
          <p:cNvSpPr>
            <a:spLocks noGrp="1"/>
          </p:cNvSpPr>
          <p:nvPr>
            <p:ph type="dt" sz="half" idx="10"/>
          </p:nvPr>
        </p:nvSpPr>
        <p:spPr/>
        <p:txBody>
          <a:bodyPr/>
          <a:lstStyle/>
          <a:p>
            <a:fld id="{DC580AB2-7C25-4E2F-9F0B-707CAA926877}" type="datetimeFigureOut">
              <a:rPr lang="en-GB" smtClean="0"/>
              <a:t>10/05/2021</a:t>
            </a:fld>
            <a:endParaRPr lang="en-GB"/>
          </a:p>
        </p:txBody>
      </p:sp>
      <p:sp>
        <p:nvSpPr>
          <p:cNvPr id="6" name="Footer Placeholder 5">
            <a:extLst>
              <a:ext uri="{FF2B5EF4-FFF2-40B4-BE49-F238E27FC236}">
                <a16:creationId xmlns:a16="http://schemas.microsoft.com/office/drawing/2014/main" id="{9E907AC1-7C00-45A3-B208-7A22ADDC5A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9371AB-DED4-4D35-913E-254F61E44017}"/>
              </a:ext>
            </a:extLst>
          </p:cNvPr>
          <p:cNvSpPr>
            <a:spLocks noGrp="1"/>
          </p:cNvSpPr>
          <p:nvPr>
            <p:ph type="sldNum" sz="quarter" idx="12"/>
          </p:nvPr>
        </p:nvSpPr>
        <p:spPr/>
        <p:txBody>
          <a:bodyPr/>
          <a:lstStyle/>
          <a:p>
            <a:fld id="{0DAF1D0D-B12E-403E-B99B-E1BD9FDD4344}" type="slidenum">
              <a:rPr lang="en-GB" smtClean="0"/>
              <a:t>‹#›</a:t>
            </a:fld>
            <a:endParaRPr lang="en-GB"/>
          </a:p>
        </p:txBody>
      </p:sp>
    </p:spTree>
    <p:extLst>
      <p:ext uri="{BB962C8B-B14F-4D97-AF65-F5344CB8AC3E}">
        <p14:creationId xmlns:p14="http://schemas.microsoft.com/office/powerpoint/2010/main" val="2776721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46929-A87C-44E7-BE64-3154992D8D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4D0FE4-48D2-4573-83EF-59F374624C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4633A1-3180-438D-BF80-240240AA3777}"/>
              </a:ext>
            </a:extLst>
          </p:cNvPr>
          <p:cNvSpPr>
            <a:spLocks noGrp="1"/>
          </p:cNvSpPr>
          <p:nvPr>
            <p:ph type="dt" sz="half" idx="10"/>
          </p:nvPr>
        </p:nvSpPr>
        <p:spPr/>
        <p:txBody>
          <a:bodyPr/>
          <a:lstStyle/>
          <a:p>
            <a:fld id="{3E42A295-2BE5-42ED-A125-74446DBADC3F}" type="datetimeFigureOut">
              <a:rPr lang="en-GB" smtClean="0"/>
              <a:t>10/05/2021</a:t>
            </a:fld>
            <a:endParaRPr lang="en-GB"/>
          </a:p>
        </p:txBody>
      </p:sp>
      <p:sp>
        <p:nvSpPr>
          <p:cNvPr id="5" name="Footer Placeholder 4">
            <a:extLst>
              <a:ext uri="{FF2B5EF4-FFF2-40B4-BE49-F238E27FC236}">
                <a16:creationId xmlns:a16="http://schemas.microsoft.com/office/drawing/2014/main" id="{AF8BBD53-DBA1-44F8-B682-B5C544D119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F6A720-15D0-46D9-B561-3E4B234934CD}"/>
              </a:ext>
            </a:extLst>
          </p:cNvPr>
          <p:cNvSpPr>
            <a:spLocks noGrp="1"/>
          </p:cNvSpPr>
          <p:nvPr>
            <p:ph type="sldNum" sz="quarter" idx="12"/>
          </p:nvPr>
        </p:nvSpPr>
        <p:spPr/>
        <p:txBody>
          <a:bodyPr/>
          <a:lstStyle/>
          <a:p>
            <a:fld id="{33654E38-08D0-4CDF-ADAF-DC5D95490561}" type="slidenum">
              <a:rPr lang="en-GB" smtClean="0"/>
              <a:t>‹#›</a:t>
            </a:fld>
            <a:endParaRPr lang="en-GB"/>
          </a:p>
        </p:txBody>
      </p:sp>
    </p:spTree>
    <p:extLst>
      <p:ext uri="{BB962C8B-B14F-4D97-AF65-F5344CB8AC3E}">
        <p14:creationId xmlns:p14="http://schemas.microsoft.com/office/powerpoint/2010/main" val="3779935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FAD8-A1F6-4E40-A900-9A22AA5F8A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106D233-E279-4456-BD09-B3F320D0A6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93BF478-5D6C-4F39-90CC-36FDD8D519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E404E2B-6561-41CB-A647-7F153ED71F74}"/>
              </a:ext>
            </a:extLst>
          </p:cNvPr>
          <p:cNvSpPr>
            <a:spLocks noGrp="1"/>
          </p:cNvSpPr>
          <p:nvPr>
            <p:ph type="dt" sz="half" idx="10"/>
          </p:nvPr>
        </p:nvSpPr>
        <p:spPr/>
        <p:txBody>
          <a:bodyPr/>
          <a:lstStyle/>
          <a:p>
            <a:fld id="{DC580AB2-7C25-4E2F-9F0B-707CAA926877}" type="datetimeFigureOut">
              <a:rPr lang="en-GB" smtClean="0"/>
              <a:t>10/05/2021</a:t>
            </a:fld>
            <a:endParaRPr lang="en-GB"/>
          </a:p>
        </p:txBody>
      </p:sp>
      <p:sp>
        <p:nvSpPr>
          <p:cNvPr id="6" name="Footer Placeholder 5">
            <a:extLst>
              <a:ext uri="{FF2B5EF4-FFF2-40B4-BE49-F238E27FC236}">
                <a16:creationId xmlns:a16="http://schemas.microsoft.com/office/drawing/2014/main" id="{5BFC4323-6A39-4EF8-91B8-8D32A54174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B8BA72-43BF-4AF1-8AD5-B45F04729EF7}"/>
              </a:ext>
            </a:extLst>
          </p:cNvPr>
          <p:cNvSpPr>
            <a:spLocks noGrp="1"/>
          </p:cNvSpPr>
          <p:nvPr>
            <p:ph type="sldNum" sz="quarter" idx="12"/>
          </p:nvPr>
        </p:nvSpPr>
        <p:spPr/>
        <p:txBody>
          <a:bodyPr/>
          <a:lstStyle/>
          <a:p>
            <a:fld id="{0DAF1D0D-B12E-403E-B99B-E1BD9FDD4344}" type="slidenum">
              <a:rPr lang="en-GB" smtClean="0"/>
              <a:t>‹#›</a:t>
            </a:fld>
            <a:endParaRPr lang="en-GB"/>
          </a:p>
        </p:txBody>
      </p:sp>
    </p:spTree>
    <p:extLst>
      <p:ext uri="{BB962C8B-B14F-4D97-AF65-F5344CB8AC3E}">
        <p14:creationId xmlns:p14="http://schemas.microsoft.com/office/powerpoint/2010/main" val="150384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1E1E-1549-4F00-AE58-F28F953719A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9E0E22-0D43-45E8-B77E-20588B4CF6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FBA4E2-0A78-41F4-87EC-85E4B79F458A}"/>
              </a:ext>
            </a:extLst>
          </p:cNvPr>
          <p:cNvSpPr>
            <a:spLocks noGrp="1"/>
          </p:cNvSpPr>
          <p:nvPr>
            <p:ph type="dt" sz="half" idx="10"/>
          </p:nvPr>
        </p:nvSpPr>
        <p:spPr/>
        <p:txBody>
          <a:bodyPr/>
          <a:lstStyle/>
          <a:p>
            <a:fld id="{DC580AB2-7C25-4E2F-9F0B-707CAA926877}" type="datetimeFigureOut">
              <a:rPr lang="en-GB" smtClean="0"/>
              <a:t>10/05/2021</a:t>
            </a:fld>
            <a:endParaRPr lang="en-GB"/>
          </a:p>
        </p:txBody>
      </p:sp>
      <p:sp>
        <p:nvSpPr>
          <p:cNvPr id="5" name="Footer Placeholder 4">
            <a:extLst>
              <a:ext uri="{FF2B5EF4-FFF2-40B4-BE49-F238E27FC236}">
                <a16:creationId xmlns:a16="http://schemas.microsoft.com/office/drawing/2014/main" id="{8DB66832-DF58-457E-8D0C-90EFFD22B9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0B2AA-0B72-4EEB-AE9A-B8C152ADA1F0}"/>
              </a:ext>
            </a:extLst>
          </p:cNvPr>
          <p:cNvSpPr>
            <a:spLocks noGrp="1"/>
          </p:cNvSpPr>
          <p:nvPr>
            <p:ph type="sldNum" sz="quarter" idx="12"/>
          </p:nvPr>
        </p:nvSpPr>
        <p:spPr/>
        <p:txBody>
          <a:bodyPr/>
          <a:lstStyle/>
          <a:p>
            <a:fld id="{0DAF1D0D-B12E-403E-B99B-E1BD9FDD4344}" type="slidenum">
              <a:rPr lang="en-GB" smtClean="0"/>
              <a:t>‹#›</a:t>
            </a:fld>
            <a:endParaRPr lang="en-GB"/>
          </a:p>
        </p:txBody>
      </p:sp>
    </p:spTree>
    <p:extLst>
      <p:ext uri="{BB962C8B-B14F-4D97-AF65-F5344CB8AC3E}">
        <p14:creationId xmlns:p14="http://schemas.microsoft.com/office/powerpoint/2010/main" val="2411961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6FDE04-DD27-4A90-A1D1-A04710B551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71DC868-255E-4B27-90C7-0B83ABE1AD7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6958AA-5007-4C00-8C9B-9D2AD51179B9}"/>
              </a:ext>
            </a:extLst>
          </p:cNvPr>
          <p:cNvSpPr>
            <a:spLocks noGrp="1"/>
          </p:cNvSpPr>
          <p:nvPr>
            <p:ph type="dt" sz="half" idx="10"/>
          </p:nvPr>
        </p:nvSpPr>
        <p:spPr/>
        <p:txBody>
          <a:bodyPr/>
          <a:lstStyle/>
          <a:p>
            <a:fld id="{DC580AB2-7C25-4E2F-9F0B-707CAA926877}" type="datetimeFigureOut">
              <a:rPr lang="en-GB" smtClean="0"/>
              <a:t>10/05/2021</a:t>
            </a:fld>
            <a:endParaRPr lang="en-GB"/>
          </a:p>
        </p:txBody>
      </p:sp>
      <p:sp>
        <p:nvSpPr>
          <p:cNvPr id="5" name="Footer Placeholder 4">
            <a:extLst>
              <a:ext uri="{FF2B5EF4-FFF2-40B4-BE49-F238E27FC236}">
                <a16:creationId xmlns:a16="http://schemas.microsoft.com/office/drawing/2014/main" id="{1E1C71C0-5826-4B82-8D5B-791F95E0E6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C5D771-22D2-4534-9A7E-DC1F6595FA43}"/>
              </a:ext>
            </a:extLst>
          </p:cNvPr>
          <p:cNvSpPr>
            <a:spLocks noGrp="1"/>
          </p:cNvSpPr>
          <p:nvPr>
            <p:ph type="sldNum" sz="quarter" idx="12"/>
          </p:nvPr>
        </p:nvSpPr>
        <p:spPr/>
        <p:txBody>
          <a:bodyPr/>
          <a:lstStyle/>
          <a:p>
            <a:fld id="{0DAF1D0D-B12E-403E-B99B-E1BD9FDD4344}" type="slidenum">
              <a:rPr lang="en-GB" smtClean="0"/>
              <a:t>‹#›</a:t>
            </a:fld>
            <a:endParaRPr lang="en-GB"/>
          </a:p>
        </p:txBody>
      </p:sp>
    </p:spTree>
    <p:extLst>
      <p:ext uri="{BB962C8B-B14F-4D97-AF65-F5344CB8AC3E}">
        <p14:creationId xmlns:p14="http://schemas.microsoft.com/office/powerpoint/2010/main" val="36534321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9"/>
            <a:ext cx="11257061" cy="839787"/>
          </a:xfrm>
        </p:spPr>
        <p:txBody>
          <a:bodyPr/>
          <a:lstStyle/>
          <a:p>
            <a:r>
              <a:rPr lang="nl-NL" dirty="0"/>
              <a:t>Klik om de stijl te bewerken</a:t>
            </a:r>
          </a:p>
        </p:txBody>
      </p:sp>
      <p:sp>
        <p:nvSpPr>
          <p:cNvPr id="3" name="Tijdelijke aanduiding voor tekst 6"/>
          <p:cNvSpPr>
            <a:spLocks noGrp="1"/>
          </p:cNvSpPr>
          <p:nvPr>
            <p:ph type="body" sz="quarter" idx="10"/>
          </p:nvPr>
        </p:nvSpPr>
        <p:spPr>
          <a:xfrm>
            <a:off x="561600" y="1835249"/>
            <a:ext cx="11361584"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821570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ext Image - R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C9C02-C442-6B43-80C8-D4CD67153BBA}"/>
              </a:ext>
            </a:extLst>
          </p:cNvPr>
          <p:cNvSpPr/>
          <p:nvPr userDrawn="1"/>
        </p:nvSpPr>
        <p:spPr>
          <a:xfrm>
            <a:off x="6705600" y="0"/>
            <a:ext cx="5486400" cy="6858000"/>
          </a:xfrm>
          <a:prstGeom prst="rect">
            <a:avLst/>
          </a:prstGeom>
          <a:solidFill>
            <a:srgbClr val="3B9E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descr="A close up of a logo&#10;&#10;Description automatically generated">
            <a:extLst>
              <a:ext uri="{FF2B5EF4-FFF2-40B4-BE49-F238E27FC236}">
                <a16:creationId xmlns:a16="http://schemas.microsoft.com/office/drawing/2014/main" id="{68E3329A-511B-A442-9C66-597FB7B20D77}"/>
              </a:ext>
            </a:extLst>
          </p:cNvPr>
          <p:cNvPicPr>
            <a:picLocks noChangeAspect="1"/>
          </p:cNvPicPr>
          <p:nvPr userDrawn="1"/>
        </p:nvPicPr>
        <p:blipFill rotWithShape="1">
          <a:blip r:embed="rId2">
            <a:alphaModFix amt="25000"/>
          </a:blip>
          <a:srcRect r="55000"/>
          <a:stretch/>
        </p:blipFill>
        <p:spPr>
          <a:xfrm flipH="1">
            <a:off x="6705600" y="0"/>
            <a:ext cx="5486400" cy="6858000"/>
          </a:xfrm>
          <a:prstGeom prst="rect">
            <a:avLst/>
          </a:prstGeom>
        </p:spPr>
      </p:pic>
      <p:sp>
        <p:nvSpPr>
          <p:cNvPr id="7" name="Text Placeholder 7"/>
          <p:cNvSpPr>
            <a:spLocks noGrp="1"/>
          </p:cNvSpPr>
          <p:nvPr>
            <p:ph type="body" sz="quarter" idx="21" hasCustomPrompt="1"/>
          </p:nvPr>
        </p:nvSpPr>
        <p:spPr>
          <a:xfrm>
            <a:off x="609602" y="6263928"/>
            <a:ext cx="4232092" cy="594072"/>
          </a:xfrm>
          <a:prstGeom prst="rect">
            <a:avLst/>
          </a:prstGeom>
        </p:spPr>
        <p:txBody>
          <a:bodyPr lIns="108000" rIns="0" anchor="ctr" anchorCtr="0">
            <a:noAutofit/>
          </a:bodyPr>
          <a:lstStyle>
            <a:lvl1pPr>
              <a:defRPr sz="1067" b="0" baseline="0">
                <a:solidFill>
                  <a:schemeClr val="bg2">
                    <a:lumMod val="75000"/>
                  </a:schemeClr>
                </a:solidFill>
              </a:defRPr>
            </a:lvl1pPr>
            <a:lvl2pPr>
              <a:defRPr sz="1333" b="0">
                <a:solidFill>
                  <a:schemeClr val="accent6"/>
                </a:solidFill>
              </a:defRPr>
            </a:lvl2pPr>
            <a:lvl3pPr>
              <a:defRPr sz="1333" b="0">
                <a:solidFill>
                  <a:schemeClr val="accent6"/>
                </a:solidFill>
              </a:defRPr>
            </a:lvl3pPr>
            <a:lvl4pPr>
              <a:defRPr sz="1333" b="0">
                <a:solidFill>
                  <a:schemeClr val="accent6"/>
                </a:solidFill>
              </a:defRPr>
            </a:lvl4pPr>
            <a:lvl5pPr>
              <a:defRPr sz="1333" b="0">
                <a:solidFill>
                  <a:schemeClr val="accent6"/>
                </a:solidFill>
              </a:defRPr>
            </a:lvl5pPr>
          </a:lstStyle>
          <a:p>
            <a:pPr lvl="0"/>
            <a:r>
              <a:rPr lang="nl-NL" dirty="0"/>
              <a:t>Source:</a:t>
            </a:r>
          </a:p>
        </p:txBody>
      </p:sp>
      <p:sp>
        <p:nvSpPr>
          <p:cNvPr id="13" name="Content Placeholder 12">
            <a:extLst>
              <a:ext uri="{FF2B5EF4-FFF2-40B4-BE49-F238E27FC236}">
                <a16:creationId xmlns:a16="http://schemas.microsoft.com/office/drawing/2014/main" id="{6583A6DE-9650-9F46-A8E6-6F0537D6BC1A}"/>
              </a:ext>
            </a:extLst>
          </p:cNvPr>
          <p:cNvSpPr>
            <a:spLocks noGrp="1"/>
          </p:cNvSpPr>
          <p:nvPr>
            <p:ph sz="quarter" idx="22"/>
          </p:nvPr>
        </p:nvSpPr>
        <p:spPr>
          <a:xfrm>
            <a:off x="6720417" y="741680"/>
            <a:ext cx="5486400" cy="5522248"/>
          </a:xfrm>
          <a:prstGeom prst="rect">
            <a:avLst/>
          </a:prstGeom>
        </p:spPr>
        <p:txBody>
          <a:bodyPr lIns="360000" rIns="360000" anchor="ctr" anchorCtr="0"/>
          <a:lstStyle>
            <a:lvl1pPr>
              <a:lnSpc>
                <a:spcPct val="100000"/>
              </a:lnSpc>
              <a:defRPr sz="4267" b="1">
                <a:solidFill>
                  <a:schemeClr val="bg1"/>
                </a:solidFill>
              </a:defRPr>
            </a:lvl1pPr>
          </a:lstStyle>
          <a:p>
            <a:pPr lvl="0"/>
            <a:r>
              <a:rPr lang="en-US" dirty="0"/>
              <a:t>Edit Master text styles</a:t>
            </a:r>
          </a:p>
          <a:p>
            <a:pPr lvl="1"/>
            <a:endParaRPr lang="en-US" dirty="0"/>
          </a:p>
        </p:txBody>
      </p:sp>
      <p:pic>
        <p:nvPicPr>
          <p:cNvPr id="15" name="Picture 14">
            <a:extLst>
              <a:ext uri="{FF2B5EF4-FFF2-40B4-BE49-F238E27FC236}">
                <a16:creationId xmlns:a16="http://schemas.microsoft.com/office/drawing/2014/main" id="{6AA5FD84-5C9D-8E45-8423-1ADE8DB6E604}"/>
              </a:ext>
            </a:extLst>
          </p:cNvPr>
          <p:cNvPicPr>
            <a:picLocks noChangeAspect="1"/>
          </p:cNvPicPr>
          <p:nvPr userDrawn="1"/>
        </p:nvPicPr>
        <p:blipFill>
          <a:blip r:embed="rId3"/>
          <a:stretch>
            <a:fillRect/>
          </a:stretch>
        </p:blipFill>
        <p:spPr>
          <a:xfrm>
            <a:off x="10766956" y="6265902"/>
            <a:ext cx="1265597" cy="542399"/>
          </a:xfrm>
          <a:prstGeom prst="rect">
            <a:avLst/>
          </a:prstGeom>
        </p:spPr>
      </p:pic>
      <p:sp>
        <p:nvSpPr>
          <p:cNvPr id="12" name="Text Placeholder 4">
            <a:extLst>
              <a:ext uri="{FF2B5EF4-FFF2-40B4-BE49-F238E27FC236}">
                <a16:creationId xmlns:a16="http://schemas.microsoft.com/office/drawing/2014/main" id="{1DD9BA0F-E574-8D41-B295-6AAF98166C8D}"/>
              </a:ext>
            </a:extLst>
          </p:cNvPr>
          <p:cNvSpPr>
            <a:spLocks noGrp="1"/>
          </p:cNvSpPr>
          <p:nvPr>
            <p:ph type="body" sz="quarter" idx="10" hasCustomPrompt="1"/>
          </p:nvPr>
        </p:nvSpPr>
        <p:spPr>
          <a:xfrm>
            <a:off x="609601" y="741681"/>
            <a:ext cx="5260621" cy="5522248"/>
          </a:xfrm>
          <a:prstGeom prst="rect">
            <a:avLst/>
          </a:prstGeom>
        </p:spPr>
        <p:txBody>
          <a:bodyPr tIns="180000"/>
          <a:lstStyle>
            <a:lvl1pPr marL="0" indent="0">
              <a:lnSpc>
                <a:spcPct val="100000"/>
              </a:lnSpc>
              <a:buClr>
                <a:srgbClr val="3B9E98"/>
              </a:buClr>
              <a:buFont typeface="Arial"/>
              <a:buNone/>
              <a:defRPr sz="2933"/>
            </a:lvl1pPr>
            <a:lvl2pPr marL="239994" indent="-239994">
              <a:lnSpc>
                <a:spcPct val="100000"/>
              </a:lnSpc>
              <a:spcBef>
                <a:spcPts val="1600"/>
              </a:spcBef>
              <a:buClr>
                <a:srgbClr val="3B9E98"/>
              </a:buClr>
              <a:buFont typeface="Arial"/>
              <a:buChar char="•"/>
              <a:defRPr/>
            </a:lvl2pPr>
            <a:lvl3pPr marL="0" indent="0">
              <a:buClr>
                <a:srgbClr val="3B9E98"/>
              </a:buClr>
              <a:buFont typeface="Arial"/>
              <a:buNone/>
              <a:defRPr/>
            </a:lvl3pPr>
            <a:lvl4pPr marL="239994" indent="-239994">
              <a:lnSpc>
                <a:spcPct val="100000"/>
              </a:lnSpc>
              <a:spcBef>
                <a:spcPts val="800"/>
              </a:spcBef>
              <a:buClr>
                <a:srgbClr val="3B9E98"/>
              </a:buClr>
              <a:buFont typeface="Arial"/>
              <a:buChar char="•"/>
              <a:defRPr/>
            </a:lvl4pPr>
            <a:lvl5pPr marL="0" indent="0">
              <a:buClr>
                <a:srgbClr val="3B9E98"/>
              </a:buClr>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Tree>
    <p:extLst>
      <p:ext uri="{BB962C8B-B14F-4D97-AF65-F5344CB8AC3E}">
        <p14:creationId xmlns:p14="http://schemas.microsoft.com/office/powerpoint/2010/main" val="4267493327"/>
      </p:ext>
    </p:extLst>
  </p:cSld>
  <p:clrMapOvr>
    <a:masterClrMapping/>
  </p:clrMapOvr>
  <p:transition spd="med"/>
  <p:extLst>
    <p:ext uri="{DCECCB84-F9BA-43D5-87BE-67443E8EF086}">
      <p15:sldGuideLst xmlns:p15="http://schemas.microsoft.com/office/powerpoint/2012/main">
        <p15:guide id="1" orient="horz" pos="1192">
          <p15:clr>
            <a:srgbClr val="FBAE40"/>
          </p15:clr>
        </p15:guide>
        <p15:guide id="2" pos="423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447040"/>
            <a:ext cx="10893776" cy="1143000"/>
          </a:xfrm>
          <a:prstGeom prst="rect">
            <a:avLst/>
          </a:prstGeom>
        </p:spPr>
        <p:txBody>
          <a:bodyPr>
            <a:normAutofit/>
          </a:bodyPr>
          <a:lstStyle>
            <a:lvl1pPr>
              <a:defRPr sz="4267">
                <a:solidFill>
                  <a:srgbClr val="3B9E98"/>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8" name="Text Placeholder 4"/>
          <p:cNvSpPr>
            <a:spLocks noGrp="1"/>
          </p:cNvSpPr>
          <p:nvPr>
            <p:ph type="body" sz="quarter" idx="10" hasCustomPrompt="1"/>
          </p:nvPr>
        </p:nvSpPr>
        <p:spPr>
          <a:xfrm>
            <a:off x="609601" y="1590042"/>
            <a:ext cx="10893776" cy="3855719"/>
          </a:xfrm>
          <a:prstGeom prst="rect">
            <a:avLst/>
          </a:prstGeom>
        </p:spPr>
        <p:txBody>
          <a:bodyPr>
            <a:noAutofit/>
          </a:bodyPr>
          <a:lstStyle>
            <a:lvl1pPr marL="0" indent="0">
              <a:lnSpc>
                <a:spcPct val="150000"/>
              </a:lnSpc>
              <a:buClr>
                <a:srgbClr val="00AAA5"/>
              </a:buClr>
              <a:buFont typeface="Arial"/>
              <a:buNone/>
              <a:defRPr sz="2933"/>
            </a:lvl1pPr>
            <a:lvl2pPr marL="239994" indent="-239994">
              <a:lnSpc>
                <a:spcPct val="100000"/>
              </a:lnSpc>
              <a:spcBef>
                <a:spcPts val="1600"/>
              </a:spcBef>
              <a:buClr>
                <a:srgbClr val="00AAA5"/>
              </a:buClr>
              <a:buFont typeface="Arial"/>
              <a:buChar char="•"/>
              <a:defRPr/>
            </a:lvl2pPr>
            <a:lvl3pPr marL="380990" indent="-380990">
              <a:buClr>
                <a:srgbClr val="00AAA5"/>
              </a:buClr>
              <a:buFont typeface="Arial" panose="020B0604020202020204" pitchFamily="34" charset="0"/>
              <a:buChar char="•"/>
              <a:defRPr/>
            </a:lvl3pPr>
            <a:lvl4pPr marL="239994" indent="-239994">
              <a:lnSpc>
                <a:spcPct val="100000"/>
              </a:lnSpc>
              <a:spcBef>
                <a:spcPts val="800"/>
              </a:spcBef>
              <a:buClr>
                <a:srgbClr val="00AAA5"/>
              </a:buClr>
              <a:buFont typeface="Arial"/>
              <a:buChar char="•"/>
              <a:defRPr/>
            </a:lvl4pPr>
            <a:lvl5pPr marL="0" indent="0">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9" name="Text Placeholder 7"/>
          <p:cNvSpPr>
            <a:spLocks noGrp="1"/>
          </p:cNvSpPr>
          <p:nvPr>
            <p:ph type="body" sz="quarter" idx="21" hasCustomPrompt="1"/>
          </p:nvPr>
        </p:nvSpPr>
        <p:spPr>
          <a:xfrm>
            <a:off x="609601" y="6263928"/>
            <a:ext cx="9823129" cy="594072"/>
          </a:xfrm>
          <a:prstGeom prst="rect">
            <a:avLst/>
          </a:prstGeom>
        </p:spPr>
        <p:txBody>
          <a:bodyPr lIns="108000" rIns="0" anchor="ctr" anchorCtr="0">
            <a:noAutofit/>
          </a:bodyPr>
          <a:lstStyle>
            <a:lvl1pPr>
              <a:defRPr sz="1067" b="0" baseline="0">
                <a:solidFill>
                  <a:schemeClr val="bg2">
                    <a:lumMod val="75000"/>
                  </a:schemeClr>
                </a:solidFill>
              </a:defRPr>
            </a:lvl1pPr>
            <a:lvl2pPr>
              <a:defRPr sz="1333" b="0">
                <a:solidFill>
                  <a:schemeClr val="accent6"/>
                </a:solidFill>
              </a:defRPr>
            </a:lvl2pPr>
            <a:lvl3pPr>
              <a:defRPr sz="1333" b="0">
                <a:solidFill>
                  <a:schemeClr val="accent6"/>
                </a:solidFill>
              </a:defRPr>
            </a:lvl3pPr>
            <a:lvl4pPr>
              <a:defRPr sz="1333" b="0">
                <a:solidFill>
                  <a:schemeClr val="accent6"/>
                </a:solidFill>
              </a:defRPr>
            </a:lvl4pPr>
            <a:lvl5pPr>
              <a:defRPr sz="1333" b="0">
                <a:solidFill>
                  <a:schemeClr val="accent6"/>
                </a:solidFill>
              </a:defRPr>
            </a:lvl5pPr>
          </a:lstStyle>
          <a:p>
            <a:pPr lvl="0"/>
            <a:r>
              <a:rPr lang="nl-NL" dirty="0"/>
              <a:t>Source:</a:t>
            </a:r>
          </a:p>
        </p:txBody>
      </p:sp>
    </p:spTree>
    <p:extLst>
      <p:ext uri="{BB962C8B-B14F-4D97-AF65-F5344CB8AC3E}">
        <p14:creationId xmlns:p14="http://schemas.microsoft.com/office/powerpoint/2010/main" val="252582026"/>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Location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4BBE7C5-5EC2-D949-B3E2-9F4DBACB6117}"/>
              </a:ext>
            </a:extLst>
          </p:cNvPr>
          <p:cNvSpPr/>
          <p:nvPr userDrawn="1"/>
        </p:nvSpPr>
        <p:spPr>
          <a:xfrm flipV="1">
            <a:off x="0" y="0"/>
            <a:ext cx="12192000" cy="3120000"/>
          </a:xfrm>
          <a:prstGeom prst="rect">
            <a:avLst/>
          </a:prstGeom>
          <a:solidFill>
            <a:srgbClr val="3B9E98"/>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400" dirty="0">
              <a:solidFill>
                <a:srgbClr val="3B9E98"/>
              </a:solidFill>
            </a:endParaRPr>
          </a:p>
        </p:txBody>
      </p:sp>
      <p:pic>
        <p:nvPicPr>
          <p:cNvPr id="9" name="Picture 8" descr="A close up of a logo&#10;&#10;Description automatically generated">
            <a:extLst>
              <a:ext uri="{FF2B5EF4-FFF2-40B4-BE49-F238E27FC236}">
                <a16:creationId xmlns:a16="http://schemas.microsoft.com/office/drawing/2014/main" id="{EF58AC2B-9C9B-0C40-9F5F-51E6ECAD3F26}"/>
              </a:ext>
            </a:extLst>
          </p:cNvPr>
          <p:cNvPicPr>
            <a:picLocks noChangeAspect="1"/>
          </p:cNvPicPr>
          <p:nvPr userDrawn="1"/>
        </p:nvPicPr>
        <p:blipFill rotWithShape="1">
          <a:blip r:embed="rId2">
            <a:alphaModFix amt="25000"/>
          </a:blip>
          <a:srcRect t="1" b="54505"/>
          <a:stretch/>
        </p:blipFill>
        <p:spPr>
          <a:xfrm flipH="1">
            <a:off x="0" y="1"/>
            <a:ext cx="12192000" cy="3120000"/>
          </a:xfrm>
          <a:prstGeom prst="rect">
            <a:avLst/>
          </a:prstGeom>
        </p:spPr>
      </p:pic>
      <p:sp>
        <p:nvSpPr>
          <p:cNvPr id="14" name="Title 1"/>
          <p:cNvSpPr>
            <a:spLocks noGrp="1"/>
          </p:cNvSpPr>
          <p:nvPr>
            <p:ph type="title"/>
          </p:nvPr>
        </p:nvSpPr>
        <p:spPr>
          <a:xfrm>
            <a:off x="609600" y="831694"/>
            <a:ext cx="10972800" cy="1090316"/>
          </a:xfrm>
          <a:prstGeom prst="rect">
            <a:avLst/>
          </a:prstGeom>
        </p:spPr>
        <p:txBody>
          <a:bodyPr anchor="b">
            <a:noAutofit/>
          </a:bodyPr>
          <a:lstStyle>
            <a:lvl1pPr algn="ctr">
              <a:defRPr sz="4267" baseline="0">
                <a:solidFill>
                  <a:schemeClr val="bg1"/>
                </a:solidFill>
              </a:defRPr>
            </a:lvl1pPr>
          </a:lstStyle>
          <a:p>
            <a:endParaRPr lang="en-US" dirty="0"/>
          </a:p>
        </p:txBody>
      </p:sp>
      <p:sp>
        <p:nvSpPr>
          <p:cNvPr id="2" name="TextBox 1">
            <a:extLst>
              <a:ext uri="{FF2B5EF4-FFF2-40B4-BE49-F238E27FC236}">
                <a16:creationId xmlns:a16="http://schemas.microsoft.com/office/drawing/2014/main" id="{7E5F6AAA-AD5C-C74C-A88E-A60AA7F7391E}"/>
              </a:ext>
            </a:extLst>
          </p:cNvPr>
          <p:cNvSpPr txBox="1"/>
          <p:nvPr userDrawn="1"/>
        </p:nvSpPr>
        <p:spPr>
          <a:xfrm>
            <a:off x="4114801" y="4612640"/>
            <a:ext cx="246308" cy="492443"/>
          </a:xfrm>
          <a:prstGeom prst="rect">
            <a:avLst/>
          </a:prstGeom>
          <a:noFill/>
        </p:spPr>
        <p:txBody>
          <a:bodyPr wrap="square" rtlCol="0">
            <a:spAutoFit/>
          </a:bodyPr>
          <a:lstStyle/>
          <a:p>
            <a:endParaRPr lang="en-US" sz="2400"/>
          </a:p>
        </p:txBody>
      </p:sp>
      <p:sp>
        <p:nvSpPr>
          <p:cNvPr id="12" name="Text Placeholder 15">
            <a:extLst>
              <a:ext uri="{FF2B5EF4-FFF2-40B4-BE49-F238E27FC236}">
                <a16:creationId xmlns:a16="http://schemas.microsoft.com/office/drawing/2014/main" id="{40CC85EF-85F3-1043-B1FF-543A0A94FB33}"/>
              </a:ext>
            </a:extLst>
          </p:cNvPr>
          <p:cNvSpPr>
            <a:spLocks noGrp="1"/>
          </p:cNvSpPr>
          <p:nvPr>
            <p:ph type="body" sz="quarter" idx="10"/>
          </p:nvPr>
        </p:nvSpPr>
        <p:spPr>
          <a:xfrm>
            <a:off x="609600" y="2031636"/>
            <a:ext cx="10972800" cy="889385"/>
          </a:xfrm>
          <a:prstGeom prst="rect">
            <a:avLst/>
          </a:prstGeom>
        </p:spPr>
        <p:txBody>
          <a:bodyPr>
            <a:noAutofit/>
          </a:bodyPr>
          <a:lstStyle>
            <a:lvl1pPr marL="0" marR="0" indent="0" algn="ctr" defTabSz="609538" rtl="0" eaLnBrk="1" fontAlgn="auto" latinLnBrk="0" hangingPunct="1">
              <a:lnSpc>
                <a:spcPct val="100000"/>
              </a:lnSpc>
              <a:spcBef>
                <a:spcPts val="0"/>
              </a:spcBef>
              <a:spcAft>
                <a:spcPts val="0"/>
              </a:spcAft>
              <a:buClrTx/>
              <a:buSzTx/>
              <a:buFont typeface="Arial"/>
              <a:buNone/>
              <a:tabLst/>
              <a:defRPr lang="en-US" sz="2133" smtClean="0">
                <a:solidFill>
                  <a:schemeClr val="bg1"/>
                </a:solidFill>
                <a:latin typeface="+mn-lt"/>
                <a:cs typeface="FrutigerLTW01-45Light"/>
              </a:defRPr>
            </a:lvl1pPr>
            <a:lvl2pPr>
              <a:defRPr sz="2133"/>
            </a:lvl2pPr>
            <a:lvl3pPr>
              <a:defRPr sz="2133"/>
            </a:lvl3pPr>
            <a:lvl4pPr>
              <a:defRPr sz="2133"/>
            </a:lvl4pPr>
            <a:lvl5pPr>
              <a:defRPr sz="2133"/>
            </a:lvl5pPr>
          </a:lstStyle>
          <a:p>
            <a:endParaRPr lang="en-US" dirty="0"/>
          </a:p>
        </p:txBody>
      </p:sp>
      <p:pic>
        <p:nvPicPr>
          <p:cNvPr id="19" name="Picture 2" descr="flag_yellow_high">
            <a:extLst>
              <a:ext uri="{FF2B5EF4-FFF2-40B4-BE49-F238E27FC236}">
                <a16:creationId xmlns:a16="http://schemas.microsoft.com/office/drawing/2014/main" id="{EF85E4DB-D801-B347-B36F-D3F9B9FA43DB}"/>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294537" y="6461018"/>
            <a:ext cx="328544" cy="216257"/>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15">
            <a:extLst>
              <a:ext uri="{FF2B5EF4-FFF2-40B4-BE49-F238E27FC236}">
                <a16:creationId xmlns:a16="http://schemas.microsoft.com/office/drawing/2014/main" id="{36CB14DA-5EAB-5D43-9B36-78A81C07FB6B}"/>
              </a:ext>
            </a:extLst>
          </p:cNvPr>
          <p:cNvSpPr>
            <a:spLocks noGrp="1"/>
          </p:cNvSpPr>
          <p:nvPr>
            <p:ph type="body" sz="quarter" idx="22"/>
          </p:nvPr>
        </p:nvSpPr>
        <p:spPr>
          <a:xfrm>
            <a:off x="609600" y="3613629"/>
            <a:ext cx="10972800" cy="2198872"/>
          </a:xfrm>
          <a:prstGeom prst="rect">
            <a:avLst/>
          </a:prstGeom>
        </p:spPr>
        <p:txBody>
          <a:bodyPr>
            <a:noAutofit/>
          </a:bodyPr>
          <a:lstStyle>
            <a:lvl1pPr marL="0" marR="0" indent="0" algn="ctr" defTabSz="609538" rtl="0" eaLnBrk="1" fontAlgn="auto" latinLnBrk="0" hangingPunct="1">
              <a:lnSpc>
                <a:spcPct val="100000"/>
              </a:lnSpc>
              <a:spcBef>
                <a:spcPts val="0"/>
              </a:spcBef>
              <a:spcAft>
                <a:spcPts val="0"/>
              </a:spcAft>
              <a:buClrTx/>
              <a:buSzTx/>
              <a:buFont typeface="Arial"/>
              <a:buNone/>
              <a:tabLst/>
              <a:defRPr lang="en-US" sz="2133" smtClean="0">
                <a:solidFill>
                  <a:schemeClr val="tx1">
                    <a:lumMod val="50000"/>
                  </a:schemeClr>
                </a:solidFill>
                <a:latin typeface="+mn-lt"/>
                <a:cs typeface="FrutigerLTW01-45Light"/>
              </a:defRPr>
            </a:lvl1pPr>
            <a:lvl2pPr>
              <a:defRPr sz="2133"/>
            </a:lvl2pPr>
            <a:lvl3pPr>
              <a:defRPr sz="2133"/>
            </a:lvl3pPr>
            <a:lvl4pPr>
              <a:defRPr sz="2133"/>
            </a:lvl4pPr>
            <a:lvl5pPr>
              <a:defRPr sz="2133"/>
            </a:lvl5pPr>
          </a:lstStyle>
          <a:p>
            <a:endParaRPr lang="en-US" dirty="0"/>
          </a:p>
        </p:txBody>
      </p:sp>
      <p:sp>
        <p:nvSpPr>
          <p:cNvPr id="3" name="Rechthoek 2">
            <a:extLst>
              <a:ext uri="{FF2B5EF4-FFF2-40B4-BE49-F238E27FC236}">
                <a16:creationId xmlns:a16="http://schemas.microsoft.com/office/drawing/2014/main" id="{1E5A1A5B-DED4-4A48-B760-CEF047052B5A}"/>
              </a:ext>
            </a:extLst>
          </p:cNvPr>
          <p:cNvSpPr/>
          <p:nvPr userDrawn="1"/>
        </p:nvSpPr>
        <p:spPr>
          <a:xfrm>
            <a:off x="1623081" y="6425516"/>
            <a:ext cx="9141027" cy="256545"/>
          </a:xfrm>
          <a:prstGeom prst="rect">
            <a:avLst/>
          </a:prstGeom>
        </p:spPr>
        <p:txBody>
          <a:bodyPr wrap="square">
            <a:spAutoFit/>
          </a:bodyPr>
          <a:lstStyle/>
          <a:p>
            <a:pPr algn="l"/>
            <a:r>
              <a:rPr lang="en-US" sz="1067" dirty="0">
                <a:solidFill>
                  <a:schemeClr val="bg2">
                    <a:lumMod val="75000"/>
                  </a:schemeClr>
                </a:solidFill>
                <a:latin typeface="Myriad Pro" panose="020B0503030403020204" pitchFamily="34" charset="0"/>
              </a:rPr>
              <a:t>This project has received funding from the European Union’s Horizon 2020 research and innovation </a:t>
            </a:r>
            <a:r>
              <a:rPr lang="en-US" sz="1067" dirty="0" err="1">
                <a:solidFill>
                  <a:schemeClr val="bg2">
                    <a:lumMod val="75000"/>
                  </a:schemeClr>
                </a:solidFill>
                <a:latin typeface="Myriad Pro" panose="020B0503030403020204" pitchFamily="34" charset="0"/>
              </a:rPr>
              <a:t>programme</a:t>
            </a:r>
            <a:r>
              <a:rPr lang="x-none" sz="1067" dirty="0">
                <a:solidFill>
                  <a:schemeClr val="bg2">
                    <a:lumMod val="75000"/>
                  </a:schemeClr>
                </a:solidFill>
                <a:latin typeface="Myriad Pro" panose="020B0503030403020204" pitchFamily="34" charset="0"/>
              </a:rPr>
              <a:t> </a:t>
            </a:r>
            <a:r>
              <a:rPr lang="en-US" sz="1067" dirty="0">
                <a:solidFill>
                  <a:schemeClr val="bg2">
                    <a:lumMod val="75000"/>
                  </a:schemeClr>
                </a:solidFill>
                <a:latin typeface="Myriad Pro" panose="020B0503030403020204" pitchFamily="34" charset="0"/>
              </a:rPr>
              <a:t>under grant agreement № 818182</a:t>
            </a:r>
          </a:p>
        </p:txBody>
      </p:sp>
    </p:spTree>
    <p:extLst>
      <p:ext uri="{BB962C8B-B14F-4D97-AF65-F5344CB8AC3E}">
        <p14:creationId xmlns:p14="http://schemas.microsoft.com/office/powerpoint/2010/main" val="2405252887"/>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ext Image -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21502C1-DFB4-784C-93F3-EC4C77A1F05C}"/>
              </a:ext>
            </a:extLst>
          </p:cNvPr>
          <p:cNvSpPr/>
          <p:nvPr userDrawn="1"/>
        </p:nvSpPr>
        <p:spPr>
          <a:xfrm>
            <a:off x="6705600" y="0"/>
            <a:ext cx="5486400" cy="6858000"/>
          </a:xfrm>
          <a:prstGeom prst="rect">
            <a:avLst/>
          </a:prstGeom>
          <a:solidFill>
            <a:srgbClr val="3B9E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descr="A close up of a logo&#10;&#10;Description automatically generated">
            <a:extLst>
              <a:ext uri="{FF2B5EF4-FFF2-40B4-BE49-F238E27FC236}">
                <a16:creationId xmlns:a16="http://schemas.microsoft.com/office/drawing/2014/main" id="{89E9935A-3027-0C43-9FDD-2A16011F5E51}"/>
              </a:ext>
            </a:extLst>
          </p:cNvPr>
          <p:cNvPicPr>
            <a:picLocks noChangeAspect="1"/>
          </p:cNvPicPr>
          <p:nvPr userDrawn="1"/>
        </p:nvPicPr>
        <p:blipFill rotWithShape="1">
          <a:blip r:embed="rId2">
            <a:alphaModFix amt="25000"/>
          </a:blip>
          <a:srcRect r="55000"/>
          <a:stretch/>
        </p:blipFill>
        <p:spPr>
          <a:xfrm flipH="1">
            <a:off x="6720417" y="25139"/>
            <a:ext cx="5486400" cy="6858000"/>
          </a:xfrm>
          <a:prstGeom prst="rect">
            <a:avLst/>
          </a:prstGeom>
        </p:spPr>
      </p:pic>
      <p:sp>
        <p:nvSpPr>
          <p:cNvPr id="7" name="Text Placeholder 7"/>
          <p:cNvSpPr>
            <a:spLocks noGrp="1"/>
          </p:cNvSpPr>
          <p:nvPr>
            <p:ph type="body" sz="quarter" idx="21" hasCustomPrompt="1"/>
          </p:nvPr>
        </p:nvSpPr>
        <p:spPr>
          <a:xfrm>
            <a:off x="609602" y="6263928"/>
            <a:ext cx="4232092" cy="594072"/>
          </a:xfrm>
          <a:prstGeom prst="rect">
            <a:avLst/>
          </a:prstGeom>
        </p:spPr>
        <p:txBody>
          <a:bodyPr lIns="108000" rIns="0" anchor="ctr" anchorCtr="0">
            <a:noAutofit/>
          </a:bodyPr>
          <a:lstStyle>
            <a:lvl1pPr>
              <a:defRPr sz="1067" b="0" baseline="0">
                <a:solidFill>
                  <a:schemeClr val="accent6"/>
                </a:solidFill>
              </a:defRPr>
            </a:lvl1pPr>
            <a:lvl2pPr>
              <a:defRPr sz="1333" b="0">
                <a:solidFill>
                  <a:schemeClr val="accent6"/>
                </a:solidFill>
              </a:defRPr>
            </a:lvl2pPr>
            <a:lvl3pPr>
              <a:defRPr sz="1333" b="0">
                <a:solidFill>
                  <a:schemeClr val="accent6"/>
                </a:solidFill>
              </a:defRPr>
            </a:lvl3pPr>
            <a:lvl4pPr>
              <a:defRPr sz="1333" b="0">
                <a:solidFill>
                  <a:schemeClr val="accent6"/>
                </a:solidFill>
              </a:defRPr>
            </a:lvl4pPr>
            <a:lvl5pPr>
              <a:defRPr sz="1333" b="0">
                <a:solidFill>
                  <a:schemeClr val="accent6"/>
                </a:solidFill>
              </a:defRPr>
            </a:lvl5pPr>
          </a:lstStyle>
          <a:p>
            <a:pPr lvl="0"/>
            <a:r>
              <a:rPr lang="nl-NL"/>
              <a:t>Source:</a:t>
            </a:r>
          </a:p>
        </p:txBody>
      </p:sp>
      <p:pic>
        <p:nvPicPr>
          <p:cNvPr id="15" name="Picture 14">
            <a:extLst>
              <a:ext uri="{FF2B5EF4-FFF2-40B4-BE49-F238E27FC236}">
                <a16:creationId xmlns:a16="http://schemas.microsoft.com/office/drawing/2014/main" id="{A4B20FFD-11E6-3140-919D-6E402761409A}"/>
              </a:ext>
            </a:extLst>
          </p:cNvPr>
          <p:cNvPicPr>
            <a:picLocks noChangeAspect="1"/>
          </p:cNvPicPr>
          <p:nvPr userDrawn="1"/>
        </p:nvPicPr>
        <p:blipFill>
          <a:blip r:embed="rId3"/>
          <a:stretch>
            <a:fillRect/>
          </a:stretch>
        </p:blipFill>
        <p:spPr>
          <a:xfrm>
            <a:off x="10766956" y="6265902"/>
            <a:ext cx="1265597" cy="542399"/>
          </a:xfrm>
          <a:prstGeom prst="rect">
            <a:avLst/>
          </a:prstGeom>
        </p:spPr>
      </p:pic>
      <p:sp>
        <p:nvSpPr>
          <p:cNvPr id="9" name="Text Placeholder 4">
            <a:extLst>
              <a:ext uri="{FF2B5EF4-FFF2-40B4-BE49-F238E27FC236}">
                <a16:creationId xmlns:a16="http://schemas.microsoft.com/office/drawing/2014/main" id="{8E010672-4A9F-184D-8D16-52E4D05FFD71}"/>
              </a:ext>
            </a:extLst>
          </p:cNvPr>
          <p:cNvSpPr>
            <a:spLocks noGrp="1"/>
          </p:cNvSpPr>
          <p:nvPr>
            <p:ph type="body" sz="quarter" idx="10" hasCustomPrompt="1"/>
          </p:nvPr>
        </p:nvSpPr>
        <p:spPr>
          <a:xfrm>
            <a:off x="609601" y="2408210"/>
            <a:ext cx="5260621" cy="3855719"/>
          </a:xfrm>
          <a:prstGeom prst="rect">
            <a:avLst/>
          </a:prstGeom>
        </p:spPr>
        <p:txBody>
          <a:bodyPr tIns="180000"/>
          <a:lstStyle>
            <a:lvl1pPr marL="0" indent="0">
              <a:lnSpc>
                <a:spcPct val="100000"/>
              </a:lnSpc>
              <a:buClr>
                <a:srgbClr val="3B9E98"/>
              </a:buClr>
              <a:buFont typeface="Arial"/>
              <a:buNone/>
              <a:defRPr sz="2933"/>
            </a:lvl1pPr>
            <a:lvl2pPr marL="239994" indent="-239994">
              <a:lnSpc>
                <a:spcPct val="100000"/>
              </a:lnSpc>
              <a:spcBef>
                <a:spcPts val="1600"/>
              </a:spcBef>
              <a:buClr>
                <a:srgbClr val="3B9E98"/>
              </a:buClr>
              <a:buFont typeface="Arial"/>
              <a:buChar char="•"/>
              <a:defRPr/>
            </a:lvl2pPr>
            <a:lvl3pPr marL="0" indent="0">
              <a:buClr>
                <a:srgbClr val="3B9E98"/>
              </a:buClr>
              <a:buFont typeface="Arial"/>
              <a:buNone/>
              <a:defRPr/>
            </a:lvl3pPr>
            <a:lvl4pPr marL="239994" indent="-239994">
              <a:lnSpc>
                <a:spcPct val="100000"/>
              </a:lnSpc>
              <a:spcBef>
                <a:spcPts val="800"/>
              </a:spcBef>
              <a:buClr>
                <a:srgbClr val="3B9E98"/>
              </a:buClr>
              <a:buFont typeface="Arial"/>
              <a:buChar char="•"/>
              <a:defRPr/>
            </a:lvl4pPr>
            <a:lvl5pPr marL="0" indent="0">
              <a:buClr>
                <a:srgbClr val="3B9E98"/>
              </a:buClr>
              <a:defRPr/>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p:txBody>
      </p:sp>
      <p:sp>
        <p:nvSpPr>
          <p:cNvPr id="13" name="Title 1">
            <a:extLst>
              <a:ext uri="{FF2B5EF4-FFF2-40B4-BE49-F238E27FC236}">
                <a16:creationId xmlns:a16="http://schemas.microsoft.com/office/drawing/2014/main" id="{49B3EA01-4250-064E-8327-1B13B9B95F8D}"/>
              </a:ext>
            </a:extLst>
          </p:cNvPr>
          <p:cNvSpPr>
            <a:spLocks noGrp="1"/>
          </p:cNvSpPr>
          <p:nvPr>
            <p:ph type="title"/>
          </p:nvPr>
        </p:nvSpPr>
        <p:spPr>
          <a:xfrm>
            <a:off x="609602" y="476700"/>
            <a:ext cx="5265471" cy="1792461"/>
          </a:xfrm>
          <a:prstGeom prst="rect">
            <a:avLst/>
          </a:prstGeom>
        </p:spPr>
        <p:txBody>
          <a:bodyPr anchor="ctr">
            <a:normAutofit/>
          </a:bodyPr>
          <a:lstStyle>
            <a:lvl1pPr algn="l">
              <a:defRPr sz="4267">
                <a:solidFill>
                  <a:srgbClr val="3B9E98"/>
                </a:solidFill>
              </a:defRPr>
            </a:lvl1pPr>
          </a:lstStyle>
          <a:p>
            <a:r>
              <a:rPr lang="nl-NL"/>
              <a:t>Click </a:t>
            </a:r>
            <a:r>
              <a:rPr lang="nl-NL" err="1"/>
              <a:t>to</a:t>
            </a:r>
            <a:r>
              <a:rPr lang="nl-NL"/>
              <a:t> </a:t>
            </a:r>
            <a:r>
              <a:rPr lang="nl-NL" err="1"/>
              <a:t>edit</a:t>
            </a:r>
            <a:r>
              <a:rPr lang="nl-NL"/>
              <a:t> Master </a:t>
            </a:r>
            <a:r>
              <a:rPr lang="nl-NL" err="1"/>
              <a:t>title</a:t>
            </a:r>
            <a:r>
              <a:rPr lang="nl-NL"/>
              <a:t> </a:t>
            </a:r>
            <a:r>
              <a:rPr lang="nl-NL" err="1"/>
              <a:t>style</a:t>
            </a:r>
            <a:endParaRPr lang="en-US"/>
          </a:p>
        </p:txBody>
      </p:sp>
    </p:spTree>
    <p:extLst>
      <p:ext uri="{BB962C8B-B14F-4D97-AF65-F5344CB8AC3E}">
        <p14:creationId xmlns:p14="http://schemas.microsoft.com/office/powerpoint/2010/main" val="1684957659"/>
      </p:ext>
    </p:extLst>
  </p:cSld>
  <p:clrMapOvr>
    <a:masterClrMapping/>
  </p:clrMapOvr>
  <p:transition spd="med"/>
  <p:extLst>
    <p:ext uri="{DCECCB84-F9BA-43D5-87BE-67443E8EF086}">
      <p15:sldGuideLst xmlns:p15="http://schemas.microsoft.com/office/powerpoint/2012/main">
        <p15:guide id="1" orient="horz" pos="894">
          <p15:clr>
            <a:srgbClr val="FBAE40"/>
          </p15:clr>
        </p15:guide>
        <p15:guide id="2" pos="317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hapt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tIns="1620000">
            <a:normAutofit/>
          </a:bodyPr>
          <a:lstStyle>
            <a:lvl1pPr algn="ctr">
              <a:defRPr sz="2133" spc="133"/>
            </a:lvl1pPr>
          </a:lstStyle>
          <a:p>
            <a:endParaRPr lang="en-US"/>
          </a:p>
        </p:txBody>
      </p:sp>
      <p:sp>
        <p:nvSpPr>
          <p:cNvPr id="2" name="Title 1"/>
          <p:cNvSpPr>
            <a:spLocks noGrp="1"/>
          </p:cNvSpPr>
          <p:nvPr>
            <p:ph type="title"/>
          </p:nvPr>
        </p:nvSpPr>
        <p:spPr>
          <a:xfrm>
            <a:off x="609600" y="5278120"/>
            <a:ext cx="10972800" cy="1143000"/>
          </a:xfrm>
          <a:effectLst>
            <a:outerShdw blurRad="50800" dist="25400" dir="5400000">
              <a:srgbClr val="000000">
                <a:alpha val="20000"/>
              </a:srgbClr>
            </a:outerShdw>
          </a:effectLst>
        </p:spPr>
        <p:txBody>
          <a:bodyPr>
            <a:noAutofit/>
          </a:bodyPr>
          <a:lstStyle>
            <a:lvl1pPr algn="ctr">
              <a:defRPr sz="5867">
                <a:solidFill>
                  <a:schemeClr val="bg1"/>
                </a:solidFill>
              </a:defRPr>
            </a:lvl1pPr>
          </a:lstStyle>
          <a:p>
            <a:endParaRPr lang="en-US" dirty="0"/>
          </a:p>
        </p:txBody>
      </p:sp>
    </p:spTree>
    <p:extLst>
      <p:ext uri="{BB962C8B-B14F-4D97-AF65-F5344CB8AC3E}">
        <p14:creationId xmlns:p14="http://schemas.microsoft.com/office/powerpoint/2010/main" val="203641902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CE270-B935-4D6B-9164-D2E430DA86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E513924-25AA-4343-B4E8-F4F71315A2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93DBBD-D1D5-4568-9594-7FBC07C707AC}"/>
              </a:ext>
            </a:extLst>
          </p:cNvPr>
          <p:cNvSpPr>
            <a:spLocks noGrp="1"/>
          </p:cNvSpPr>
          <p:nvPr>
            <p:ph type="dt" sz="half" idx="10"/>
          </p:nvPr>
        </p:nvSpPr>
        <p:spPr/>
        <p:txBody>
          <a:bodyPr/>
          <a:lstStyle/>
          <a:p>
            <a:fld id="{3E42A295-2BE5-42ED-A125-74446DBADC3F}" type="datetimeFigureOut">
              <a:rPr lang="en-GB" smtClean="0"/>
              <a:t>10/05/2021</a:t>
            </a:fld>
            <a:endParaRPr lang="en-GB"/>
          </a:p>
        </p:txBody>
      </p:sp>
      <p:sp>
        <p:nvSpPr>
          <p:cNvPr id="5" name="Footer Placeholder 4">
            <a:extLst>
              <a:ext uri="{FF2B5EF4-FFF2-40B4-BE49-F238E27FC236}">
                <a16:creationId xmlns:a16="http://schemas.microsoft.com/office/drawing/2014/main" id="{1B6FFECF-9234-4910-846F-73AB25A5BA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DC2C77-59C3-4F03-A031-38F755524623}"/>
              </a:ext>
            </a:extLst>
          </p:cNvPr>
          <p:cNvSpPr>
            <a:spLocks noGrp="1"/>
          </p:cNvSpPr>
          <p:nvPr>
            <p:ph type="sldNum" sz="quarter" idx="12"/>
          </p:nvPr>
        </p:nvSpPr>
        <p:spPr/>
        <p:txBody>
          <a:bodyPr/>
          <a:lstStyle/>
          <a:p>
            <a:fld id="{33654E38-08D0-4CDF-ADAF-DC5D95490561}" type="slidenum">
              <a:rPr lang="en-GB" smtClean="0"/>
              <a:t>‹#›</a:t>
            </a:fld>
            <a:endParaRPr lang="en-GB"/>
          </a:p>
        </p:txBody>
      </p:sp>
    </p:spTree>
    <p:extLst>
      <p:ext uri="{BB962C8B-B14F-4D97-AF65-F5344CB8AC3E}">
        <p14:creationId xmlns:p14="http://schemas.microsoft.com/office/powerpoint/2010/main" val="2782884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6C3F5-D674-4103-9ECC-317F07FCA9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F1909F-DBA6-4097-BB8E-74140E0806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DA132B2-C05E-4009-8A04-5B624869C1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AC1C13C-3E81-4336-B245-92F05C7093B7}"/>
              </a:ext>
            </a:extLst>
          </p:cNvPr>
          <p:cNvSpPr>
            <a:spLocks noGrp="1"/>
          </p:cNvSpPr>
          <p:nvPr>
            <p:ph type="dt" sz="half" idx="10"/>
          </p:nvPr>
        </p:nvSpPr>
        <p:spPr/>
        <p:txBody>
          <a:bodyPr/>
          <a:lstStyle/>
          <a:p>
            <a:fld id="{3E42A295-2BE5-42ED-A125-74446DBADC3F}" type="datetimeFigureOut">
              <a:rPr lang="en-GB" smtClean="0"/>
              <a:t>10/05/2021</a:t>
            </a:fld>
            <a:endParaRPr lang="en-GB"/>
          </a:p>
        </p:txBody>
      </p:sp>
      <p:sp>
        <p:nvSpPr>
          <p:cNvPr id="6" name="Footer Placeholder 5">
            <a:extLst>
              <a:ext uri="{FF2B5EF4-FFF2-40B4-BE49-F238E27FC236}">
                <a16:creationId xmlns:a16="http://schemas.microsoft.com/office/drawing/2014/main" id="{A70C104F-80C2-4895-9365-8A30435C9C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94B7F8-18D8-487D-AE68-A19DE0E8BBC5}"/>
              </a:ext>
            </a:extLst>
          </p:cNvPr>
          <p:cNvSpPr>
            <a:spLocks noGrp="1"/>
          </p:cNvSpPr>
          <p:nvPr>
            <p:ph type="sldNum" sz="quarter" idx="12"/>
          </p:nvPr>
        </p:nvSpPr>
        <p:spPr/>
        <p:txBody>
          <a:bodyPr/>
          <a:lstStyle/>
          <a:p>
            <a:fld id="{33654E38-08D0-4CDF-ADAF-DC5D95490561}" type="slidenum">
              <a:rPr lang="en-GB" smtClean="0"/>
              <a:t>‹#›</a:t>
            </a:fld>
            <a:endParaRPr lang="en-GB"/>
          </a:p>
        </p:txBody>
      </p:sp>
    </p:spTree>
    <p:extLst>
      <p:ext uri="{BB962C8B-B14F-4D97-AF65-F5344CB8AC3E}">
        <p14:creationId xmlns:p14="http://schemas.microsoft.com/office/powerpoint/2010/main" val="1367809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FF75-6CF1-49D1-96C3-2352F6E87D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E92122-128D-484F-A2A1-218ADC3573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AF05D5-D17D-4812-938D-9CC7BCAE77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75F47D-E7C0-40FE-A921-09EEAE2D0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EEAF2F-6655-49DB-AC6D-ADB073D614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D6256D7-D7E3-4B1F-9C0A-591E0B1983F8}"/>
              </a:ext>
            </a:extLst>
          </p:cNvPr>
          <p:cNvSpPr>
            <a:spLocks noGrp="1"/>
          </p:cNvSpPr>
          <p:nvPr>
            <p:ph type="dt" sz="half" idx="10"/>
          </p:nvPr>
        </p:nvSpPr>
        <p:spPr/>
        <p:txBody>
          <a:bodyPr/>
          <a:lstStyle/>
          <a:p>
            <a:fld id="{3E42A295-2BE5-42ED-A125-74446DBADC3F}" type="datetimeFigureOut">
              <a:rPr lang="en-GB" smtClean="0"/>
              <a:t>10/05/2021</a:t>
            </a:fld>
            <a:endParaRPr lang="en-GB"/>
          </a:p>
        </p:txBody>
      </p:sp>
      <p:sp>
        <p:nvSpPr>
          <p:cNvPr id="8" name="Footer Placeholder 7">
            <a:extLst>
              <a:ext uri="{FF2B5EF4-FFF2-40B4-BE49-F238E27FC236}">
                <a16:creationId xmlns:a16="http://schemas.microsoft.com/office/drawing/2014/main" id="{D07D88C4-1CA1-4420-A2EB-B0405950E25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040B8E4-B437-482A-821F-EF5E1A07B25B}"/>
              </a:ext>
            </a:extLst>
          </p:cNvPr>
          <p:cNvSpPr>
            <a:spLocks noGrp="1"/>
          </p:cNvSpPr>
          <p:nvPr>
            <p:ph type="sldNum" sz="quarter" idx="12"/>
          </p:nvPr>
        </p:nvSpPr>
        <p:spPr/>
        <p:txBody>
          <a:bodyPr/>
          <a:lstStyle/>
          <a:p>
            <a:fld id="{33654E38-08D0-4CDF-ADAF-DC5D95490561}" type="slidenum">
              <a:rPr lang="en-GB" smtClean="0"/>
              <a:t>‹#›</a:t>
            </a:fld>
            <a:endParaRPr lang="en-GB"/>
          </a:p>
        </p:txBody>
      </p:sp>
    </p:spTree>
    <p:extLst>
      <p:ext uri="{BB962C8B-B14F-4D97-AF65-F5344CB8AC3E}">
        <p14:creationId xmlns:p14="http://schemas.microsoft.com/office/powerpoint/2010/main" val="1111442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A62AA-720E-4F88-9FF0-E90A28D4857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28DEFC2-2118-4E4D-ABF7-B1499BF79776}"/>
              </a:ext>
            </a:extLst>
          </p:cNvPr>
          <p:cNvSpPr>
            <a:spLocks noGrp="1"/>
          </p:cNvSpPr>
          <p:nvPr>
            <p:ph type="dt" sz="half" idx="10"/>
          </p:nvPr>
        </p:nvSpPr>
        <p:spPr/>
        <p:txBody>
          <a:bodyPr/>
          <a:lstStyle/>
          <a:p>
            <a:fld id="{3E42A295-2BE5-42ED-A125-74446DBADC3F}" type="datetimeFigureOut">
              <a:rPr lang="en-GB" smtClean="0"/>
              <a:t>10/05/2021</a:t>
            </a:fld>
            <a:endParaRPr lang="en-GB"/>
          </a:p>
        </p:txBody>
      </p:sp>
      <p:sp>
        <p:nvSpPr>
          <p:cNvPr id="4" name="Footer Placeholder 3">
            <a:extLst>
              <a:ext uri="{FF2B5EF4-FFF2-40B4-BE49-F238E27FC236}">
                <a16:creationId xmlns:a16="http://schemas.microsoft.com/office/drawing/2014/main" id="{80CF1DD8-01CB-416F-9567-3008C60C39A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C127132-2BD1-46A8-AB7A-D7CB93451B5D}"/>
              </a:ext>
            </a:extLst>
          </p:cNvPr>
          <p:cNvSpPr>
            <a:spLocks noGrp="1"/>
          </p:cNvSpPr>
          <p:nvPr>
            <p:ph type="sldNum" sz="quarter" idx="12"/>
          </p:nvPr>
        </p:nvSpPr>
        <p:spPr/>
        <p:txBody>
          <a:bodyPr/>
          <a:lstStyle/>
          <a:p>
            <a:fld id="{33654E38-08D0-4CDF-ADAF-DC5D95490561}" type="slidenum">
              <a:rPr lang="en-GB" smtClean="0"/>
              <a:t>‹#›</a:t>
            </a:fld>
            <a:endParaRPr lang="en-GB"/>
          </a:p>
        </p:txBody>
      </p:sp>
    </p:spTree>
    <p:extLst>
      <p:ext uri="{BB962C8B-B14F-4D97-AF65-F5344CB8AC3E}">
        <p14:creationId xmlns:p14="http://schemas.microsoft.com/office/powerpoint/2010/main" val="1091225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E102E3-9377-4F6A-96D0-B02C23CD706B}"/>
              </a:ext>
            </a:extLst>
          </p:cNvPr>
          <p:cNvSpPr>
            <a:spLocks noGrp="1"/>
          </p:cNvSpPr>
          <p:nvPr>
            <p:ph type="dt" sz="half" idx="10"/>
          </p:nvPr>
        </p:nvSpPr>
        <p:spPr/>
        <p:txBody>
          <a:bodyPr/>
          <a:lstStyle/>
          <a:p>
            <a:fld id="{3E42A295-2BE5-42ED-A125-74446DBADC3F}" type="datetimeFigureOut">
              <a:rPr lang="en-GB" smtClean="0"/>
              <a:t>10/05/2021</a:t>
            </a:fld>
            <a:endParaRPr lang="en-GB"/>
          </a:p>
        </p:txBody>
      </p:sp>
      <p:sp>
        <p:nvSpPr>
          <p:cNvPr id="3" name="Footer Placeholder 2">
            <a:extLst>
              <a:ext uri="{FF2B5EF4-FFF2-40B4-BE49-F238E27FC236}">
                <a16:creationId xmlns:a16="http://schemas.microsoft.com/office/drawing/2014/main" id="{38AFA608-D2BE-4765-B9DB-31A49D81481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AF3F763-00FC-421F-B254-78D2BA64B7F8}"/>
              </a:ext>
            </a:extLst>
          </p:cNvPr>
          <p:cNvSpPr>
            <a:spLocks noGrp="1"/>
          </p:cNvSpPr>
          <p:nvPr>
            <p:ph type="sldNum" sz="quarter" idx="12"/>
          </p:nvPr>
        </p:nvSpPr>
        <p:spPr/>
        <p:txBody>
          <a:bodyPr/>
          <a:lstStyle/>
          <a:p>
            <a:fld id="{33654E38-08D0-4CDF-ADAF-DC5D95490561}" type="slidenum">
              <a:rPr lang="en-GB" smtClean="0"/>
              <a:t>‹#›</a:t>
            </a:fld>
            <a:endParaRPr lang="en-GB"/>
          </a:p>
        </p:txBody>
      </p:sp>
    </p:spTree>
    <p:extLst>
      <p:ext uri="{BB962C8B-B14F-4D97-AF65-F5344CB8AC3E}">
        <p14:creationId xmlns:p14="http://schemas.microsoft.com/office/powerpoint/2010/main" val="975874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24BB6-1E00-4BCA-9C65-2FA86805C1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20BC2CB-9BAF-4AA9-AA57-7990BD3CDE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0FF87CF-6A81-4E39-8E36-06A75FBF5E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AF1745-C81F-4D19-ACEE-7A9483497868}"/>
              </a:ext>
            </a:extLst>
          </p:cNvPr>
          <p:cNvSpPr>
            <a:spLocks noGrp="1"/>
          </p:cNvSpPr>
          <p:nvPr>
            <p:ph type="dt" sz="half" idx="10"/>
          </p:nvPr>
        </p:nvSpPr>
        <p:spPr/>
        <p:txBody>
          <a:bodyPr/>
          <a:lstStyle/>
          <a:p>
            <a:fld id="{3E42A295-2BE5-42ED-A125-74446DBADC3F}" type="datetimeFigureOut">
              <a:rPr lang="en-GB" smtClean="0"/>
              <a:t>10/05/2021</a:t>
            </a:fld>
            <a:endParaRPr lang="en-GB"/>
          </a:p>
        </p:txBody>
      </p:sp>
      <p:sp>
        <p:nvSpPr>
          <p:cNvPr id="6" name="Footer Placeholder 5">
            <a:extLst>
              <a:ext uri="{FF2B5EF4-FFF2-40B4-BE49-F238E27FC236}">
                <a16:creationId xmlns:a16="http://schemas.microsoft.com/office/drawing/2014/main" id="{01024CE8-BD1D-4471-93E3-E98F557F0D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4F7338-9A33-47EB-8FE6-B2B0F109F9F4}"/>
              </a:ext>
            </a:extLst>
          </p:cNvPr>
          <p:cNvSpPr>
            <a:spLocks noGrp="1"/>
          </p:cNvSpPr>
          <p:nvPr>
            <p:ph type="sldNum" sz="quarter" idx="12"/>
          </p:nvPr>
        </p:nvSpPr>
        <p:spPr/>
        <p:txBody>
          <a:bodyPr/>
          <a:lstStyle/>
          <a:p>
            <a:fld id="{33654E38-08D0-4CDF-ADAF-DC5D95490561}" type="slidenum">
              <a:rPr lang="en-GB" smtClean="0"/>
              <a:t>‹#›</a:t>
            </a:fld>
            <a:endParaRPr lang="en-GB"/>
          </a:p>
        </p:txBody>
      </p:sp>
    </p:spTree>
    <p:extLst>
      <p:ext uri="{BB962C8B-B14F-4D97-AF65-F5344CB8AC3E}">
        <p14:creationId xmlns:p14="http://schemas.microsoft.com/office/powerpoint/2010/main" val="3204747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575C9-6A51-4F2D-9541-4D6C51DB47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6E8FCBA-C88D-44A9-9871-36D0AA7536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7502828-4B66-45B5-8E15-DAE5E4B9E2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D4F771-B694-4214-8FD9-310DE3D28E6E}"/>
              </a:ext>
            </a:extLst>
          </p:cNvPr>
          <p:cNvSpPr>
            <a:spLocks noGrp="1"/>
          </p:cNvSpPr>
          <p:nvPr>
            <p:ph type="dt" sz="half" idx="10"/>
          </p:nvPr>
        </p:nvSpPr>
        <p:spPr/>
        <p:txBody>
          <a:bodyPr/>
          <a:lstStyle/>
          <a:p>
            <a:fld id="{3E42A295-2BE5-42ED-A125-74446DBADC3F}" type="datetimeFigureOut">
              <a:rPr lang="en-GB" smtClean="0"/>
              <a:t>10/05/2021</a:t>
            </a:fld>
            <a:endParaRPr lang="en-GB"/>
          </a:p>
        </p:txBody>
      </p:sp>
      <p:sp>
        <p:nvSpPr>
          <p:cNvPr id="6" name="Footer Placeholder 5">
            <a:extLst>
              <a:ext uri="{FF2B5EF4-FFF2-40B4-BE49-F238E27FC236}">
                <a16:creationId xmlns:a16="http://schemas.microsoft.com/office/drawing/2014/main" id="{613D6973-2959-48FB-854B-49ED67A17D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A0ACA9-2C0F-4F75-A712-027F16C5F73D}"/>
              </a:ext>
            </a:extLst>
          </p:cNvPr>
          <p:cNvSpPr>
            <a:spLocks noGrp="1"/>
          </p:cNvSpPr>
          <p:nvPr>
            <p:ph type="sldNum" sz="quarter" idx="12"/>
          </p:nvPr>
        </p:nvSpPr>
        <p:spPr/>
        <p:txBody>
          <a:bodyPr/>
          <a:lstStyle/>
          <a:p>
            <a:fld id="{33654E38-08D0-4CDF-ADAF-DC5D95490561}" type="slidenum">
              <a:rPr lang="en-GB" smtClean="0"/>
              <a:t>‹#›</a:t>
            </a:fld>
            <a:endParaRPr lang="en-GB"/>
          </a:p>
        </p:txBody>
      </p:sp>
    </p:spTree>
    <p:extLst>
      <p:ext uri="{BB962C8B-B14F-4D97-AF65-F5344CB8AC3E}">
        <p14:creationId xmlns:p14="http://schemas.microsoft.com/office/powerpoint/2010/main" val="3422979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D8EA51-1FEA-405C-B8C1-9BA72B0624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13B802-1211-425B-88FD-DD8A206AA3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19F580-9972-4CE9-B5EC-5F4923DAD5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2A295-2BE5-42ED-A125-74446DBADC3F}" type="datetimeFigureOut">
              <a:rPr lang="en-GB" smtClean="0"/>
              <a:t>10/05/2021</a:t>
            </a:fld>
            <a:endParaRPr lang="en-GB"/>
          </a:p>
        </p:txBody>
      </p:sp>
      <p:sp>
        <p:nvSpPr>
          <p:cNvPr id="5" name="Footer Placeholder 4">
            <a:extLst>
              <a:ext uri="{FF2B5EF4-FFF2-40B4-BE49-F238E27FC236}">
                <a16:creationId xmlns:a16="http://schemas.microsoft.com/office/drawing/2014/main" id="{9C6D5CDE-043A-47A2-BB84-833C581964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5F758F0-6EB1-40B2-9205-D507E13CF2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54E38-08D0-4CDF-ADAF-DC5D95490561}" type="slidenum">
              <a:rPr lang="en-GB" smtClean="0"/>
              <a:t>‹#›</a:t>
            </a:fld>
            <a:endParaRPr lang="en-GB"/>
          </a:p>
        </p:txBody>
      </p:sp>
    </p:spTree>
    <p:extLst>
      <p:ext uri="{BB962C8B-B14F-4D97-AF65-F5344CB8AC3E}">
        <p14:creationId xmlns:p14="http://schemas.microsoft.com/office/powerpoint/2010/main" val="2315939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F8B188-F3AA-4D43-ADC7-398A77C9D5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CA828E8-CF05-4A65-901B-C94F323FC4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3A5AAA-1B8A-42D0-B3D0-7A899287E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580AB2-7C25-4E2F-9F0B-707CAA926877}" type="datetimeFigureOut">
              <a:rPr lang="en-GB" smtClean="0"/>
              <a:t>10/05/2021</a:t>
            </a:fld>
            <a:endParaRPr lang="en-GB"/>
          </a:p>
        </p:txBody>
      </p:sp>
      <p:sp>
        <p:nvSpPr>
          <p:cNvPr id="5" name="Footer Placeholder 4">
            <a:extLst>
              <a:ext uri="{FF2B5EF4-FFF2-40B4-BE49-F238E27FC236}">
                <a16:creationId xmlns:a16="http://schemas.microsoft.com/office/drawing/2014/main" id="{004F6174-4EF0-49C0-A03F-3D02F0AEC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BA5E71F-AE05-4CB2-AF57-B81656DBD8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AF1D0D-B12E-403E-B99B-E1BD9FDD4344}" type="slidenum">
              <a:rPr lang="en-GB" smtClean="0"/>
              <a:t>‹#›</a:t>
            </a:fld>
            <a:endParaRPr lang="en-GB"/>
          </a:p>
        </p:txBody>
      </p:sp>
    </p:spTree>
    <p:extLst>
      <p:ext uri="{BB962C8B-B14F-4D97-AF65-F5344CB8AC3E}">
        <p14:creationId xmlns:p14="http://schemas.microsoft.com/office/powerpoint/2010/main" val="34426249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F40B89E5-4A08-8C41-A456-6FB5781FE4D5}"/>
              </a:ext>
            </a:extLst>
          </p:cNvPr>
          <p:cNvSpPr>
            <a:spLocks noGrp="1"/>
          </p:cNvSpPr>
          <p:nvPr userDrawn="1"/>
        </p:nvSpPr>
        <p:spPr>
          <a:xfrm>
            <a:off x="214492" y="6371168"/>
            <a:ext cx="2844800" cy="486833"/>
          </a:xfrm>
          <a:prstGeom prst="rect">
            <a:avLst/>
          </a:prstGeom>
        </p:spPr>
        <p:txBody>
          <a:bodyPr vert="horz" lIns="0" tIns="60960" rIns="0" bIns="60960" rtlCol="0" anchor="ctr"/>
          <a:lstStyle/>
          <a:p>
            <a:fld id="{BF40DFDF-474D-8340-907B-769F9CCCCB0E}" type="slidenum">
              <a:rPr sz="1067" b="1" i="0">
                <a:solidFill>
                  <a:schemeClr val="bg2">
                    <a:lumMod val="75000"/>
                  </a:schemeClr>
                </a:solidFill>
                <a:latin typeface="Myriad Pro" panose="020B0503030403020204" pitchFamily="34" charset="0"/>
                <a:cs typeface="Trebuchet MS"/>
              </a:rPr>
              <a:pPr/>
              <a:t>‹#›</a:t>
            </a:fld>
            <a:endParaRPr lang="en-US" sz="1067" b="1" i="0" dirty="0">
              <a:solidFill>
                <a:schemeClr val="bg2">
                  <a:lumMod val="75000"/>
                </a:schemeClr>
              </a:solidFill>
              <a:latin typeface="Myriad Pro" panose="020B0503030403020204" pitchFamily="34" charset="0"/>
              <a:cs typeface="Trebuchet MS"/>
            </a:endParaRPr>
          </a:p>
        </p:txBody>
      </p:sp>
      <p:pic>
        <p:nvPicPr>
          <p:cNvPr id="6" name="Picture 5">
            <a:extLst>
              <a:ext uri="{FF2B5EF4-FFF2-40B4-BE49-F238E27FC236}">
                <a16:creationId xmlns:a16="http://schemas.microsoft.com/office/drawing/2014/main" id="{256CFBC5-AC69-1548-872A-19A6CCB36936}"/>
              </a:ext>
            </a:extLst>
          </p:cNvPr>
          <p:cNvPicPr>
            <a:picLocks noChangeAspect="1"/>
          </p:cNvPicPr>
          <p:nvPr userDrawn="1"/>
        </p:nvPicPr>
        <p:blipFill>
          <a:blip r:embed="rId7"/>
          <a:stretch>
            <a:fillRect/>
          </a:stretch>
        </p:blipFill>
        <p:spPr>
          <a:xfrm>
            <a:off x="10656000" y="6258000"/>
            <a:ext cx="1314573" cy="600000"/>
          </a:xfrm>
          <a:prstGeom prst="rect">
            <a:avLst/>
          </a:prstGeom>
        </p:spPr>
      </p:pic>
      <p:sp>
        <p:nvSpPr>
          <p:cNvPr id="7" name="Title Placeholder 1">
            <a:extLst>
              <a:ext uri="{FF2B5EF4-FFF2-40B4-BE49-F238E27FC236}">
                <a16:creationId xmlns:a16="http://schemas.microsoft.com/office/drawing/2014/main" id="{E2B0B719-F658-1A40-A3EF-2E97E24B07F0}"/>
              </a:ext>
            </a:extLst>
          </p:cNvPr>
          <p:cNvSpPr>
            <a:spLocks noGrp="1"/>
          </p:cNvSpPr>
          <p:nvPr>
            <p:ph type="title"/>
          </p:nvPr>
        </p:nvSpPr>
        <p:spPr>
          <a:xfrm>
            <a:off x="609600" y="632037"/>
            <a:ext cx="10972800" cy="1122699"/>
          </a:xfrm>
          <a:prstGeom prst="rect">
            <a:avLst/>
          </a:prstGeom>
        </p:spPr>
        <p:txBody>
          <a:bodyPr vert="horz" lIns="91433" tIns="45716" rIns="91433" bIns="45716" rtlCol="0" anchor="b">
            <a:normAutofit/>
          </a:bodyPr>
          <a:lstStyle/>
          <a:p>
            <a:r>
              <a:rPr lang="en-US" dirty="0"/>
              <a:t>Click to edit Master title style</a:t>
            </a:r>
          </a:p>
        </p:txBody>
      </p:sp>
      <p:sp>
        <p:nvSpPr>
          <p:cNvPr id="10" name="Text Placeholder 2">
            <a:extLst>
              <a:ext uri="{FF2B5EF4-FFF2-40B4-BE49-F238E27FC236}">
                <a16:creationId xmlns:a16="http://schemas.microsoft.com/office/drawing/2014/main" id="{5DEC6376-A657-2849-BA6C-309313AFB1A6}"/>
              </a:ext>
            </a:extLst>
          </p:cNvPr>
          <p:cNvSpPr>
            <a:spLocks noGrp="1"/>
          </p:cNvSpPr>
          <p:nvPr>
            <p:ph type="body" idx="1"/>
          </p:nvPr>
        </p:nvSpPr>
        <p:spPr>
          <a:xfrm>
            <a:off x="609600" y="1754736"/>
            <a:ext cx="10972800" cy="3823104"/>
          </a:xfrm>
          <a:prstGeom prst="rect">
            <a:avLst/>
          </a:prstGeom>
        </p:spPr>
        <p:txBody>
          <a:bodyPr vert="horz" lIns="91433" tIns="45716" rIns="91433" bIns="45716" rtlCol="0">
            <a:noAutofit/>
          </a:body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2"/>
            <a:endParaRPr lang="nl-NL" dirty="0"/>
          </a:p>
        </p:txBody>
      </p:sp>
    </p:spTree>
    <p:extLst>
      <p:ext uri="{BB962C8B-B14F-4D97-AF65-F5344CB8AC3E}">
        <p14:creationId xmlns:p14="http://schemas.microsoft.com/office/powerpoint/2010/main" val="34251710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ransition spd="slow"/>
  <p:hf hdr="0" ftr="0"/>
  <p:txStyles>
    <p:titleStyle>
      <a:lvl1pPr algn="l" defTabSz="457165" rtl="0" eaLnBrk="1" latinLnBrk="0" hangingPunct="1">
        <a:spcBef>
          <a:spcPct val="0"/>
        </a:spcBef>
        <a:buNone/>
        <a:defRPr sz="3200" b="1" i="0" kern="1200">
          <a:solidFill>
            <a:srgbClr val="3B9E98"/>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457165" rtl="0" eaLnBrk="1" latinLnBrk="0" hangingPunct="1">
        <a:lnSpc>
          <a:spcPct val="150000"/>
        </a:lnSpc>
        <a:spcBef>
          <a:spcPts val="0"/>
        </a:spcBef>
        <a:buFont typeface="Arial"/>
        <a:buNone/>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457165" rtl="0" eaLnBrk="1" latinLnBrk="0" hangingPunct="1">
        <a:lnSpc>
          <a:spcPct val="150000"/>
        </a:lnSpc>
        <a:spcBef>
          <a:spcPts val="0"/>
        </a:spcBef>
        <a:buFont typeface="Arial"/>
        <a:buNone/>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0" indent="0" algn="l" defTabSz="457165" rtl="0" eaLnBrk="1" latinLnBrk="0" hangingPunct="1">
        <a:lnSpc>
          <a:spcPct val="150000"/>
        </a:lnSpc>
        <a:spcBef>
          <a:spcPts val="0"/>
        </a:spcBef>
        <a:buFont typeface="Arial"/>
        <a:buNone/>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indent="0" algn="l" defTabSz="457165" rtl="0" eaLnBrk="1" latinLnBrk="0" hangingPunct="1">
        <a:lnSpc>
          <a:spcPct val="150000"/>
        </a:lnSpc>
        <a:spcBef>
          <a:spcPts val="0"/>
        </a:spcBef>
        <a:buFont typeface="Arial"/>
        <a:buNone/>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457165" rtl="0" eaLnBrk="1" latinLnBrk="0" hangingPunct="1">
        <a:lnSpc>
          <a:spcPct val="150000"/>
        </a:lnSpc>
        <a:spcBef>
          <a:spcPts val="0"/>
        </a:spcBef>
        <a:buFont typeface="Arial"/>
        <a:buNone/>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408" indent="-228583" algn="l" defTabSz="457165" rtl="0" eaLnBrk="1" latinLnBrk="0" hangingPunct="1">
        <a:spcBef>
          <a:spcPct val="20000"/>
        </a:spcBef>
        <a:buFont typeface="Arial"/>
        <a:buChar char="•"/>
        <a:defRPr sz="2000" kern="1200">
          <a:solidFill>
            <a:schemeClr val="tx1"/>
          </a:solidFill>
          <a:latin typeface="+mn-lt"/>
          <a:ea typeface="+mn-ea"/>
          <a:cs typeface="+mn-cs"/>
        </a:defRPr>
      </a:lvl6pPr>
      <a:lvl7pPr marL="2971573" indent="-228583" algn="l" defTabSz="457165" rtl="0" eaLnBrk="1" latinLnBrk="0" hangingPunct="1">
        <a:spcBef>
          <a:spcPct val="20000"/>
        </a:spcBef>
        <a:buFont typeface="Arial"/>
        <a:buChar char="•"/>
        <a:defRPr sz="2000" kern="1200">
          <a:solidFill>
            <a:schemeClr val="tx1"/>
          </a:solidFill>
          <a:latin typeface="+mn-lt"/>
          <a:ea typeface="+mn-ea"/>
          <a:cs typeface="+mn-cs"/>
        </a:defRPr>
      </a:lvl7pPr>
      <a:lvl8pPr marL="3428738" indent="-228583" algn="l" defTabSz="457165" rtl="0" eaLnBrk="1" latinLnBrk="0" hangingPunct="1">
        <a:spcBef>
          <a:spcPct val="20000"/>
        </a:spcBef>
        <a:buFont typeface="Arial"/>
        <a:buChar char="•"/>
        <a:defRPr sz="2000" kern="1200">
          <a:solidFill>
            <a:schemeClr val="tx1"/>
          </a:solidFill>
          <a:latin typeface="+mn-lt"/>
          <a:ea typeface="+mn-ea"/>
          <a:cs typeface="+mn-cs"/>
        </a:defRPr>
      </a:lvl8pPr>
      <a:lvl9pPr marL="3885903" indent="-228583" algn="l" defTabSz="45716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5" rtl="0" eaLnBrk="1" latinLnBrk="0" hangingPunct="1">
        <a:defRPr sz="1800" kern="1200">
          <a:solidFill>
            <a:schemeClr val="tx1"/>
          </a:solidFill>
          <a:latin typeface="+mn-lt"/>
          <a:ea typeface="+mn-ea"/>
          <a:cs typeface="+mn-cs"/>
        </a:defRPr>
      </a:lvl1pPr>
      <a:lvl2pPr marL="457165" algn="l" defTabSz="457165" rtl="0" eaLnBrk="1" latinLnBrk="0" hangingPunct="1">
        <a:defRPr sz="1800" kern="1200">
          <a:solidFill>
            <a:schemeClr val="tx1"/>
          </a:solidFill>
          <a:latin typeface="+mn-lt"/>
          <a:ea typeface="+mn-ea"/>
          <a:cs typeface="+mn-cs"/>
        </a:defRPr>
      </a:lvl2pPr>
      <a:lvl3pPr marL="914330" algn="l" defTabSz="457165" rtl="0" eaLnBrk="1" latinLnBrk="0" hangingPunct="1">
        <a:defRPr sz="1800" kern="1200">
          <a:solidFill>
            <a:schemeClr val="tx1"/>
          </a:solidFill>
          <a:latin typeface="+mn-lt"/>
          <a:ea typeface="+mn-ea"/>
          <a:cs typeface="+mn-cs"/>
        </a:defRPr>
      </a:lvl3pPr>
      <a:lvl4pPr marL="1371495" algn="l" defTabSz="457165" rtl="0" eaLnBrk="1" latinLnBrk="0" hangingPunct="1">
        <a:defRPr sz="1800" kern="1200">
          <a:solidFill>
            <a:schemeClr val="tx1"/>
          </a:solidFill>
          <a:latin typeface="+mn-lt"/>
          <a:ea typeface="+mn-ea"/>
          <a:cs typeface="+mn-cs"/>
        </a:defRPr>
      </a:lvl4pPr>
      <a:lvl5pPr marL="1828660" algn="l" defTabSz="457165" rtl="0" eaLnBrk="1" latinLnBrk="0" hangingPunct="1">
        <a:defRPr sz="1800" kern="1200">
          <a:solidFill>
            <a:schemeClr val="tx1"/>
          </a:solidFill>
          <a:latin typeface="+mn-lt"/>
          <a:ea typeface="+mn-ea"/>
          <a:cs typeface="+mn-cs"/>
        </a:defRPr>
      </a:lvl5pPr>
      <a:lvl6pPr marL="2285825" algn="l" defTabSz="457165" rtl="0" eaLnBrk="1" latinLnBrk="0" hangingPunct="1">
        <a:defRPr sz="1800" kern="1200">
          <a:solidFill>
            <a:schemeClr val="tx1"/>
          </a:solidFill>
          <a:latin typeface="+mn-lt"/>
          <a:ea typeface="+mn-ea"/>
          <a:cs typeface="+mn-cs"/>
        </a:defRPr>
      </a:lvl6pPr>
      <a:lvl7pPr marL="2742990" algn="l" defTabSz="457165" rtl="0" eaLnBrk="1" latinLnBrk="0" hangingPunct="1">
        <a:defRPr sz="1800" kern="1200">
          <a:solidFill>
            <a:schemeClr val="tx1"/>
          </a:solidFill>
          <a:latin typeface="+mn-lt"/>
          <a:ea typeface="+mn-ea"/>
          <a:cs typeface="+mn-cs"/>
        </a:defRPr>
      </a:lvl7pPr>
      <a:lvl8pPr marL="3200155" algn="l" defTabSz="457165" rtl="0" eaLnBrk="1" latinLnBrk="0" hangingPunct="1">
        <a:defRPr sz="1800" kern="1200">
          <a:solidFill>
            <a:schemeClr val="tx1"/>
          </a:solidFill>
          <a:latin typeface="+mn-lt"/>
          <a:ea typeface="+mn-ea"/>
          <a:cs typeface="+mn-cs"/>
        </a:defRPr>
      </a:lvl8pPr>
      <a:lvl9pPr marL="3657320" algn="l" defTabSz="4571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mdpi.com/1660-4601/16/21/4097/htm"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mailto:cgiagnocavo@ual.es" TargetMode="Externa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tiff"/></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D9595-8163-46C2-B125-FE24E7486763}"/>
              </a:ext>
            </a:extLst>
          </p:cNvPr>
          <p:cNvSpPr>
            <a:spLocks noGrp="1"/>
          </p:cNvSpPr>
          <p:nvPr>
            <p:ph type="ctrTitle"/>
          </p:nvPr>
        </p:nvSpPr>
        <p:spPr>
          <a:xfrm>
            <a:off x="363279" y="2302624"/>
            <a:ext cx="11580019" cy="2385753"/>
          </a:xfrm>
        </p:spPr>
        <p:txBody>
          <a:bodyPr>
            <a:normAutofit fontScale="90000"/>
          </a:bodyPr>
          <a:lstStyle/>
          <a:p>
            <a:br>
              <a:rPr lang="en-US" sz="6000" b="0" i="0" u="none" strike="noStrike" baseline="0" dirty="0">
                <a:solidFill>
                  <a:srgbClr val="164295"/>
                </a:solidFill>
                <a:latin typeface="BundesSans-Medium"/>
              </a:rPr>
            </a:br>
            <a:br>
              <a:rPr lang="en-US" sz="6000" b="0" i="0" u="none" strike="noStrike" baseline="0" dirty="0">
                <a:solidFill>
                  <a:srgbClr val="164295"/>
                </a:solidFill>
                <a:latin typeface="BundesSans-Medium"/>
              </a:rPr>
            </a:br>
            <a:br>
              <a:rPr lang="en-US" sz="6000" b="0" i="0" u="none" strike="noStrike" baseline="0" dirty="0">
                <a:solidFill>
                  <a:srgbClr val="164295"/>
                </a:solidFill>
                <a:latin typeface="BundesSans-Medium"/>
              </a:rPr>
            </a:br>
            <a:br>
              <a:rPr lang="en-US" sz="6000" b="0" i="0" u="none" strike="noStrike" baseline="0" dirty="0">
                <a:solidFill>
                  <a:srgbClr val="164295"/>
                </a:solidFill>
                <a:latin typeface="BundesSans-Medium"/>
              </a:rPr>
            </a:br>
            <a:br>
              <a:rPr lang="en-US" sz="6000" b="0" i="0" u="none" strike="noStrike" baseline="0" dirty="0">
                <a:solidFill>
                  <a:srgbClr val="164295"/>
                </a:solidFill>
                <a:latin typeface="BundesSans-Medium"/>
              </a:rPr>
            </a:br>
            <a:br>
              <a:rPr lang="en-US" sz="6000" b="0" i="0" u="none" strike="noStrike" baseline="0" dirty="0">
                <a:solidFill>
                  <a:srgbClr val="164295"/>
                </a:solidFill>
                <a:latin typeface="BundesSans-Medium"/>
              </a:rPr>
            </a:br>
            <a:br>
              <a:rPr lang="en-US" sz="6000" b="0" i="0" u="none" strike="noStrike" baseline="0" dirty="0">
                <a:solidFill>
                  <a:srgbClr val="164295"/>
                </a:solidFill>
                <a:latin typeface="BundesSans-Medium"/>
              </a:rPr>
            </a:br>
            <a:br>
              <a:rPr lang="en-US" sz="6000" b="0" i="0" u="none" strike="noStrike" baseline="0" dirty="0">
                <a:solidFill>
                  <a:srgbClr val="164295"/>
                </a:solidFill>
                <a:latin typeface="BundesSans-Medium"/>
              </a:rPr>
            </a:br>
            <a:br>
              <a:rPr lang="en-US" sz="6000" b="0" i="0" u="none" strike="noStrike" baseline="0" dirty="0">
                <a:solidFill>
                  <a:srgbClr val="164295"/>
                </a:solidFill>
                <a:latin typeface="BundesSans-Medium"/>
              </a:rPr>
            </a:br>
            <a:br>
              <a:rPr lang="en-US" sz="6000" b="0" i="0" u="none" strike="noStrike" baseline="0" dirty="0">
                <a:solidFill>
                  <a:srgbClr val="164295"/>
                </a:solidFill>
                <a:latin typeface="BundesSans-Medium"/>
              </a:rPr>
            </a:br>
            <a:br>
              <a:rPr lang="en-US" sz="6000" b="0" i="0" u="none" strike="noStrike" baseline="0" dirty="0">
                <a:solidFill>
                  <a:srgbClr val="164295"/>
                </a:solidFill>
                <a:latin typeface="BundesSans-Medium"/>
              </a:rPr>
            </a:br>
            <a:br>
              <a:rPr lang="en-US" sz="6000" b="0" i="0" u="none" strike="noStrike" baseline="0" dirty="0">
                <a:solidFill>
                  <a:srgbClr val="164295"/>
                </a:solidFill>
                <a:latin typeface="BundesSans-Medium"/>
              </a:rPr>
            </a:br>
            <a:br>
              <a:rPr lang="en-US" sz="6000" b="0" i="0" u="none" strike="noStrike" baseline="0" dirty="0">
                <a:solidFill>
                  <a:srgbClr val="164295"/>
                </a:solidFill>
                <a:latin typeface="BundesSans-Medium"/>
              </a:rPr>
            </a:br>
            <a:br>
              <a:rPr lang="en-US" sz="6000" b="0" i="0" u="none" strike="noStrike" baseline="0" dirty="0">
                <a:solidFill>
                  <a:srgbClr val="164295"/>
                </a:solidFill>
                <a:latin typeface="BundesSans-Medium"/>
              </a:rPr>
            </a:br>
            <a:br>
              <a:rPr lang="en-US" sz="6000" b="0" i="0" u="none" strike="noStrike" baseline="0" dirty="0">
                <a:solidFill>
                  <a:srgbClr val="164295"/>
                </a:solidFill>
                <a:latin typeface="BundesSans-Medium"/>
              </a:rPr>
            </a:br>
            <a:br>
              <a:rPr lang="en-US" sz="6000" b="0" i="0" u="none" strike="noStrike" baseline="0" dirty="0">
                <a:solidFill>
                  <a:srgbClr val="164295"/>
                </a:solidFill>
                <a:latin typeface="BundesSans-Medium"/>
              </a:rPr>
            </a:br>
            <a:br>
              <a:rPr lang="en-US" sz="6000" b="0" i="0" u="none" strike="noStrike" baseline="0" dirty="0">
                <a:solidFill>
                  <a:srgbClr val="164295"/>
                </a:solidFill>
                <a:latin typeface="BundesSans-Medium"/>
              </a:rPr>
            </a:br>
            <a:br>
              <a:rPr lang="en-US" sz="6000" b="0" i="0" u="none" strike="noStrike" baseline="0" dirty="0">
                <a:solidFill>
                  <a:srgbClr val="164295"/>
                </a:solidFill>
                <a:latin typeface="BundesSans-Medium"/>
              </a:rPr>
            </a:br>
            <a:br>
              <a:rPr lang="en-US" sz="3100" b="0" i="0" u="none" strike="noStrike" baseline="0" dirty="0">
                <a:solidFill>
                  <a:srgbClr val="164295"/>
                </a:solidFill>
                <a:latin typeface="BundesSans-Medium"/>
              </a:rPr>
            </a:br>
            <a:br>
              <a:rPr lang="en-US" sz="3100" b="0" i="0" u="none" strike="noStrike" baseline="0" dirty="0">
                <a:solidFill>
                  <a:srgbClr val="164295"/>
                </a:solidFill>
                <a:latin typeface="BundesSans-Medium"/>
              </a:rPr>
            </a:br>
            <a:br>
              <a:rPr lang="en-US" sz="3100" dirty="0">
                <a:solidFill>
                  <a:srgbClr val="164295"/>
                </a:solidFill>
                <a:latin typeface="BundesSans-Medium"/>
              </a:rPr>
            </a:br>
            <a:br>
              <a:rPr lang="en-US" sz="3100" dirty="0">
                <a:solidFill>
                  <a:srgbClr val="164295"/>
                </a:solidFill>
                <a:latin typeface="BundesSans-Medium"/>
              </a:rPr>
            </a:br>
            <a:br>
              <a:rPr lang="en-US" sz="3100" dirty="0">
                <a:solidFill>
                  <a:srgbClr val="164295"/>
                </a:solidFill>
                <a:latin typeface="BundesSans-Medium"/>
              </a:rPr>
            </a:br>
            <a:br>
              <a:rPr lang="en-US" sz="3100" dirty="0">
                <a:solidFill>
                  <a:srgbClr val="164295"/>
                </a:solidFill>
                <a:latin typeface="BundesSans-Medium"/>
              </a:rPr>
            </a:br>
            <a:br>
              <a:rPr lang="en-US" sz="3100" dirty="0">
                <a:solidFill>
                  <a:srgbClr val="164295"/>
                </a:solidFill>
                <a:latin typeface="BundesSans-Medium"/>
              </a:rPr>
            </a:br>
            <a:br>
              <a:rPr lang="en-US" sz="3100" dirty="0">
                <a:solidFill>
                  <a:srgbClr val="164295"/>
                </a:solidFill>
                <a:latin typeface="BundesSans-Medium"/>
              </a:rPr>
            </a:br>
            <a:br>
              <a:rPr lang="en-US" sz="3100" dirty="0">
                <a:solidFill>
                  <a:srgbClr val="164295"/>
                </a:solidFill>
                <a:latin typeface="BundesSans-Medium"/>
              </a:rPr>
            </a:br>
            <a:br>
              <a:rPr lang="en-US" sz="3100" dirty="0">
                <a:solidFill>
                  <a:srgbClr val="164295"/>
                </a:solidFill>
                <a:latin typeface="BundesSans-Medium"/>
              </a:rPr>
            </a:br>
            <a:br>
              <a:rPr lang="en-US" sz="3100" dirty="0">
                <a:solidFill>
                  <a:srgbClr val="164295"/>
                </a:solidFill>
                <a:latin typeface="BundesSans-Medium"/>
              </a:rPr>
            </a:br>
            <a:br>
              <a:rPr lang="en-US" sz="3100" dirty="0">
                <a:solidFill>
                  <a:srgbClr val="164295"/>
                </a:solidFill>
                <a:latin typeface="BundesSans-Medium"/>
              </a:rPr>
            </a:br>
            <a:r>
              <a:rPr lang="en-US" sz="3100" dirty="0">
                <a:solidFill>
                  <a:srgbClr val="164295"/>
                </a:solidFill>
                <a:latin typeface="BundesSans-Medium"/>
              </a:rPr>
              <a:t> </a:t>
            </a:r>
            <a:br>
              <a:rPr lang="en-US" dirty="0">
                <a:solidFill>
                  <a:srgbClr val="164295"/>
                </a:solidFill>
                <a:latin typeface="BundesSans-Medium"/>
              </a:rPr>
            </a:br>
            <a:r>
              <a:rPr lang="en-US" sz="4400" b="1" dirty="0"/>
              <a:t>Identifying collective challenges in the transition to a sustainable agricultural model </a:t>
            </a:r>
            <a:br>
              <a:rPr lang="en-US" sz="4400" dirty="0"/>
            </a:br>
            <a:br>
              <a:rPr lang="en-US" sz="4400" b="0" u="none" strike="noStrike" baseline="0" dirty="0">
                <a:solidFill>
                  <a:srgbClr val="164295"/>
                </a:solidFill>
                <a:latin typeface="BundesSans-Medium"/>
              </a:rPr>
            </a:br>
            <a:r>
              <a:rPr lang="en-US" sz="2700" dirty="0">
                <a:solidFill>
                  <a:schemeClr val="accent5">
                    <a:lumMod val="50000"/>
                  </a:schemeClr>
                </a:solidFill>
                <a:latin typeface="+mn-lt"/>
              </a:rPr>
              <a:t>Dr. C</a:t>
            </a:r>
            <a:r>
              <a:rPr lang="en-US" sz="2700" b="0" u="none" strike="noStrike" baseline="0" dirty="0">
                <a:solidFill>
                  <a:schemeClr val="accent5">
                    <a:lumMod val="50000"/>
                  </a:schemeClr>
                </a:solidFill>
                <a:latin typeface="+mn-lt"/>
              </a:rPr>
              <a:t>ynthia Giagnocavo</a:t>
            </a:r>
            <a:br>
              <a:rPr lang="en-US" sz="2700" b="0" u="none" strike="noStrike" baseline="0" dirty="0">
                <a:solidFill>
                  <a:schemeClr val="accent5">
                    <a:lumMod val="50000"/>
                  </a:schemeClr>
                </a:solidFill>
                <a:latin typeface="+mn-lt"/>
              </a:rPr>
            </a:br>
            <a:r>
              <a:rPr lang="en-US" sz="2200" b="0" u="none" strike="noStrike" baseline="0" dirty="0">
                <a:solidFill>
                  <a:schemeClr val="accent5">
                    <a:lumMod val="50000"/>
                  </a:schemeClr>
                </a:solidFill>
                <a:latin typeface="+mn-lt"/>
              </a:rPr>
              <a:t>Director,</a:t>
            </a:r>
            <a:r>
              <a:rPr lang="en-US" sz="2200" b="0" u="none" strike="noStrike" dirty="0">
                <a:solidFill>
                  <a:schemeClr val="accent5">
                    <a:lumMod val="50000"/>
                  </a:schemeClr>
                </a:solidFill>
                <a:latin typeface="+mn-lt"/>
              </a:rPr>
              <a:t> </a:t>
            </a:r>
            <a:r>
              <a:rPr lang="en-US" sz="2200" b="0" u="none" strike="noStrike" baseline="0" dirty="0" err="1">
                <a:solidFill>
                  <a:schemeClr val="accent5">
                    <a:lumMod val="50000"/>
                  </a:schemeClr>
                </a:solidFill>
                <a:latin typeface="+mn-lt"/>
              </a:rPr>
              <a:t>Cátedra</a:t>
            </a:r>
            <a:r>
              <a:rPr lang="en-US" sz="2200" b="0" u="none" strike="noStrike" baseline="0" dirty="0">
                <a:solidFill>
                  <a:schemeClr val="accent5">
                    <a:lumMod val="50000"/>
                  </a:schemeClr>
                </a:solidFill>
                <a:latin typeface="+mn-lt"/>
              </a:rPr>
              <a:t> (Endowed</a:t>
            </a:r>
            <a:r>
              <a:rPr lang="en-US" sz="2200" b="0" u="none" strike="noStrike" dirty="0">
                <a:solidFill>
                  <a:schemeClr val="accent5">
                    <a:lumMod val="50000"/>
                  </a:schemeClr>
                </a:solidFill>
                <a:latin typeface="+mn-lt"/>
              </a:rPr>
              <a:t> Chair) </a:t>
            </a:r>
            <a:r>
              <a:rPr lang="en-US" sz="2200" dirty="0">
                <a:solidFill>
                  <a:schemeClr val="accent5">
                    <a:lumMod val="50000"/>
                  </a:schemeClr>
                </a:solidFill>
                <a:latin typeface="+mn-lt"/>
              </a:rPr>
              <a:t>COEXPHAL</a:t>
            </a:r>
            <a:r>
              <a:rPr lang="en-US" sz="2200" b="0" u="none" strike="noStrike" baseline="0" dirty="0">
                <a:solidFill>
                  <a:schemeClr val="accent5">
                    <a:lumMod val="50000"/>
                  </a:schemeClr>
                </a:solidFill>
                <a:latin typeface="+mn-lt"/>
              </a:rPr>
              <a:t>-UAL </a:t>
            </a:r>
            <a:br>
              <a:rPr lang="en-US" sz="2200" b="0" u="none" strike="noStrike" baseline="0" dirty="0">
                <a:solidFill>
                  <a:schemeClr val="accent5">
                    <a:lumMod val="50000"/>
                  </a:schemeClr>
                </a:solidFill>
                <a:latin typeface="+mn-lt"/>
              </a:rPr>
            </a:br>
            <a:r>
              <a:rPr lang="en-US" sz="2200" dirty="0">
                <a:solidFill>
                  <a:schemeClr val="accent5">
                    <a:lumMod val="50000"/>
                  </a:schemeClr>
                </a:solidFill>
                <a:latin typeface="+mn-lt"/>
              </a:rPr>
              <a:t>in horticulture, cooperative studies and sustainable development </a:t>
            </a:r>
            <a:br>
              <a:rPr lang="en-US" sz="2200" dirty="0">
                <a:solidFill>
                  <a:schemeClr val="accent5">
                    <a:lumMod val="50000"/>
                  </a:schemeClr>
                </a:solidFill>
                <a:latin typeface="+mn-lt"/>
              </a:rPr>
            </a:br>
            <a:br>
              <a:rPr lang="en-US" sz="2700" b="0" u="none" strike="noStrike" baseline="0" dirty="0">
                <a:solidFill>
                  <a:schemeClr val="accent5">
                    <a:lumMod val="50000"/>
                  </a:schemeClr>
                </a:solidFill>
                <a:latin typeface="+mn-lt"/>
              </a:rPr>
            </a:br>
            <a:r>
              <a:rPr lang="en-US" sz="2200" dirty="0">
                <a:solidFill>
                  <a:schemeClr val="accent5">
                    <a:lumMod val="50000"/>
                  </a:schemeClr>
                </a:solidFill>
                <a:latin typeface="+mn-lt"/>
              </a:rPr>
              <a:t>Department of Economics and Business</a:t>
            </a:r>
            <a:br>
              <a:rPr lang="en-US" sz="2200" dirty="0">
                <a:solidFill>
                  <a:schemeClr val="accent5">
                    <a:lumMod val="50000"/>
                  </a:schemeClr>
                </a:solidFill>
                <a:latin typeface="+mn-lt"/>
              </a:rPr>
            </a:br>
            <a:r>
              <a:rPr lang="en-US" sz="2200" b="0" u="none" strike="noStrike" baseline="0" dirty="0">
                <a:solidFill>
                  <a:schemeClr val="accent5">
                    <a:lumMod val="50000"/>
                  </a:schemeClr>
                </a:solidFill>
                <a:latin typeface="+mn-lt"/>
              </a:rPr>
              <a:t>University of Almería, Spain</a:t>
            </a:r>
            <a:br>
              <a:rPr lang="en-US" sz="2200" b="0" u="none" strike="noStrike" baseline="0" dirty="0">
                <a:solidFill>
                  <a:srgbClr val="164295"/>
                </a:solidFill>
                <a:latin typeface="BundesSans-Medium"/>
              </a:rPr>
            </a:br>
            <a:br>
              <a:rPr lang="en-US" sz="2200" dirty="0">
                <a:solidFill>
                  <a:srgbClr val="164295"/>
                </a:solidFill>
                <a:latin typeface="BundesSans-Medium"/>
              </a:rPr>
            </a:br>
            <a:endParaRPr lang="en-GB" sz="4900" dirty="0"/>
          </a:p>
        </p:txBody>
      </p:sp>
      <p:sp>
        <p:nvSpPr>
          <p:cNvPr id="3" name="Subtitle 2">
            <a:extLst>
              <a:ext uri="{FF2B5EF4-FFF2-40B4-BE49-F238E27FC236}">
                <a16:creationId xmlns:a16="http://schemas.microsoft.com/office/drawing/2014/main" id="{958D4315-20F0-4E5E-AC3A-202F9FFA028A}"/>
              </a:ext>
            </a:extLst>
          </p:cNvPr>
          <p:cNvSpPr>
            <a:spLocks noGrp="1"/>
          </p:cNvSpPr>
          <p:nvPr>
            <p:ph type="subTitle" idx="1"/>
          </p:nvPr>
        </p:nvSpPr>
        <p:spPr>
          <a:xfrm>
            <a:off x="302930" y="4089862"/>
            <a:ext cx="11640368" cy="1321723"/>
          </a:xfrm>
        </p:spPr>
        <p:txBody>
          <a:bodyPr>
            <a:normAutofit/>
          </a:bodyPr>
          <a:lstStyle/>
          <a:p>
            <a:r>
              <a:rPr lang="en-US" sz="2000" dirty="0">
                <a:solidFill>
                  <a:schemeClr val="accent5">
                    <a:lumMod val="50000"/>
                  </a:schemeClr>
                </a:solidFill>
              </a:rPr>
              <a:t>Transformational research – </a:t>
            </a:r>
            <a:r>
              <a:rPr lang="en-US" sz="2000" dirty="0" err="1">
                <a:solidFill>
                  <a:schemeClr val="accent5">
                    <a:lumMod val="50000"/>
                  </a:schemeClr>
                </a:solidFill>
              </a:rPr>
              <a:t>co-ordinated</a:t>
            </a:r>
            <a:r>
              <a:rPr lang="en-US" sz="2000" dirty="0">
                <a:solidFill>
                  <a:schemeClr val="accent5">
                    <a:lumMod val="50000"/>
                  </a:schemeClr>
                </a:solidFill>
              </a:rPr>
              <a:t> innovation activities for societal challenges</a:t>
            </a:r>
            <a:endParaRPr lang="en-GB" sz="2000" dirty="0">
              <a:solidFill>
                <a:schemeClr val="accent5">
                  <a:lumMod val="50000"/>
                </a:schemeClr>
              </a:solidFill>
            </a:endParaRPr>
          </a:p>
          <a:p>
            <a:r>
              <a:rPr lang="en-US" sz="2000" dirty="0">
                <a:solidFill>
                  <a:schemeClr val="accent5">
                    <a:lumMod val="50000"/>
                  </a:schemeClr>
                </a:solidFill>
              </a:rPr>
              <a:t>Webinar of the Faculty of Bioscience Engineering Research Days, Ghent University</a:t>
            </a:r>
            <a:br>
              <a:rPr lang="en-US" sz="2000" dirty="0">
                <a:solidFill>
                  <a:schemeClr val="accent5">
                    <a:lumMod val="50000"/>
                  </a:schemeClr>
                </a:solidFill>
              </a:rPr>
            </a:br>
            <a:r>
              <a:rPr lang="en-US" sz="2000" dirty="0">
                <a:solidFill>
                  <a:schemeClr val="accent5">
                    <a:lumMod val="50000"/>
                  </a:schemeClr>
                </a:solidFill>
              </a:rPr>
              <a:t>12:00 -13.30 (CET) 7th May - Teams</a:t>
            </a:r>
            <a:endParaRPr lang="en-GB" sz="2000" dirty="0">
              <a:solidFill>
                <a:schemeClr val="accent5">
                  <a:lumMod val="50000"/>
                </a:schemeClr>
              </a:solidFill>
            </a:endParaRPr>
          </a:p>
        </p:txBody>
      </p:sp>
      <p:pic>
        <p:nvPicPr>
          <p:cNvPr id="4" name="4 Imagen">
            <a:extLst>
              <a:ext uri="{FF2B5EF4-FFF2-40B4-BE49-F238E27FC236}">
                <a16:creationId xmlns:a16="http://schemas.microsoft.com/office/drawing/2014/main" id="{16A40F3A-A11F-4610-8E87-F3949152BC9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991451" y="5578532"/>
            <a:ext cx="2880320" cy="1080121"/>
          </a:xfrm>
          <a:prstGeom prst="rect">
            <a:avLst/>
          </a:prstGeom>
          <a:noFill/>
        </p:spPr>
      </p:pic>
      <p:pic>
        <p:nvPicPr>
          <p:cNvPr id="5" name="Picture 2" descr="C:\Users\Cynthia\Pictures\logo catedra coexphal.jpg">
            <a:extLst>
              <a:ext uri="{FF2B5EF4-FFF2-40B4-BE49-F238E27FC236}">
                <a16:creationId xmlns:a16="http://schemas.microsoft.com/office/drawing/2014/main" id="{A469A6E9-38E4-4EAF-840B-1BB71043FA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665778"/>
            <a:ext cx="3804295" cy="99287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4"/>
          <a:stretch>
            <a:fillRect/>
          </a:stretch>
        </p:blipFill>
        <p:spPr>
          <a:xfrm>
            <a:off x="5486400" y="5411585"/>
            <a:ext cx="1338141" cy="1271234"/>
          </a:xfrm>
          <a:prstGeom prst="rect">
            <a:avLst/>
          </a:prstGeom>
        </p:spPr>
      </p:pic>
    </p:spTree>
    <p:extLst>
      <p:ext uri="{BB962C8B-B14F-4D97-AF65-F5344CB8AC3E}">
        <p14:creationId xmlns:p14="http://schemas.microsoft.com/office/powerpoint/2010/main" val="3304167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7877" y="365125"/>
            <a:ext cx="10755923" cy="1325563"/>
          </a:xfrm>
        </p:spPr>
        <p:txBody>
          <a:bodyPr/>
          <a:lstStyle/>
          <a:p>
            <a:r>
              <a:rPr lang="es-ES" b="1" dirty="0" err="1"/>
              <a:t>Paradigm</a:t>
            </a:r>
            <a:r>
              <a:rPr lang="es-ES" b="1" dirty="0"/>
              <a:t> </a:t>
            </a:r>
            <a:r>
              <a:rPr lang="es-ES" b="1" dirty="0" err="1"/>
              <a:t>Shift</a:t>
            </a:r>
            <a:endParaRPr lang="es-ES" b="1" dirty="0"/>
          </a:p>
        </p:txBody>
      </p:sp>
      <p:sp>
        <p:nvSpPr>
          <p:cNvPr id="3" name="Marcador de contenido 2"/>
          <p:cNvSpPr>
            <a:spLocks noGrp="1"/>
          </p:cNvSpPr>
          <p:nvPr>
            <p:ph idx="1"/>
          </p:nvPr>
        </p:nvSpPr>
        <p:spPr>
          <a:xfrm>
            <a:off x="597877" y="2009869"/>
            <a:ext cx="10755923" cy="4572000"/>
          </a:xfrm>
        </p:spPr>
        <p:txBody>
          <a:bodyPr>
            <a:normAutofit/>
          </a:bodyPr>
          <a:lstStyle/>
          <a:p>
            <a:r>
              <a:rPr lang="en-US" dirty="0"/>
              <a:t>New sustainability framework, recognizing the significance of the life-support systems and the biosphere as the foundation for the economy, society, and the human dimension. </a:t>
            </a:r>
          </a:p>
          <a:p>
            <a:r>
              <a:rPr lang="en-US" dirty="0"/>
              <a:t>Economy is a subsystem of society, which is a subsystem of the biosphere or environment</a:t>
            </a:r>
          </a:p>
          <a:p>
            <a:r>
              <a:rPr lang="en-US" dirty="0"/>
              <a:t>Within this sustainability framework, </a:t>
            </a:r>
            <a:r>
              <a:rPr lang="en-US" dirty="0">
                <a:solidFill>
                  <a:srgbClr val="C00000"/>
                </a:solidFill>
              </a:rPr>
              <a:t>the long-term sustainability of greenhouse agriculture of </a:t>
            </a:r>
            <a:r>
              <a:rPr lang="en-US" dirty="0" err="1">
                <a:solidFill>
                  <a:srgbClr val="C00000"/>
                </a:solidFill>
              </a:rPr>
              <a:t>Almería</a:t>
            </a:r>
            <a:r>
              <a:rPr lang="en-US" dirty="0">
                <a:solidFill>
                  <a:srgbClr val="C00000"/>
                </a:solidFill>
              </a:rPr>
              <a:t> depends on the ability of the agricultural model to transition to a new sustainable framework which builds upon the biosphere as a precondition for socio-economic development. </a:t>
            </a:r>
          </a:p>
        </p:txBody>
      </p:sp>
      <p:pic>
        <p:nvPicPr>
          <p:cNvPr id="4" name="Imagen 3"/>
          <p:cNvPicPr>
            <a:picLocks noChangeAspect="1"/>
          </p:cNvPicPr>
          <p:nvPr/>
        </p:nvPicPr>
        <p:blipFill>
          <a:blip r:embed="rId3"/>
          <a:stretch>
            <a:fillRect/>
          </a:stretch>
        </p:blipFill>
        <p:spPr>
          <a:xfrm>
            <a:off x="6046086" y="0"/>
            <a:ext cx="4895295" cy="2097325"/>
          </a:xfrm>
          <a:prstGeom prst="rect">
            <a:avLst/>
          </a:prstGeom>
        </p:spPr>
      </p:pic>
    </p:spTree>
    <p:extLst>
      <p:ext uri="{BB962C8B-B14F-4D97-AF65-F5344CB8AC3E}">
        <p14:creationId xmlns:p14="http://schemas.microsoft.com/office/powerpoint/2010/main" val="2580533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3385" y="365125"/>
            <a:ext cx="10650415" cy="1325563"/>
          </a:xfrm>
        </p:spPr>
        <p:txBody>
          <a:bodyPr/>
          <a:lstStyle/>
          <a:p>
            <a:r>
              <a:rPr lang="es-ES" b="1" dirty="0"/>
              <a:t>Plural </a:t>
            </a:r>
            <a:r>
              <a:rPr lang="es-ES" b="1" dirty="0" err="1"/>
              <a:t>Value</a:t>
            </a:r>
            <a:r>
              <a:rPr lang="es-ES" b="1" dirty="0"/>
              <a:t> </a:t>
            </a:r>
            <a:r>
              <a:rPr lang="es-ES" b="1" dirty="0" err="1"/>
              <a:t>Dimensions</a:t>
            </a:r>
            <a:r>
              <a:rPr lang="es-ES" b="1" dirty="0"/>
              <a:t> - </a:t>
            </a:r>
            <a:r>
              <a:rPr lang="es-ES" b="1" dirty="0" err="1"/>
              <a:t>incommensurable</a:t>
            </a:r>
            <a:endParaRPr lang="es-ES" b="1" dirty="0"/>
          </a:p>
        </p:txBody>
      </p:sp>
      <p:sp>
        <p:nvSpPr>
          <p:cNvPr id="3" name="Marcador de contenido 2"/>
          <p:cNvSpPr>
            <a:spLocks noGrp="1"/>
          </p:cNvSpPr>
          <p:nvPr>
            <p:ph idx="1"/>
          </p:nvPr>
        </p:nvSpPr>
        <p:spPr>
          <a:xfrm>
            <a:off x="633046" y="1825624"/>
            <a:ext cx="10720754" cy="4602608"/>
          </a:xfrm>
        </p:spPr>
        <p:txBody>
          <a:bodyPr>
            <a:normAutofit/>
          </a:bodyPr>
          <a:lstStyle/>
          <a:p>
            <a:r>
              <a:rPr lang="en-US" dirty="0">
                <a:solidFill>
                  <a:srgbClr val="FF0000"/>
                </a:solidFill>
              </a:rPr>
              <a:t>However</a:t>
            </a:r>
            <a:r>
              <a:rPr lang="en-US" dirty="0">
                <a:solidFill>
                  <a:srgbClr val="222222"/>
                </a:solidFill>
              </a:rPr>
              <a:t>, framing the agricultural sector in a new sustainability model based on recognition of the biosphere as the foundation upon which society and economy are based </a:t>
            </a:r>
            <a:r>
              <a:rPr lang="en-US" i="1" dirty="0">
                <a:solidFill>
                  <a:schemeClr val="accent1"/>
                </a:solidFill>
              </a:rPr>
              <a:t>is extremely challenging</a:t>
            </a:r>
            <a:r>
              <a:rPr lang="en-US" dirty="0">
                <a:solidFill>
                  <a:srgbClr val="222222"/>
                </a:solidFill>
              </a:rPr>
              <a:t>. </a:t>
            </a:r>
          </a:p>
          <a:p>
            <a:r>
              <a:rPr lang="en-US" dirty="0">
                <a:solidFill>
                  <a:srgbClr val="222222"/>
                </a:solidFill>
              </a:rPr>
              <a:t>Complex realities resulting from balancing costs, benefits and trade-offs among social, economic and environmental dimensions that need to be analyzed with appropriate methods.</a:t>
            </a:r>
          </a:p>
          <a:p>
            <a:r>
              <a:rPr lang="en-US" dirty="0">
                <a:solidFill>
                  <a:srgbClr val="222222"/>
                </a:solidFill>
              </a:rPr>
              <a:t>Trade-offs are not straight forward </a:t>
            </a:r>
          </a:p>
          <a:p>
            <a:r>
              <a:rPr lang="en-US" dirty="0">
                <a:solidFill>
                  <a:srgbClr val="222222"/>
                </a:solidFill>
              </a:rPr>
              <a:t>Plural value-dimensions are present in carrying out our analysis of the challenges that face the sustainability of Almeria’s agricultural sector. </a:t>
            </a:r>
          </a:p>
        </p:txBody>
      </p:sp>
    </p:spTree>
    <p:extLst>
      <p:ext uri="{BB962C8B-B14F-4D97-AF65-F5344CB8AC3E}">
        <p14:creationId xmlns:p14="http://schemas.microsoft.com/office/powerpoint/2010/main" val="4114222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4000" b="1" dirty="0" err="1">
                <a:solidFill>
                  <a:schemeClr val="accent1"/>
                </a:solidFill>
              </a:rPr>
              <a:t>Method</a:t>
            </a:r>
            <a:r>
              <a:rPr lang="es-ES" sz="4000" b="1" dirty="0">
                <a:solidFill>
                  <a:schemeClr val="accent1"/>
                </a:solidFill>
              </a:rPr>
              <a:t>? </a:t>
            </a:r>
            <a:r>
              <a:rPr lang="es-ES" sz="4000" b="1" dirty="0"/>
              <a:t>Plural </a:t>
            </a:r>
            <a:r>
              <a:rPr lang="es-ES" sz="4000" b="1" dirty="0" err="1"/>
              <a:t>value</a:t>
            </a:r>
            <a:r>
              <a:rPr lang="es-ES" sz="4000" b="1" dirty="0"/>
              <a:t>, </a:t>
            </a:r>
            <a:r>
              <a:rPr lang="es-ES" sz="4000" b="1" dirty="0" err="1"/>
              <a:t>multi-criteria</a:t>
            </a:r>
            <a:r>
              <a:rPr lang="es-ES" sz="4000" b="1" dirty="0"/>
              <a:t> + </a:t>
            </a:r>
            <a:r>
              <a:rPr lang="es-ES" sz="4000" b="1" dirty="0" err="1"/>
              <a:t>multi</a:t>
            </a:r>
            <a:r>
              <a:rPr lang="es-ES" sz="4000" b="1" dirty="0"/>
              <a:t>-actor and </a:t>
            </a:r>
            <a:r>
              <a:rPr lang="es-ES" sz="4000" b="1" dirty="0" err="1"/>
              <a:t>transdisciplinary</a:t>
            </a:r>
            <a:r>
              <a:rPr lang="es-ES" sz="4000" b="1" dirty="0"/>
              <a:t> </a:t>
            </a:r>
            <a:r>
              <a:rPr lang="es-ES" sz="4000" b="1" dirty="0" err="1"/>
              <a:t>research</a:t>
            </a:r>
            <a:endParaRPr lang="es-ES" sz="4000" b="1" dirty="0"/>
          </a:p>
        </p:txBody>
      </p:sp>
      <p:sp>
        <p:nvSpPr>
          <p:cNvPr id="3" name="Marcador de contenido 2"/>
          <p:cNvSpPr>
            <a:spLocks noGrp="1"/>
          </p:cNvSpPr>
          <p:nvPr>
            <p:ph idx="1"/>
          </p:nvPr>
        </p:nvSpPr>
        <p:spPr/>
        <p:txBody>
          <a:bodyPr>
            <a:normAutofit fontScale="92500"/>
          </a:bodyPr>
          <a:lstStyle/>
          <a:p>
            <a:pPr algn="just"/>
            <a:r>
              <a:rPr lang="en-US" dirty="0">
                <a:solidFill>
                  <a:srgbClr val="222222"/>
                </a:solidFill>
              </a:rPr>
              <a:t>Development of common conceptual grounds in order to address divergence of values in the analysis of complex systems, where disagreements in definition or solutions of a societal problem often exist.</a:t>
            </a:r>
          </a:p>
          <a:p>
            <a:pPr algn="just"/>
            <a:r>
              <a:rPr lang="en-US" dirty="0">
                <a:solidFill>
                  <a:srgbClr val="222222"/>
                </a:solidFill>
              </a:rPr>
              <a:t>Inclusion of multi-actors is coupled with plural value and multiple criteria approach. </a:t>
            </a:r>
          </a:p>
          <a:p>
            <a:pPr algn="just"/>
            <a:r>
              <a:rPr lang="en-US" dirty="0">
                <a:solidFill>
                  <a:srgbClr val="222222"/>
                </a:solidFill>
              </a:rPr>
              <a:t>The multi-actor approach is an adequate scientific response (underutilized*) to stimulate cooperation of scientists with practitioners, industry and other actors and can be implemented by using tools and procedures of transdisciplinary research: co-learning and knowledge co-production processes contribute to solutions or transitions. </a:t>
            </a:r>
          </a:p>
          <a:p>
            <a:endParaRPr lang="es-ES" dirty="0"/>
          </a:p>
        </p:txBody>
      </p:sp>
    </p:spTree>
    <p:extLst>
      <p:ext uri="{BB962C8B-B14F-4D97-AF65-F5344CB8AC3E}">
        <p14:creationId xmlns:p14="http://schemas.microsoft.com/office/powerpoint/2010/main" val="3761730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706206" y="0"/>
            <a:ext cx="6374424" cy="1853956"/>
          </a:xfrm>
          <a:prstGeom prst="rect">
            <a:avLst/>
          </a:prstGeom>
        </p:spPr>
      </p:pic>
      <p:sp>
        <p:nvSpPr>
          <p:cNvPr id="2" name="Título 1"/>
          <p:cNvSpPr>
            <a:spLocks noGrp="1"/>
          </p:cNvSpPr>
          <p:nvPr>
            <p:ph type="title"/>
          </p:nvPr>
        </p:nvSpPr>
        <p:spPr/>
        <p:txBody>
          <a:bodyPr/>
          <a:lstStyle/>
          <a:p>
            <a:r>
              <a:rPr lang="es-ES" dirty="0"/>
              <a:t>MAIS </a:t>
            </a:r>
            <a:r>
              <a:rPr lang="es-ES" dirty="0" err="1"/>
              <a:t>Challenge</a:t>
            </a:r>
            <a:r>
              <a:rPr lang="es-ES" dirty="0"/>
              <a:t>…</a:t>
            </a:r>
          </a:p>
        </p:txBody>
      </p:sp>
      <p:sp>
        <p:nvSpPr>
          <p:cNvPr id="3" name="Marcador de contenido 2"/>
          <p:cNvSpPr>
            <a:spLocks noGrp="1"/>
          </p:cNvSpPr>
          <p:nvPr>
            <p:ph idx="1"/>
          </p:nvPr>
        </p:nvSpPr>
        <p:spPr>
          <a:xfrm>
            <a:off x="420624" y="1690688"/>
            <a:ext cx="11320272" cy="4912335"/>
          </a:xfrm>
        </p:spPr>
        <p:txBody>
          <a:bodyPr>
            <a:normAutofit lnSpcReduction="10000"/>
          </a:bodyPr>
          <a:lstStyle/>
          <a:p>
            <a:endParaRPr lang="en-US" dirty="0"/>
          </a:p>
          <a:p>
            <a:r>
              <a:rPr lang="en-US" sz="2200" dirty="0">
                <a:solidFill>
                  <a:srgbClr val="222222"/>
                </a:solidFill>
                <a:latin typeface="Arial" panose="020B0604020202020204" pitchFamily="34" charset="0"/>
              </a:rPr>
              <a:t>2019 - multi-actor community of practice organized in </a:t>
            </a:r>
            <a:r>
              <a:rPr lang="en-US" sz="2200" dirty="0" err="1">
                <a:solidFill>
                  <a:srgbClr val="222222"/>
                </a:solidFill>
                <a:latin typeface="Arial" panose="020B0604020202020204" pitchFamily="34" charset="0"/>
              </a:rPr>
              <a:t>Almería</a:t>
            </a:r>
            <a:r>
              <a:rPr lang="en-US" sz="2200" dirty="0">
                <a:solidFill>
                  <a:srgbClr val="222222"/>
                </a:solidFill>
                <a:latin typeface="Arial" panose="020B0604020202020204" pitchFamily="34" charset="0"/>
              </a:rPr>
              <a:t> - included scientists and non-scientists with extensive experience in greenhouse agriculture from 5 knowledge domains (technology, environment, society and culture, economy, and governance). </a:t>
            </a:r>
          </a:p>
          <a:p>
            <a:r>
              <a:rPr lang="en-US" sz="2200" dirty="0">
                <a:solidFill>
                  <a:srgbClr val="222222"/>
                </a:solidFill>
                <a:latin typeface="Arial" panose="020B0604020202020204" pitchFamily="34" charset="0"/>
              </a:rPr>
              <a:t>Non-scientists included public and private actors, cooperative presidents &amp; CEOs, public extension services, policy makers, foundations, farmer associations, technology companies, etc.</a:t>
            </a:r>
          </a:p>
          <a:p>
            <a:r>
              <a:rPr lang="en-US" dirty="0"/>
              <a:t>The collective dynamics were oriented specifically to </a:t>
            </a:r>
          </a:p>
          <a:p>
            <a:pPr marL="457200" lvl="1" indent="0">
              <a:buNone/>
            </a:pPr>
            <a:r>
              <a:rPr lang="en-US" dirty="0"/>
              <a:t>(1) explore and define the sustainability challenges, </a:t>
            </a:r>
          </a:p>
          <a:p>
            <a:pPr marL="457200" lvl="1" indent="0">
              <a:buNone/>
            </a:pPr>
            <a:r>
              <a:rPr lang="en-US" dirty="0"/>
              <a:t>(2) identify opportunities and barriers to address each challenge, and </a:t>
            </a:r>
          </a:p>
          <a:p>
            <a:pPr marL="457200" lvl="1" indent="0">
              <a:buNone/>
            </a:pPr>
            <a:r>
              <a:rPr lang="en-US" dirty="0"/>
              <a:t>(3) establish collective actions to </a:t>
            </a:r>
            <a:r>
              <a:rPr lang="en-US" dirty="0">
                <a:solidFill>
                  <a:srgbClr val="C00000"/>
                </a:solidFill>
              </a:rPr>
              <a:t>move from theory to practice </a:t>
            </a:r>
            <a:r>
              <a:rPr lang="en-US" dirty="0"/>
              <a:t>in overcoming the identified challenges.</a:t>
            </a:r>
          </a:p>
          <a:p>
            <a:pPr marL="457200" lvl="1" indent="0">
              <a:buNone/>
            </a:pPr>
            <a:r>
              <a:rPr lang="es-ES" dirty="0">
                <a:hlinkClick r:id="rId3"/>
              </a:rPr>
              <a:t>https://www.mdpi.com/1660-4601/16/21/4097/htm</a:t>
            </a:r>
            <a:r>
              <a:rPr lang="es-ES" dirty="0"/>
              <a:t> </a:t>
            </a:r>
          </a:p>
        </p:txBody>
      </p:sp>
    </p:spTree>
    <p:extLst>
      <p:ext uri="{BB962C8B-B14F-4D97-AF65-F5344CB8AC3E}">
        <p14:creationId xmlns:p14="http://schemas.microsoft.com/office/powerpoint/2010/main" val="411307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Six</a:t>
            </a:r>
            <a:r>
              <a:rPr lang="es-ES" dirty="0"/>
              <a:t> </a:t>
            </a:r>
            <a:r>
              <a:rPr lang="es-ES" dirty="0" err="1"/>
              <a:t>Challenges</a:t>
            </a:r>
            <a:r>
              <a:rPr lang="es-ES" dirty="0"/>
              <a:t> (</a:t>
            </a:r>
            <a:r>
              <a:rPr lang="es-ES" dirty="0" err="1"/>
              <a:t>consensus</a:t>
            </a:r>
            <a:r>
              <a:rPr lang="es-ES" dirty="0"/>
              <a:t>!) </a:t>
            </a:r>
          </a:p>
        </p:txBody>
      </p:sp>
      <p:sp>
        <p:nvSpPr>
          <p:cNvPr id="3" name="Marcador de contenido 2"/>
          <p:cNvSpPr>
            <a:spLocks noGrp="1"/>
          </p:cNvSpPr>
          <p:nvPr>
            <p:ph idx="1"/>
          </p:nvPr>
        </p:nvSpPr>
        <p:spPr/>
        <p:txBody>
          <a:bodyPr>
            <a:normAutofit fontScale="92500" lnSpcReduction="10000"/>
          </a:bodyPr>
          <a:lstStyle/>
          <a:p>
            <a:pPr marL="0" indent="0">
              <a:buNone/>
            </a:pPr>
            <a:r>
              <a:rPr lang="en-US" dirty="0"/>
              <a:t>The multi-actor, transdisciplinary process implemented collectively, and supported by scientific literature, identified 6 fundamental challenges to transitioning to an agricultural model that aims to ameliorate risks and avoid a systemic collapse, whilst balancing a concern for profitability with sustainability: </a:t>
            </a:r>
          </a:p>
          <a:p>
            <a:pPr marL="514350" indent="-514350">
              <a:buAutoNum type="arabicParenBoth"/>
            </a:pPr>
            <a:r>
              <a:rPr lang="en-US" dirty="0"/>
              <a:t>Governance based on a culture of shared responsibility for sustainability, </a:t>
            </a:r>
          </a:p>
          <a:p>
            <a:pPr marL="0" indent="0">
              <a:buNone/>
            </a:pPr>
            <a:r>
              <a:rPr lang="en-US" dirty="0"/>
              <a:t>(2) Sustainable and efficient use of water, </a:t>
            </a:r>
          </a:p>
          <a:p>
            <a:pPr marL="0" indent="0">
              <a:buNone/>
            </a:pPr>
            <a:r>
              <a:rPr lang="en-US" dirty="0"/>
              <a:t>(3) Biodiversity conservation, </a:t>
            </a:r>
          </a:p>
          <a:p>
            <a:pPr marL="0" indent="0">
              <a:buNone/>
            </a:pPr>
            <a:r>
              <a:rPr lang="en-US" dirty="0"/>
              <a:t>(4) Implementing a circular economy plan, </a:t>
            </a:r>
          </a:p>
          <a:p>
            <a:pPr marL="0" indent="0">
              <a:buNone/>
            </a:pPr>
            <a:r>
              <a:rPr lang="en-US" dirty="0"/>
              <a:t>(5) Technology and knowledge transfer, and </a:t>
            </a:r>
          </a:p>
          <a:p>
            <a:pPr marL="0" indent="0">
              <a:buNone/>
            </a:pPr>
            <a:r>
              <a:rPr lang="en-US" dirty="0"/>
              <a:t>(6) Image and identity.</a:t>
            </a:r>
            <a:endParaRPr lang="es-ES" dirty="0"/>
          </a:p>
        </p:txBody>
      </p:sp>
    </p:spTree>
    <p:extLst>
      <p:ext uri="{BB962C8B-B14F-4D97-AF65-F5344CB8AC3E}">
        <p14:creationId xmlns:p14="http://schemas.microsoft.com/office/powerpoint/2010/main" val="313355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pPr marL="0" indent="0">
              <a:buNone/>
            </a:pPr>
            <a:endParaRPr lang="es-ES" dirty="0"/>
          </a:p>
          <a:p>
            <a:pPr marL="0" indent="0">
              <a:buNone/>
            </a:pPr>
            <a:r>
              <a:rPr lang="es-ES" sz="3200" dirty="0" err="1"/>
              <a:t>Outcomes</a:t>
            </a:r>
            <a:r>
              <a:rPr lang="es-ES" sz="3200" dirty="0"/>
              <a:t> of </a:t>
            </a:r>
            <a:r>
              <a:rPr lang="es-ES" sz="3200" dirty="0" err="1"/>
              <a:t>each</a:t>
            </a:r>
            <a:r>
              <a:rPr lang="es-ES" sz="3200" dirty="0"/>
              <a:t> </a:t>
            </a:r>
            <a:r>
              <a:rPr lang="es-ES" sz="3200" dirty="0" err="1"/>
              <a:t>challenge</a:t>
            </a:r>
            <a:r>
              <a:rPr lang="es-ES" sz="3200" dirty="0"/>
              <a:t>…..</a:t>
            </a:r>
            <a:r>
              <a:rPr lang="es-ES" sz="3200" dirty="0" err="1">
                <a:solidFill>
                  <a:srgbClr val="00B0F0"/>
                </a:solidFill>
              </a:rPr>
              <a:t>we</a:t>
            </a:r>
            <a:r>
              <a:rPr lang="es-ES" sz="3200" dirty="0">
                <a:solidFill>
                  <a:srgbClr val="00B0F0"/>
                </a:solidFill>
              </a:rPr>
              <a:t> </a:t>
            </a:r>
            <a:r>
              <a:rPr lang="es-ES" sz="3200" dirty="0" err="1">
                <a:solidFill>
                  <a:srgbClr val="00B0F0"/>
                </a:solidFill>
              </a:rPr>
              <a:t>will</a:t>
            </a:r>
            <a:r>
              <a:rPr lang="es-ES" sz="3200" dirty="0">
                <a:solidFill>
                  <a:srgbClr val="00B0F0"/>
                </a:solidFill>
              </a:rPr>
              <a:t> </a:t>
            </a:r>
            <a:r>
              <a:rPr lang="es-ES" sz="3200" dirty="0" err="1">
                <a:solidFill>
                  <a:srgbClr val="00B0F0"/>
                </a:solidFill>
              </a:rPr>
              <a:t>only</a:t>
            </a:r>
            <a:r>
              <a:rPr lang="es-ES" sz="3200" dirty="0">
                <a:solidFill>
                  <a:srgbClr val="00B0F0"/>
                </a:solidFill>
              </a:rPr>
              <a:t> look at </a:t>
            </a:r>
            <a:r>
              <a:rPr lang="es-ES" sz="3200" dirty="0" err="1">
                <a:solidFill>
                  <a:srgbClr val="00B0F0"/>
                </a:solidFill>
              </a:rPr>
              <a:t>selected</a:t>
            </a:r>
            <a:r>
              <a:rPr lang="es-ES" sz="3200" dirty="0">
                <a:solidFill>
                  <a:srgbClr val="00B0F0"/>
                </a:solidFill>
              </a:rPr>
              <a:t> </a:t>
            </a:r>
            <a:r>
              <a:rPr lang="es-ES" sz="3200" dirty="0" err="1">
                <a:solidFill>
                  <a:srgbClr val="00B0F0"/>
                </a:solidFill>
              </a:rPr>
              <a:t>examples</a:t>
            </a:r>
            <a:r>
              <a:rPr lang="es-ES" sz="3200" dirty="0">
                <a:solidFill>
                  <a:srgbClr val="00B0F0"/>
                </a:solidFill>
              </a:rPr>
              <a:t> </a:t>
            </a:r>
            <a:r>
              <a:rPr lang="es-ES" sz="3200" dirty="0" err="1">
                <a:solidFill>
                  <a:srgbClr val="00B0F0"/>
                </a:solidFill>
              </a:rPr>
              <a:t>today</a:t>
            </a:r>
            <a:r>
              <a:rPr lang="es-ES" sz="2000" dirty="0"/>
              <a:t>…(</a:t>
            </a:r>
            <a:r>
              <a:rPr lang="es-ES" sz="2000" dirty="0" err="1"/>
              <a:t>participants</a:t>
            </a:r>
            <a:r>
              <a:rPr lang="es-ES" sz="2000" dirty="0"/>
              <a:t> can </a:t>
            </a:r>
            <a:r>
              <a:rPr lang="es-ES" sz="2000" dirty="0" err="1"/>
              <a:t>read</a:t>
            </a:r>
            <a:r>
              <a:rPr lang="es-ES" sz="2000" dirty="0"/>
              <a:t> </a:t>
            </a:r>
            <a:r>
              <a:rPr lang="es-ES" sz="2000" dirty="0" err="1"/>
              <a:t>the</a:t>
            </a:r>
            <a:r>
              <a:rPr lang="es-ES" sz="2000" dirty="0"/>
              <a:t> </a:t>
            </a:r>
            <a:r>
              <a:rPr lang="es-ES" sz="2000" dirty="0" err="1"/>
              <a:t>rest</a:t>
            </a:r>
            <a:r>
              <a:rPr lang="es-ES" sz="2000" dirty="0"/>
              <a:t> </a:t>
            </a:r>
            <a:r>
              <a:rPr lang="es-ES" sz="2000" dirty="0" err="1"/>
              <a:t>later</a:t>
            </a:r>
            <a:r>
              <a:rPr lang="es-ES" sz="2000" dirty="0"/>
              <a:t>, </a:t>
            </a:r>
            <a:r>
              <a:rPr lang="es-ES" sz="2000" dirty="0" err="1"/>
              <a:t>or</a:t>
            </a:r>
            <a:r>
              <a:rPr lang="es-ES" sz="2000" dirty="0"/>
              <a:t> </a:t>
            </a:r>
            <a:r>
              <a:rPr lang="es-ES" sz="2000" dirty="0" err="1"/>
              <a:t>the</a:t>
            </a:r>
            <a:r>
              <a:rPr lang="es-ES" sz="2000" dirty="0"/>
              <a:t> </a:t>
            </a:r>
            <a:r>
              <a:rPr lang="es-ES" sz="2000" dirty="0" err="1"/>
              <a:t>article</a:t>
            </a:r>
            <a:r>
              <a:rPr lang="es-ES" sz="2000" dirty="0"/>
              <a:t>…)</a:t>
            </a:r>
          </a:p>
          <a:p>
            <a:pPr marL="0" indent="0">
              <a:buNone/>
            </a:pPr>
            <a:endParaRPr lang="es-ES" sz="3200" dirty="0"/>
          </a:p>
          <a:p>
            <a:pPr marL="0" indent="0">
              <a:buNone/>
            </a:pPr>
            <a:r>
              <a:rPr lang="es-ES" sz="3200" dirty="0" err="1">
                <a:solidFill>
                  <a:srgbClr val="7030A0"/>
                </a:solidFill>
              </a:rPr>
              <a:t>Important</a:t>
            </a:r>
            <a:r>
              <a:rPr lang="es-ES" sz="3200" dirty="0">
                <a:solidFill>
                  <a:srgbClr val="7030A0"/>
                </a:solidFill>
              </a:rPr>
              <a:t> to </a:t>
            </a:r>
            <a:r>
              <a:rPr lang="es-ES" sz="3200" dirty="0" err="1">
                <a:solidFill>
                  <a:srgbClr val="7030A0"/>
                </a:solidFill>
              </a:rPr>
              <a:t>get</a:t>
            </a:r>
            <a:r>
              <a:rPr lang="es-ES" sz="3200" dirty="0">
                <a:solidFill>
                  <a:srgbClr val="7030A0"/>
                </a:solidFill>
              </a:rPr>
              <a:t> a </a:t>
            </a:r>
            <a:r>
              <a:rPr lang="es-ES" sz="3200" dirty="0" err="1">
                <a:solidFill>
                  <a:srgbClr val="7030A0"/>
                </a:solidFill>
              </a:rPr>
              <a:t>sense</a:t>
            </a:r>
            <a:r>
              <a:rPr lang="es-ES" sz="3200" dirty="0">
                <a:solidFill>
                  <a:srgbClr val="7030A0"/>
                </a:solidFill>
              </a:rPr>
              <a:t> of </a:t>
            </a:r>
            <a:r>
              <a:rPr lang="es-ES" sz="3200" dirty="0" err="1">
                <a:solidFill>
                  <a:srgbClr val="7030A0"/>
                </a:solidFill>
              </a:rPr>
              <a:t>Mission</a:t>
            </a:r>
            <a:r>
              <a:rPr lang="es-ES" sz="3200" dirty="0">
                <a:solidFill>
                  <a:srgbClr val="7030A0"/>
                </a:solidFill>
              </a:rPr>
              <a:t> </a:t>
            </a:r>
            <a:r>
              <a:rPr lang="es-ES" sz="3200" dirty="0" err="1">
                <a:solidFill>
                  <a:srgbClr val="7030A0"/>
                </a:solidFill>
              </a:rPr>
              <a:t>oriented</a:t>
            </a:r>
            <a:r>
              <a:rPr lang="es-ES" sz="3200" dirty="0">
                <a:solidFill>
                  <a:srgbClr val="7030A0"/>
                </a:solidFill>
              </a:rPr>
              <a:t> </a:t>
            </a:r>
            <a:r>
              <a:rPr lang="es-ES" sz="3200" dirty="0" err="1">
                <a:solidFill>
                  <a:srgbClr val="7030A0"/>
                </a:solidFill>
              </a:rPr>
              <a:t>Agricultural</a:t>
            </a:r>
            <a:r>
              <a:rPr lang="es-ES" sz="3200" dirty="0">
                <a:solidFill>
                  <a:srgbClr val="7030A0"/>
                </a:solidFill>
              </a:rPr>
              <a:t> </a:t>
            </a:r>
            <a:r>
              <a:rPr lang="es-ES" sz="3200" dirty="0" err="1">
                <a:solidFill>
                  <a:srgbClr val="7030A0"/>
                </a:solidFill>
              </a:rPr>
              <a:t>Innovation</a:t>
            </a:r>
            <a:r>
              <a:rPr lang="es-ES" sz="3200" dirty="0">
                <a:solidFill>
                  <a:srgbClr val="7030A0"/>
                </a:solidFill>
              </a:rPr>
              <a:t> </a:t>
            </a:r>
            <a:r>
              <a:rPr lang="es-ES" sz="3200" dirty="0" err="1">
                <a:solidFill>
                  <a:srgbClr val="7030A0"/>
                </a:solidFill>
              </a:rPr>
              <a:t>Systems</a:t>
            </a:r>
            <a:r>
              <a:rPr lang="es-ES" sz="3200" dirty="0">
                <a:solidFill>
                  <a:srgbClr val="7030A0"/>
                </a:solidFill>
              </a:rPr>
              <a:t> </a:t>
            </a:r>
            <a:r>
              <a:rPr lang="es-ES" sz="3200" dirty="0" err="1">
                <a:solidFill>
                  <a:srgbClr val="7030A0"/>
                </a:solidFill>
              </a:rPr>
              <a:t>put</a:t>
            </a:r>
            <a:r>
              <a:rPr lang="es-ES" sz="3200" dirty="0">
                <a:solidFill>
                  <a:srgbClr val="7030A0"/>
                </a:solidFill>
              </a:rPr>
              <a:t> in </a:t>
            </a:r>
            <a:r>
              <a:rPr lang="es-ES" sz="3200" dirty="0" err="1">
                <a:solidFill>
                  <a:srgbClr val="7030A0"/>
                </a:solidFill>
              </a:rPr>
              <a:t>practice</a:t>
            </a:r>
            <a:r>
              <a:rPr lang="es-ES" sz="3200" dirty="0">
                <a:solidFill>
                  <a:srgbClr val="7030A0"/>
                </a:solidFill>
              </a:rPr>
              <a:t>….</a:t>
            </a:r>
          </a:p>
        </p:txBody>
      </p:sp>
    </p:spTree>
    <p:extLst>
      <p:ext uri="{BB962C8B-B14F-4D97-AF65-F5344CB8AC3E}">
        <p14:creationId xmlns:p14="http://schemas.microsoft.com/office/powerpoint/2010/main" val="4148730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4048" y="365125"/>
            <a:ext cx="11201400" cy="507711"/>
          </a:xfrm>
        </p:spPr>
        <p:txBody>
          <a:bodyPr>
            <a:noAutofit/>
          </a:bodyPr>
          <a:lstStyle/>
          <a:p>
            <a:br>
              <a:rPr lang="en-US" sz="2000" dirty="0"/>
            </a:br>
            <a:r>
              <a:rPr lang="en-US" sz="3200" b="1" dirty="0"/>
              <a:t>1) Governance based on a culture of shared responsibility for sustainability </a:t>
            </a:r>
            <a:br>
              <a:rPr lang="en-US" sz="2000" dirty="0"/>
            </a:br>
            <a:endParaRPr lang="es-ES" sz="2000" dirty="0"/>
          </a:p>
        </p:txBody>
      </p:sp>
      <p:sp>
        <p:nvSpPr>
          <p:cNvPr id="3" name="Marcador de contenido 2"/>
          <p:cNvSpPr>
            <a:spLocks noGrp="1"/>
          </p:cNvSpPr>
          <p:nvPr>
            <p:ph idx="1"/>
          </p:nvPr>
        </p:nvSpPr>
        <p:spPr>
          <a:xfrm>
            <a:off x="590204" y="1161288"/>
            <a:ext cx="10763596" cy="5413248"/>
          </a:xfrm>
        </p:spPr>
        <p:txBody>
          <a:bodyPr>
            <a:normAutofit fontScale="47500" lnSpcReduction="20000"/>
          </a:bodyPr>
          <a:lstStyle/>
          <a:p>
            <a:pPr marL="0" indent="0">
              <a:buNone/>
            </a:pPr>
            <a:r>
              <a:rPr lang="en-US" sz="4200" dirty="0">
                <a:solidFill>
                  <a:schemeClr val="accent1">
                    <a:lumMod val="75000"/>
                  </a:schemeClr>
                </a:solidFill>
              </a:rPr>
              <a:t>Shift to a new governance system that enables a culture of shared responsibility for long-term sustainability. Major governance issue identified - regulatory non-compliance tolerated by public local and regional administrations. </a:t>
            </a:r>
          </a:p>
          <a:p>
            <a:pPr marL="0" indent="0">
              <a:buNone/>
            </a:pPr>
            <a:r>
              <a:rPr lang="en-US" sz="4200" dirty="0">
                <a:solidFill>
                  <a:schemeClr val="accent1">
                    <a:lumMod val="75000"/>
                  </a:schemeClr>
                </a:solidFill>
              </a:rPr>
              <a:t>Role of civil society in creating public policies and governance has been neglected.</a:t>
            </a:r>
          </a:p>
          <a:p>
            <a:pPr marL="0" indent="0">
              <a:buNone/>
            </a:pPr>
            <a:r>
              <a:rPr lang="en-US" sz="4200" dirty="0">
                <a:solidFill>
                  <a:schemeClr val="accent1">
                    <a:lumMod val="75000"/>
                  </a:schemeClr>
                </a:solidFill>
              </a:rPr>
              <a:t>The diversity of governance interpretations and meanings, which are </a:t>
            </a:r>
            <a:r>
              <a:rPr lang="en-US" sz="4200" dirty="0" err="1">
                <a:solidFill>
                  <a:schemeClr val="accent1">
                    <a:lumMod val="75000"/>
                  </a:schemeClr>
                </a:solidFill>
              </a:rPr>
              <a:t>dependant</a:t>
            </a:r>
            <a:r>
              <a:rPr lang="en-US" sz="4200" dirty="0">
                <a:solidFill>
                  <a:schemeClr val="accent1">
                    <a:lumMod val="75000"/>
                  </a:schemeClr>
                </a:solidFill>
              </a:rPr>
              <a:t> on plural values, as well as multidisciplinary traditions, results in a complex task in the attempt to define a common and generic governance strategy.</a:t>
            </a:r>
          </a:p>
          <a:p>
            <a:pPr marL="0" indent="0">
              <a:buNone/>
            </a:pPr>
            <a:r>
              <a:rPr lang="en-US" sz="4200" b="1" dirty="0"/>
              <a:t>Opportunities:</a:t>
            </a:r>
            <a:r>
              <a:rPr lang="en-US" sz="4200" dirty="0"/>
              <a:t> </a:t>
            </a:r>
            <a:r>
              <a:rPr lang="en-US" sz="4200" b="1" dirty="0"/>
              <a:t>(1) </a:t>
            </a:r>
            <a:r>
              <a:rPr lang="en-US" sz="4200" dirty="0"/>
              <a:t>Existing legal frameworks that obligate public administrations to guarantee transparency and active participation in policies, or corporate social responsibility and environmental responsibility legal frameworks; </a:t>
            </a:r>
            <a:r>
              <a:rPr lang="en-US" sz="4200" b="1" dirty="0"/>
              <a:t>(2) </a:t>
            </a:r>
            <a:r>
              <a:rPr lang="en-US" sz="4200" dirty="0"/>
              <a:t>European Commission has emphasized the </a:t>
            </a:r>
            <a:r>
              <a:rPr lang="en-US" sz="4200" dirty="0">
                <a:solidFill>
                  <a:srgbClr val="7030A0"/>
                </a:solidFill>
              </a:rPr>
              <a:t>full engagement of public participation in governance and achievement of its research missions, where the public is not only involved in co-creation but also in co-implementation and co-evaluation</a:t>
            </a:r>
            <a:r>
              <a:rPr lang="en-US" sz="4200" dirty="0"/>
              <a:t>.</a:t>
            </a:r>
          </a:p>
          <a:p>
            <a:pPr marL="0" indent="0">
              <a:buNone/>
            </a:pPr>
            <a:r>
              <a:rPr lang="en-US" sz="4200" b="1" dirty="0"/>
              <a:t>Barriers:</a:t>
            </a:r>
            <a:r>
              <a:rPr lang="en-US" sz="4200" dirty="0"/>
              <a:t>  Public administrations have not developed an effective method by which to fulfil the obligation to include active public participation. </a:t>
            </a:r>
          </a:p>
          <a:p>
            <a:pPr marL="0" indent="0">
              <a:buNone/>
            </a:pPr>
            <a:r>
              <a:rPr lang="en-US" sz="4200" b="1" dirty="0"/>
              <a:t>Key actions: (1) </a:t>
            </a:r>
            <a:r>
              <a:rPr lang="en-US" sz="4200" dirty="0"/>
              <a:t>to advance a new governance model for Almeria, </a:t>
            </a:r>
            <a:r>
              <a:rPr lang="en-US" sz="4200" dirty="0">
                <a:solidFill>
                  <a:srgbClr val="00B050"/>
                </a:solidFill>
              </a:rPr>
              <a:t>improve internal and inter-institutional coordination</a:t>
            </a:r>
            <a:r>
              <a:rPr lang="en-US" sz="4200" dirty="0"/>
              <a:t> for the integration of environmental goals in public policies; </a:t>
            </a:r>
            <a:r>
              <a:rPr lang="en-US" sz="4200" b="1" dirty="0"/>
              <a:t>(2) </a:t>
            </a:r>
            <a:r>
              <a:rPr lang="en-US" sz="4200" dirty="0">
                <a:solidFill>
                  <a:srgbClr val="00B050"/>
                </a:solidFill>
              </a:rPr>
              <a:t>Empower Almeria’s society</a:t>
            </a:r>
            <a:r>
              <a:rPr lang="en-US" sz="4200" dirty="0"/>
              <a:t> by offering training and experience in public participation for public policies; and </a:t>
            </a:r>
            <a:r>
              <a:rPr lang="en-US" sz="4200" b="1" dirty="0"/>
              <a:t>(3) </a:t>
            </a:r>
            <a:r>
              <a:rPr lang="en-US" sz="4200" dirty="0"/>
              <a:t>Create new spaces based on </a:t>
            </a:r>
            <a:r>
              <a:rPr lang="en-US" sz="4200" dirty="0">
                <a:solidFill>
                  <a:srgbClr val="00B050"/>
                </a:solidFill>
              </a:rPr>
              <a:t>social learning and collective construction for sustainability, instead of the negotiation of individual interests and preferences</a:t>
            </a:r>
            <a:r>
              <a:rPr lang="en-US" sz="4200" dirty="0"/>
              <a:t>. </a:t>
            </a:r>
          </a:p>
          <a:p>
            <a:pPr marL="0" indent="0">
              <a:buNone/>
            </a:pPr>
            <a:endParaRPr lang="en-US" dirty="0"/>
          </a:p>
        </p:txBody>
      </p:sp>
    </p:spTree>
    <p:extLst>
      <p:ext uri="{BB962C8B-B14F-4D97-AF65-F5344CB8AC3E}">
        <p14:creationId xmlns:p14="http://schemas.microsoft.com/office/powerpoint/2010/main" val="220103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1480" y="365125"/>
            <a:ext cx="10942320" cy="128651"/>
          </a:xfrm>
        </p:spPr>
        <p:txBody>
          <a:bodyPr>
            <a:normAutofit fontScale="90000"/>
          </a:bodyPr>
          <a:lstStyle/>
          <a:p>
            <a:br>
              <a:rPr lang="en-US" dirty="0">
                <a:solidFill>
                  <a:prstClr val="black"/>
                </a:solidFill>
              </a:rPr>
            </a:br>
            <a:r>
              <a:rPr lang="en-US" sz="4000" b="1" dirty="0">
                <a:solidFill>
                  <a:prstClr val="black"/>
                </a:solidFill>
              </a:rPr>
              <a:t>2) Sustainable and efficient use of water </a:t>
            </a:r>
            <a:endParaRPr lang="es-ES" dirty="0"/>
          </a:p>
        </p:txBody>
      </p:sp>
      <p:sp>
        <p:nvSpPr>
          <p:cNvPr id="3" name="Marcador de contenido 2"/>
          <p:cNvSpPr>
            <a:spLocks noGrp="1"/>
          </p:cNvSpPr>
          <p:nvPr>
            <p:ph idx="1"/>
          </p:nvPr>
        </p:nvSpPr>
        <p:spPr>
          <a:xfrm>
            <a:off x="411480" y="978408"/>
            <a:ext cx="11073384" cy="5680087"/>
          </a:xfrm>
        </p:spPr>
        <p:txBody>
          <a:bodyPr>
            <a:noAutofit/>
          </a:bodyPr>
          <a:lstStyle/>
          <a:p>
            <a:pPr marL="0" lvl="0" indent="0">
              <a:buNone/>
            </a:pPr>
            <a:r>
              <a:rPr lang="en-US" sz="2000" dirty="0">
                <a:solidFill>
                  <a:schemeClr val="accent1">
                    <a:lumMod val="75000"/>
                  </a:schemeClr>
                </a:solidFill>
              </a:rPr>
              <a:t>Unsustainable water management is one of the most important environmental issues worldwide. Urgent need to correct the current trend of water use by greenhouse horticulture, impacting water quality and quantity.  Nitrate Vulnerable Zones require the adoption of improved management of both irrigation and nitrogen.</a:t>
            </a:r>
          </a:p>
          <a:p>
            <a:pPr marL="0" lvl="0" indent="0">
              <a:buNone/>
            </a:pPr>
            <a:r>
              <a:rPr lang="en-US" sz="1800" b="1" dirty="0">
                <a:solidFill>
                  <a:prstClr val="black"/>
                </a:solidFill>
              </a:rPr>
              <a:t>Opportunities</a:t>
            </a:r>
            <a:r>
              <a:rPr lang="en-US" sz="1800" dirty="0">
                <a:solidFill>
                  <a:prstClr val="black"/>
                </a:solidFill>
              </a:rPr>
              <a:t>: </a:t>
            </a:r>
            <a:r>
              <a:rPr lang="en-US" sz="1800" b="1" dirty="0">
                <a:solidFill>
                  <a:prstClr val="black"/>
                </a:solidFill>
              </a:rPr>
              <a:t>(1) </a:t>
            </a:r>
            <a:r>
              <a:rPr lang="en-US" sz="1800" dirty="0">
                <a:solidFill>
                  <a:prstClr val="black"/>
                </a:solidFill>
              </a:rPr>
              <a:t>compliance with the EU Water Framework Directive; </a:t>
            </a:r>
            <a:r>
              <a:rPr lang="en-US" sz="1800" b="1" dirty="0">
                <a:solidFill>
                  <a:prstClr val="black"/>
                </a:solidFill>
              </a:rPr>
              <a:t>(2) </a:t>
            </a:r>
            <a:r>
              <a:rPr lang="en-US" sz="1800" dirty="0" err="1">
                <a:solidFill>
                  <a:prstClr val="black"/>
                </a:solidFill>
              </a:rPr>
              <a:t>lntegrated</a:t>
            </a:r>
            <a:r>
              <a:rPr lang="en-US" sz="1800" dirty="0">
                <a:solidFill>
                  <a:prstClr val="black"/>
                </a:solidFill>
              </a:rPr>
              <a:t> use of alternative water sources </a:t>
            </a:r>
            <a:r>
              <a:rPr lang="en-US" sz="1800" dirty="0"/>
              <a:t>to </a:t>
            </a:r>
            <a:r>
              <a:rPr lang="en-US" sz="1800" dirty="0">
                <a:solidFill>
                  <a:prstClr val="black"/>
                </a:solidFill>
              </a:rPr>
              <a:t>optimize cost, quality and water extraction rates; </a:t>
            </a:r>
            <a:r>
              <a:rPr lang="en-US" sz="1800" b="1" dirty="0">
                <a:solidFill>
                  <a:prstClr val="black"/>
                </a:solidFill>
              </a:rPr>
              <a:t>(3) </a:t>
            </a:r>
            <a:r>
              <a:rPr lang="en-US" sz="1800" dirty="0">
                <a:solidFill>
                  <a:srgbClr val="FF0000"/>
                </a:solidFill>
              </a:rPr>
              <a:t>Low-cost technologies</a:t>
            </a:r>
            <a:r>
              <a:rPr lang="en-US" sz="1800" dirty="0">
                <a:solidFill>
                  <a:prstClr val="black"/>
                </a:solidFill>
              </a:rPr>
              <a:t> developed and evaluated as result of innovative research and knowledge transfer - (</a:t>
            </a:r>
            <a:r>
              <a:rPr lang="en-US" sz="1800" dirty="0" err="1">
                <a:solidFill>
                  <a:prstClr val="black"/>
                </a:solidFill>
              </a:rPr>
              <a:t>Fertinnowa</a:t>
            </a:r>
            <a:r>
              <a:rPr lang="en-US" sz="1800" dirty="0">
                <a:solidFill>
                  <a:prstClr val="black"/>
                </a:solidFill>
              </a:rPr>
              <a:t>; IoF2020; NEFERTITI, SAH…); </a:t>
            </a:r>
            <a:r>
              <a:rPr lang="en-US" sz="1800" b="1" dirty="0">
                <a:solidFill>
                  <a:prstClr val="black"/>
                </a:solidFill>
              </a:rPr>
              <a:t>(4) </a:t>
            </a:r>
            <a:r>
              <a:rPr lang="en-US" sz="1800" dirty="0">
                <a:solidFill>
                  <a:srgbClr val="FF0000"/>
                </a:solidFill>
              </a:rPr>
              <a:t>Effective system for knowledge exchange </a:t>
            </a:r>
            <a:r>
              <a:rPr lang="en-US" sz="1800" dirty="0">
                <a:solidFill>
                  <a:prstClr val="black"/>
                </a:solidFill>
              </a:rPr>
              <a:t>and dynamic community of farmers/cooperatives capable of absorbing changes and promoting new strategies; and </a:t>
            </a:r>
            <a:r>
              <a:rPr lang="en-US" sz="1800" b="1" dirty="0">
                <a:solidFill>
                  <a:prstClr val="black"/>
                </a:solidFill>
              </a:rPr>
              <a:t>(5) </a:t>
            </a:r>
            <a:r>
              <a:rPr lang="en-US" sz="1800" dirty="0">
                <a:solidFill>
                  <a:prstClr val="black"/>
                </a:solidFill>
              </a:rPr>
              <a:t>Market that is increasingly demanding more sustainable production processes (</a:t>
            </a:r>
            <a:r>
              <a:rPr lang="en-US" sz="1800" dirty="0">
                <a:solidFill>
                  <a:srgbClr val="FF0000"/>
                </a:solidFill>
              </a:rPr>
              <a:t>certifications</a:t>
            </a:r>
            <a:r>
              <a:rPr lang="en-US" sz="1800" dirty="0">
                <a:solidFill>
                  <a:prstClr val="black"/>
                </a:solidFill>
              </a:rPr>
              <a:t>).</a:t>
            </a:r>
          </a:p>
          <a:p>
            <a:pPr marL="0" indent="0">
              <a:buNone/>
            </a:pPr>
            <a:r>
              <a:rPr lang="en-US" sz="1800" b="1" dirty="0">
                <a:solidFill>
                  <a:prstClr val="black"/>
                </a:solidFill>
              </a:rPr>
              <a:t>Barriers:</a:t>
            </a:r>
            <a:r>
              <a:rPr lang="en-US" sz="1800" dirty="0">
                <a:solidFill>
                  <a:prstClr val="black"/>
                </a:solidFill>
              </a:rPr>
              <a:t> </a:t>
            </a:r>
            <a:r>
              <a:rPr lang="en-US" sz="1800" b="1" dirty="0">
                <a:solidFill>
                  <a:prstClr val="black"/>
                </a:solidFill>
              </a:rPr>
              <a:t>(1) </a:t>
            </a:r>
            <a:r>
              <a:rPr lang="en-US" sz="1800" dirty="0">
                <a:solidFill>
                  <a:prstClr val="black"/>
                </a:solidFill>
              </a:rPr>
              <a:t>lack of public awareness regarding sustainable use of water resources and implications for  long term sustainability of greenhouse industry; </a:t>
            </a:r>
            <a:r>
              <a:rPr lang="en-US" sz="1800" b="1" dirty="0">
                <a:solidFill>
                  <a:prstClr val="black"/>
                </a:solidFill>
              </a:rPr>
              <a:t>(2) </a:t>
            </a:r>
            <a:r>
              <a:rPr lang="en-US" sz="1800" dirty="0">
                <a:solidFill>
                  <a:prstClr val="black"/>
                </a:solidFill>
              </a:rPr>
              <a:t>reticence to pay for higher-cost irrigation water; </a:t>
            </a:r>
            <a:r>
              <a:rPr lang="en-US" sz="1800" b="1" dirty="0">
                <a:solidFill>
                  <a:prstClr val="black"/>
                </a:solidFill>
              </a:rPr>
              <a:t>(3) </a:t>
            </a:r>
            <a:r>
              <a:rPr lang="en-US" sz="1800" dirty="0">
                <a:solidFill>
                  <a:prstClr val="black"/>
                </a:solidFill>
              </a:rPr>
              <a:t>lack of economic incentives by public administrations to change the current water management plans; and </a:t>
            </a:r>
            <a:r>
              <a:rPr lang="en-US" sz="1800" b="1" dirty="0">
                <a:solidFill>
                  <a:prstClr val="black"/>
                </a:solidFill>
              </a:rPr>
              <a:t>(4) </a:t>
            </a:r>
            <a:r>
              <a:rPr lang="en-US" sz="1800" dirty="0">
                <a:solidFill>
                  <a:prstClr val="black"/>
                </a:solidFill>
              </a:rPr>
              <a:t>Inadequate control and enforcement by public administrations to prohibit illegal water practices.</a:t>
            </a:r>
          </a:p>
          <a:p>
            <a:pPr marL="0" indent="0">
              <a:buNone/>
            </a:pPr>
            <a:r>
              <a:rPr lang="en-US" sz="1800" b="1" dirty="0"/>
              <a:t>Key Actions: (1) </a:t>
            </a:r>
            <a:r>
              <a:rPr lang="en-US" sz="1800" dirty="0"/>
              <a:t>adapt and control water use rights according to availability (Water Exploitation Index) and </a:t>
            </a:r>
            <a:r>
              <a:rPr lang="en-US" sz="1800" dirty="0">
                <a:solidFill>
                  <a:srgbClr val="00B050"/>
                </a:solidFill>
              </a:rPr>
              <a:t>progress towards compliance</a:t>
            </a:r>
            <a:r>
              <a:rPr lang="en-US" sz="1800" dirty="0"/>
              <a:t> with the water and regulatory framework in force; </a:t>
            </a:r>
            <a:r>
              <a:rPr lang="en-US" sz="1800" b="1" dirty="0"/>
              <a:t>(2) </a:t>
            </a:r>
            <a:r>
              <a:rPr lang="en-US" sz="1800" dirty="0">
                <a:solidFill>
                  <a:srgbClr val="00B050"/>
                </a:solidFill>
              </a:rPr>
              <a:t>inform sector </a:t>
            </a:r>
            <a:r>
              <a:rPr lang="en-US" sz="1800" dirty="0"/>
              <a:t>on general condition of groundwater bodies and create a panel of experts including both socio-economic agents and the civil society; </a:t>
            </a:r>
            <a:r>
              <a:rPr lang="en-US" sz="1800" b="1" dirty="0"/>
              <a:t>(3) </a:t>
            </a:r>
            <a:r>
              <a:rPr lang="en-US" sz="1800" dirty="0">
                <a:solidFill>
                  <a:srgbClr val="00B050"/>
                </a:solidFill>
              </a:rPr>
              <a:t>promote the use of alternative water sources and efficient and sustainable irrigation-</a:t>
            </a:r>
            <a:r>
              <a:rPr lang="en-US" sz="1800" dirty="0" err="1">
                <a:solidFill>
                  <a:srgbClr val="00B050"/>
                </a:solidFill>
              </a:rPr>
              <a:t>fertilisation</a:t>
            </a:r>
            <a:r>
              <a:rPr lang="en-US" sz="1800" dirty="0">
                <a:solidFill>
                  <a:srgbClr val="00B050"/>
                </a:solidFill>
              </a:rPr>
              <a:t> management </a:t>
            </a:r>
            <a:r>
              <a:rPr lang="en-US" sz="1800" dirty="0"/>
              <a:t>systems (</a:t>
            </a:r>
            <a:r>
              <a:rPr lang="en-US" sz="1800" dirty="0">
                <a:solidFill>
                  <a:srgbClr val="00B050"/>
                </a:solidFill>
              </a:rPr>
              <a:t>certification</a:t>
            </a:r>
            <a:r>
              <a:rPr lang="en-US" sz="1800" dirty="0"/>
              <a:t>); and </a:t>
            </a:r>
            <a:r>
              <a:rPr lang="en-US" sz="1800" b="1" dirty="0"/>
              <a:t>(4) </a:t>
            </a:r>
            <a:r>
              <a:rPr lang="en-US" sz="1800" dirty="0"/>
              <a:t>to </a:t>
            </a:r>
            <a:r>
              <a:rPr lang="en-US" sz="1800" dirty="0">
                <a:solidFill>
                  <a:srgbClr val="00B050"/>
                </a:solidFill>
              </a:rPr>
              <a:t>ensure the impact of the transfer of technologies and knowledge exchange  </a:t>
            </a:r>
            <a:r>
              <a:rPr lang="en-US" sz="1800" dirty="0"/>
              <a:t>from R&amp;D organizations</a:t>
            </a:r>
            <a:r>
              <a:rPr lang="en-US" sz="1600" dirty="0"/>
              <a:t>.</a:t>
            </a:r>
            <a:endParaRPr lang="es-ES" sz="1600" dirty="0"/>
          </a:p>
        </p:txBody>
      </p:sp>
    </p:spTree>
    <p:extLst>
      <p:ext uri="{BB962C8B-B14F-4D97-AF65-F5344CB8AC3E}">
        <p14:creationId xmlns:p14="http://schemas.microsoft.com/office/powerpoint/2010/main" val="1957834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5636" y="365125"/>
            <a:ext cx="10738164" cy="1325563"/>
          </a:xfrm>
        </p:spPr>
        <p:txBody>
          <a:bodyPr/>
          <a:lstStyle/>
          <a:p>
            <a:r>
              <a:rPr lang="en-US" b="1" dirty="0">
                <a:solidFill>
                  <a:prstClr val="black"/>
                </a:solidFill>
              </a:rPr>
              <a:t>(3) Biodiversity conservation</a:t>
            </a:r>
            <a:br>
              <a:rPr lang="en-US" dirty="0">
                <a:solidFill>
                  <a:prstClr val="black"/>
                </a:solidFill>
              </a:rPr>
            </a:br>
            <a:endParaRPr lang="es-ES" dirty="0"/>
          </a:p>
        </p:txBody>
      </p:sp>
      <p:sp>
        <p:nvSpPr>
          <p:cNvPr id="3" name="Marcador de contenido 2"/>
          <p:cNvSpPr>
            <a:spLocks noGrp="1"/>
          </p:cNvSpPr>
          <p:nvPr>
            <p:ph idx="1"/>
          </p:nvPr>
        </p:nvSpPr>
        <p:spPr>
          <a:xfrm>
            <a:off x="615637" y="1161288"/>
            <a:ext cx="10738164" cy="5321808"/>
          </a:xfrm>
        </p:spPr>
        <p:txBody>
          <a:bodyPr>
            <a:normAutofit/>
          </a:bodyPr>
          <a:lstStyle/>
          <a:p>
            <a:pPr marL="0" lvl="0" indent="0">
              <a:buNone/>
            </a:pPr>
            <a:r>
              <a:rPr lang="en-US" sz="1800" dirty="0">
                <a:solidFill>
                  <a:schemeClr val="accent1">
                    <a:lumMod val="75000"/>
                  </a:schemeClr>
                </a:solidFill>
              </a:rPr>
              <a:t>Need for protecting one of the most unique habitats of Europe, i.e., the Spanish drylands, but also the urgent need to communicate to society the interdependent relationship between the maintenance of the greenhouse horticulture and conservation of local natural resources.</a:t>
            </a:r>
          </a:p>
          <a:p>
            <a:pPr marL="0" lvl="0" indent="0">
              <a:buNone/>
            </a:pPr>
            <a:r>
              <a:rPr lang="en-US" sz="1600" dirty="0" err="1">
                <a:solidFill>
                  <a:schemeClr val="accent1">
                    <a:lumMod val="75000"/>
                  </a:schemeClr>
                </a:solidFill>
              </a:rPr>
              <a:t>Almería</a:t>
            </a:r>
            <a:r>
              <a:rPr lang="en-US" sz="1600" dirty="0">
                <a:solidFill>
                  <a:schemeClr val="accent1">
                    <a:lumMod val="75000"/>
                  </a:schemeClr>
                </a:solidFill>
              </a:rPr>
              <a:t> greenhouses occupy 4% of the province, but are concentrated in the coastal platform where numerous habitats of priority interest are located (European Natura 2000 network) that contribute to maintenance of biodiversity and ecosystem services – negative impacts due to the expansion of greenhouse industry, urbanization and beach tourism.</a:t>
            </a:r>
          </a:p>
          <a:p>
            <a:pPr marL="0" indent="0" algn="just">
              <a:buNone/>
            </a:pPr>
            <a:r>
              <a:rPr lang="en-US" sz="1600" b="1" dirty="0">
                <a:solidFill>
                  <a:srgbClr val="222222"/>
                </a:solidFill>
              </a:rPr>
              <a:t>Opportunities</a:t>
            </a:r>
            <a:r>
              <a:rPr lang="en-US" sz="1600" dirty="0">
                <a:solidFill>
                  <a:srgbClr val="222222"/>
                </a:solidFill>
              </a:rPr>
              <a:t> </a:t>
            </a:r>
            <a:r>
              <a:rPr lang="en-US" sz="1600" b="1" dirty="0">
                <a:solidFill>
                  <a:srgbClr val="222222"/>
                </a:solidFill>
              </a:rPr>
              <a:t>(1) </a:t>
            </a:r>
            <a:r>
              <a:rPr lang="en-US" sz="1600" dirty="0">
                <a:solidFill>
                  <a:srgbClr val="222222"/>
                </a:solidFill>
              </a:rPr>
              <a:t>Existence of local regulations (and incentives) that require establishment of green infrastructures in newly created greenhouses; </a:t>
            </a:r>
            <a:r>
              <a:rPr lang="en-US" sz="1600" b="1" dirty="0">
                <a:solidFill>
                  <a:srgbClr val="222222"/>
                </a:solidFill>
              </a:rPr>
              <a:t>(2) </a:t>
            </a:r>
            <a:r>
              <a:rPr lang="en-US" sz="1600" dirty="0">
                <a:solidFill>
                  <a:srgbClr val="222222"/>
                </a:solidFill>
              </a:rPr>
              <a:t>Adaptive character of </a:t>
            </a:r>
            <a:r>
              <a:rPr lang="en-US" sz="1600" dirty="0" err="1">
                <a:solidFill>
                  <a:srgbClr val="222222"/>
                </a:solidFill>
              </a:rPr>
              <a:t>Almería’s</a:t>
            </a:r>
            <a:r>
              <a:rPr lang="en-US" sz="1600" dirty="0">
                <a:solidFill>
                  <a:srgbClr val="222222"/>
                </a:solidFill>
              </a:rPr>
              <a:t> greenhouse industry to implement new measures and innovations; </a:t>
            </a:r>
            <a:r>
              <a:rPr lang="en-US" sz="1600" b="1" dirty="0">
                <a:solidFill>
                  <a:srgbClr val="222222"/>
                </a:solidFill>
              </a:rPr>
              <a:t>(3) </a:t>
            </a:r>
            <a:r>
              <a:rPr lang="en-US" sz="1600" dirty="0">
                <a:solidFill>
                  <a:srgbClr val="222222"/>
                </a:solidFill>
              </a:rPr>
              <a:t>New technologies and cultivation techniques to reduce harmful agricultural practices could contribute to support biodiversity; and </a:t>
            </a:r>
            <a:r>
              <a:rPr lang="en-US" sz="1600" b="1" dirty="0">
                <a:solidFill>
                  <a:srgbClr val="222222"/>
                </a:solidFill>
              </a:rPr>
              <a:t>(4) </a:t>
            </a:r>
            <a:r>
              <a:rPr lang="en-US" sz="1600" dirty="0">
                <a:solidFill>
                  <a:srgbClr val="222222"/>
                </a:solidFill>
              </a:rPr>
              <a:t>Communication with consumers to promote sustainable agricultural products. </a:t>
            </a:r>
          </a:p>
          <a:p>
            <a:pPr marL="0" indent="0" algn="just">
              <a:buNone/>
            </a:pPr>
            <a:r>
              <a:rPr lang="en-US" sz="1600" b="1" dirty="0">
                <a:solidFill>
                  <a:srgbClr val="222222"/>
                </a:solidFill>
              </a:rPr>
              <a:t>Barriers (1) </a:t>
            </a:r>
            <a:r>
              <a:rPr lang="en-US" sz="1600" dirty="0">
                <a:solidFill>
                  <a:srgbClr val="222222"/>
                </a:solidFill>
              </a:rPr>
              <a:t>The low value given by all levels of society to biodiversity and the direct and indirect benefits </a:t>
            </a:r>
            <a:r>
              <a:rPr lang="en-US" sz="1600" b="1" dirty="0">
                <a:solidFill>
                  <a:srgbClr val="222222"/>
                </a:solidFill>
              </a:rPr>
              <a:t>(2) </a:t>
            </a:r>
            <a:r>
              <a:rPr lang="en-US" sz="1600" dirty="0">
                <a:solidFill>
                  <a:srgbClr val="222222"/>
                </a:solidFill>
              </a:rPr>
              <a:t>the restoration plant species of interest is constrained by greenhouse expansion; </a:t>
            </a:r>
            <a:r>
              <a:rPr lang="en-US" sz="1600" b="1" dirty="0">
                <a:solidFill>
                  <a:srgbClr val="222222"/>
                </a:solidFill>
              </a:rPr>
              <a:t>(3) </a:t>
            </a:r>
            <a:r>
              <a:rPr lang="en-US" sz="1600" dirty="0">
                <a:solidFill>
                  <a:srgbClr val="222222"/>
                </a:solidFill>
              </a:rPr>
              <a:t>the </a:t>
            </a:r>
            <a:r>
              <a:rPr lang="en-US" sz="1600" dirty="0" err="1">
                <a:solidFill>
                  <a:srgbClr val="222222"/>
                </a:solidFill>
              </a:rPr>
              <a:t>globalised</a:t>
            </a:r>
            <a:r>
              <a:rPr lang="en-US" sz="1600" dirty="0">
                <a:solidFill>
                  <a:srgbClr val="222222"/>
                </a:solidFill>
              </a:rPr>
              <a:t> competitive horticultural markets which </a:t>
            </a:r>
            <a:r>
              <a:rPr lang="en-US" sz="1600" dirty="0" err="1">
                <a:solidFill>
                  <a:srgbClr val="222222"/>
                </a:solidFill>
              </a:rPr>
              <a:t>prioritise</a:t>
            </a:r>
            <a:r>
              <a:rPr lang="en-US" sz="1600" dirty="0">
                <a:solidFill>
                  <a:srgbClr val="222222"/>
                </a:solidFill>
              </a:rPr>
              <a:t> high, short-term economic performance, and the focus on technology to increase production at all costs - socio-ecological vicious circle.</a:t>
            </a:r>
          </a:p>
          <a:p>
            <a:pPr marL="0" indent="0" algn="just">
              <a:buNone/>
            </a:pPr>
            <a:r>
              <a:rPr lang="en-US" sz="1600" b="1" dirty="0">
                <a:solidFill>
                  <a:srgbClr val="222222"/>
                </a:solidFill>
              </a:rPr>
              <a:t>Key Actions</a:t>
            </a:r>
            <a:r>
              <a:rPr lang="en-US" sz="1600" dirty="0">
                <a:solidFill>
                  <a:srgbClr val="222222"/>
                </a:solidFill>
              </a:rPr>
              <a:t> </a:t>
            </a:r>
            <a:r>
              <a:rPr lang="en-US" sz="1600" b="1" dirty="0">
                <a:solidFill>
                  <a:srgbClr val="222222"/>
                </a:solidFill>
              </a:rPr>
              <a:t>(1) </a:t>
            </a:r>
            <a:r>
              <a:rPr lang="en-US" sz="1600" dirty="0">
                <a:solidFill>
                  <a:srgbClr val="222222"/>
                </a:solidFill>
              </a:rPr>
              <a:t>increased public understanding of the need to preserve ecological processes that sustain the greenhouse industry (e.g., </a:t>
            </a:r>
            <a:r>
              <a:rPr lang="en-US" sz="1600" dirty="0">
                <a:solidFill>
                  <a:srgbClr val="00B050"/>
                </a:solidFill>
              </a:rPr>
              <a:t>planting of autochthonous hedges between greenhouses</a:t>
            </a:r>
            <a:r>
              <a:rPr lang="en-US" sz="1600" dirty="0">
                <a:solidFill>
                  <a:srgbClr val="222222"/>
                </a:solidFill>
              </a:rPr>
              <a:t>); </a:t>
            </a:r>
            <a:r>
              <a:rPr lang="en-US" sz="1600" b="1" dirty="0">
                <a:solidFill>
                  <a:srgbClr val="222222"/>
                </a:solidFill>
              </a:rPr>
              <a:t>(2) </a:t>
            </a:r>
            <a:r>
              <a:rPr lang="en-US" sz="1600" dirty="0">
                <a:solidFill>
                  <a:srgbClr val="222222"/>
                </a:solidFill>
              </a:rPr>
              <a:t>implementation of effective measures for acknowledging the instrumental values of biodiversity; </a:t>
            </a:r>
            <a:r>
              <a:rPr lang="en-US" sz="1600" b="1" dirty="0">
                <a:solidFill>
                  <a:srgbClr val="222222"/>
                </a:solidFill>
              </a:rPr>
              <a:t>(3) </a:t>
            </a:r>
            <a:r>
              <a:rPr lang="en-US" sz="1600" dirty="0">
                <a:solidFill>
                  <a:srgbClr val="222222"/>
                </a:solidFill>
              </a:rPr>
              <a:t>the restoration of local ephemeral streams (i.e., </a:t>
            </a:r>
            <a:r>
              <a:rPr lang="en-US" sz="1600" dirty="0" err="1">
                <a:solidFill>
                  <a:srgbClr val="222222"/>
                </a:solidFill>
              </a:rPr>
              <a:t>ramblas</a:t>
            </a:r>
            <a:r>
              <a:rPr lang="en-US" sz="1600" dirty="0">
                <a:solidFill>
                  <a:srgbClr val="222222"/>
                </a:solidFill>
              </a:rPr>
              <a:t> in Spanish) which will contribute to the maintenance of genetic diversity, and the habitat connectivity of the Nature 2000 Network; </a:t>
            </a:r>
            <a:r>
              <a:rPr lang="en-US" sz="1600" b="1" dirty="0">
                <a:solidFill>
                  <a:srgbClr val="222222"/>
                </a:solidFill>
              </a:rPr>
              <a:t>(4) </a:t>
            </a:r>
            <a:r>
              <a:rPr lang="en-US" sz="1600" dirty="0">
                <a:solidFill>
                  <a:srgbClr val="00B050"/>
                </a:solidFill>
              </a:rPr>
              <a:t>Support for new technologies and techniques to support biodiversity (IPM, organic production, improved irrigation, DSS, </a:t>
            </a:r>
            <a:r>
              <a:rPr lang="en-US" sz="1600" dirty="0" err="1">
                <a:solidFill>
                  <a:srgbClr val="00B050"/>
                </a:solidFill>
              </a:rPr>
              <a:t>IoT</a:t>
            </a:r>
            <a:r>
              <a:rPr lang="en-US" sz="1600" dirty="0">
                <a:solidFill>
                  <a:srgbClr val="00B050"/>
                </a:solidFill>
              </a:rPr>
              <a:t>, and digitization)</a:t>
            </a:r>
            <a:endParaRPr lang="en-US" sz="1600" b="1" dirty="0">
              <a:solidFill>
                <a:srgbClr val="00B050"/>
              </a:solidFill>
            </a:endParaRPr>
          </a:p>
          <a:p>
            <a:pPr marL="0" lvl="0" indent="0">
              <a:buNone/>
            </a:pPr>
            <a:endParaRPr lang="en-US" sz="900" dirty="0">
              <a:solidFill>
                <a:prstClr val="black"/>
              </a:solidFill>
            </a:endParaRPr>
          </a:p>
        </p:txBody>
      </p:sp>
    </p:spTree>
    <p:extLst>
      <p:ext uri="{BB962C8B-B14F-4D97-AF65-F5344CB8AC3E}">
        <p14:creationId xmlns:p14="http://schemas.microsoft.com/office/powerpoint/2010/main" val="2299185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b="1" dirty="0">
                <a:solidFill>
                  <a:prstClr val="black"/>
                </a:solidFill>
              </a:rPr>
              <a:t>4) Implementing a Circular Economy plan</a:t>
            </a:r>
            <a:br>
              <a:rPr lang="en-US" dirty="0">
                <a:solidFill>
                  <a:prstClr val="black"/>
                </a:solidFill>
              </a:rPr>
            </a:br>
            <a:endParaRPr lang="es-ES" dirty="0"/>
          </a:p>
        </p:txBody>
      </p:sp>
      <p:sp>
        <p:nvSpPr>
          <p:cNvPr id="3" name="Marcador de contenido 2"/>
          <p:cNvSpPr>
            <a:spLocks noGrp="1"/>
          </p:cNvSpPr>
          <p:nvPr>
            <p:ph idx="1"/>
          </p:nvPr>
        </p:nvSpPr>
        <p:spPr>
          <a:xfrm>
            <a:off x="694944" y="1358020"/>
            <a:ext cx="10658856" cy="5390252"/>
          </a:xfrm>
        </p:spPr>
        <p:txBody>
          <a:bodyPr>
            <a:normAutofit fontScale="40000" lnSpcReduction="20000"/>
          </a:bodyPr>
          <a:lstStyle/>
          <a:p>
            <a:pPr marL="0" lvl="0" indent="0">
              <a:buNone/>
            </a:pPr>
            <a:r>
              <a:rPr lang="en-US" sz="5000" dirty="0">
                <a:solidFill>
                  <a:schemeClr val="accent1">
                    <a:lumMod val="75000"/>
                  </a:schemeClr>
                </a:solidFill>
              </a:rPr>
              <a:t>The </a:t>
            </a:r>
            <a:r>
              <a:rPr lang="en-US" sz="5000" dirty="0" err="1">
                <a:solidFill>
                  <a:schemeClr val="accent1">
                    <a:lumMod val="75000"/>
                  </a:schemeClr>
                </a:solidFill>
              </a:rPr>
              <a:t>Almería</a:t>
            </a:r>
            <a:r>
              <a:rPr lang="en-US" sz="5000" dirty="0">
                <a:solidFill>
                  <a:schemeClr val="accent1">
                    <a:lumMod val="75000"/>
                  </a:schemeClr>
                </a:solidFill>
              </a:rPr>
              <a:t> production model lacks closure of its material circuits. Plastics (both packaging and those used to protect crops) are a serious problem for which the solutions so far have been to use regulated disposal companies. </a:t>
            </a:r>
          </a:p>
          <a:p>
            <a:pPr marL="0" lvl="0" indent="0">
              <a:buNone/>
            </a:pPr>
            <a:r>
              <a:rPr lang="en-US" sz="5000" dirty="0">
                <a:solidFill>
                  <a:schemeClr val="accent1">
                    <a:lumMod val="75000"/>
                  </a:schemeClr>
                </a:solidFill>
              </a:rPr>
              <a:t>Accumulated crop residues represent a logistical, environmental and health issue, and are not yet solved because of insufficient facilities which deal with this waste in a circular manner. </a:t>
            </a:r>
          </a:p>
          <a:p>
            <a:pPr marL="0" lvl="0" indent="0">
              <a:buNone/>
            </a:pPr>
            <a:r>
              <a:rPr lang="en-US" sz="4500" b="1" dirty="0">
                <a:solidFill>
                  <a:srgbClr val="222222"/>
                </a:solidFill>
              </a:rPr>
              <a:t>Opportunities: (1) </a:t>
            </a:r>
            <a:r>
              <a:rPr lang="en-US" sz="4500" dirty="0">
                <a:solidFill>
                  <a:srgbClr val="222222"/>
                </a:solidFill>
              </a:rPr>
              <a:t>growing societal awareness associated with sustainability issues, and among consumers in particular; </a:t>
            </a:r>
            <a:r>
              <a:rPr lang="en-US" sz="4500" b="1" dirty="0">
                <a:solidFill>
                  <a:srgbClr val="222222"/>
                </a:solidFill>
              </a:rPr>
              <a:t>(2) </a:t>
            </a:r>
            <a:r>
              <a:rPr lang="en-US" sz="4500" dirty="0">
                <a:solidFill>
                  <a:srgbClr val="222222"/>
                </a:solidFill>
              </a:rPr>
              <a:t>Local productive system could facilitate the transfer of values, knowledge and technologies; </a:t>
            </a:r>
            <a:r>
              <a:rPr lang="en-US" sz="4500" b="1" dirty="0">
                <a:solidFill>
                  <a:srgbClr val="222222"/>
                </a:solidFill>
              </a:rPr>
              <a:t>(3) </a:t>
            </a:r>
            <a:r>
              <a:rPr lang="en-US" sz="4500" dirty="0">
                <a:solidFill>
                  <a:srgbClr val="222222"/>
                </a:solidFill>
              </a:rPr>
              <a:t>Economic capital from agricultural industry surpluses and other sectors such as tourism, construction and industry could bring together the development of new sectors; and </a:t>
            </a:r>
            <a:r>
              <a:rPr lang="en-US" sz="4500" b="1" dirty="0">
                <a:solidFill>
                  <a:srgbClr val="222222"/>
                </a:solidFill>
              </a:rPr>
              <a:t>(4) </a:t>
            </a:r>
            <a:r>
              <a:rPr lang="en-US" sz="4500" dirty="0">
                <a:solidFill>
                  <a:srgbClr val="222222"/>
                </a:solidFill>
              </a:rPr>
              <a:t>wide availability of sunlight in Almeria offers a parallel opportunity to the agricultural industry associated with new photovoltaic businesses. </a:t>
            </a:r>
          </a:p>
          <a:p>
            <a:pPr marL="0" lvl="0" indent="0">
              <a:buNone/>
            </a:pPr>
            <a:r>
              <a:rPr lang="en-US" sz="4500" b="1" dirty="0">
                <a:solidFill>
                  <a:srgbClr val="222222"/>
                </a:solidFill>
              </a:rPr>
              <a:t>Barriers: (1) </a:t>
            </a:r>
            <a:r>
              <a:rPr lang="en-US" sz="4500" dirty="0">
                <a:solidFill>
                  <a:srgbClr val="FF0000"/>
                </a:solidFill>
              </a:rPr>
              <a:t>logistical difficulties related to the small farms agricultural model</a:t>
            </a:r>
            <a:r>
              <a:rPr lang="en-US" sz="4500" dirty="0">
                <a:solidFill>
                  <a:srgbClr val="222222"/>
                </a:solidFill>
              </a:rPr>
              <a:t>, where waste collection and recycling is complex and expensive; </a:t>
            </a:r>
            <a:r>
              <a:rPr lang="en-US" sz="4500" b="1" dirty="0">
                <a:solidFill>
                  <a:srgbClr val="222222"/>
                </a:solidFill>
              </a:rPr>
              <a:t>(2) </a:t>
            </a:r>
            <a:r>
              <a:rPr lang="en-US" sz="4500" dirty="0">
                <a:solidFill>
                  <a:srgbClr val="222222"/>
                </a:solidFill>
              </a:rPr>
              <a:t>The sector is disadvantaged by a </a:t>
            </a:r>
            <a:r>
              <a:rPr lang="en-US" sz="4500" dirty="0">
                <a:solidFill>
                  <a:srgbClr val="FF0000"/>
                </a:solidFill>
              </a:rPr>
              <a:t>low level of research, development and innovation and research investment by the agricultural industry itself</a:t>
            </a:r>
            <a:r>
              <a:rPr lang="en-US" sz="4500" dirty="0">
                <a:solidFill>
                  <a:srgbClr val="222222"/>
                </a:solidFill>
              </a:rPr>
              <a:t>.</a:t>
            </a:r>
          </a:p>
          <a:p>
            <a:pPr marL="0" indent="0" algn="just">
              <a:buNone/>
            </a:pPr>
            <a:r>
              <a:rPr lang="en-US" sz="4500" b="1" dirty="0">
                <a:solidFill>
                  <a:srgbClr val="222222"/>
                </a:solidFill>
              </a:rPr>
              <a:t>Key actions: (1) </a:t>
            </a:r>
            <a:r>
              <a:rPr lang="en-US" sz="4500" dirty="0">
                <a:solidFill>
                  <a:srgbClr val="222222"/>
                </a:solidFill>
              </a:rPr>
              <a:t>the implementation by regional administration of promised initiatives that facilitate the sustainable use of resources by the agricultural industry; </a:t>
            </a:r>
            <a:r>
              <a:rPr lang="en-US" sz="4500" b="1" dirty="0">
                <a:solidFill>
                  <a:srgbClr val="222222"/>
                </a:solidFill>
              </a:rPr>
              <a:t>(2) </a:t>
            </a:r>
            <a:r>
              <a:rPr lang="en-US" sz="4500" dirty="0">
                <a:solidFill>
                  <a:srgbClr val="222222"/>
                </a:solidFill>
              </a:rPr>
              <a:t>the </a:t>
            </a:r>
            <a:r>
              <a:rPr lang="en-US" sz="4500" dirty="0">
                <a:solidFill>
                  <a:srgbClr val="00B050"/>
                </a:solidFill>
              </a:rPr>
              <a:t>creation of AKIS that facilitates sustainable strategies among all relevant public and private actors</a:t>
            </a:r>
            <a:r>
              <a:rPr lang="en-US" sz="4500" dirty="0">
                <a:solidFill>
                  <a:srgbClr val="222222"/>
                </a:solidFill>
              </a:rPr>
              <a:t>; </a:t>
            </a:r>
            <a:r>
              <a:rPr lang="en-US" sz="4500" b="1" dirty="0">
                <a:solidFill>
                  <a:srgbClr val="222222"/>
                </a:solidFill>
              </a:rPr>
              <a:t>(3) </a:t>
            </a:r>
            <a:r>
              <a:rPr lang="en-US" sz="4500" dirty="0">
                <a:solidFill>
                  <a:srgbClr val="222222"/>
                </a:solidFill>
              </a:rPr>
              <a:t>increased investment in R + D + </a:t>
            </a:r>
            <a:r>
              <a:rPr lang="en-US" sz="4500" dirty="0" err="1">
                <a:solidFill>
                  <a:srgbClr val="222222"/>
                </a:solidFill>
              </a:rPr>
              <a:t>i</a:t>
            </a:r>
            <a:r>
              <a:rPr lang="en-US" sz="4500" dirty="0">
                <a:solidFill>
                  <a:srgbClr val="222222"/>
                </a:solidFill>
              </a:rPr>
              <a:t>, through sustainable finance initiatives; and </a:t>
            </a:r>
            <a:r>
              <a:rPr lang="en-US" sz="4500" b="1" dirty="0">
                <a:solidFill>
                  <a:srgbClr val="222222"/>
                </a:solidFill>
              </a:rPr>
              <a:t>(4) </a:t>
            </a:r>
            <a:r>
              <a:rPr lang="en-US" sz="4500" dirty="0">
                <a:solidFill>
                  <a:srgbClr val="00B050"/>
                </a:solidFill>
              </a:rPr>
              <a:t>support for existing R + D + </a:t>
            </a:r>
            <a:r>
              <a:rPr lang="en-US" sz="4500" dirty="0" err="1">
                <a:solidFill>
                  <a:srgbClr val="00B050"/>
                </a:solidFill>
              </a:rPr>
              <a:t>i</a:t>
            </a:r>
            <a:r>
              <a:rPr lang="en-US" sz="4500" dirty="0">
                <a:solidFill>
                  <a:srgbClr val="00B050"/>
                </a:solidFill>
              </a:rPr>
              <a:t> initiatives between the research and business sectors, </a:t>
            </a:r>
            <a:r>
              <a:rPr lang="en-US" sz="4500" dirty="0" err="1">
                <a:solidFill>
                  <a:srgbClr val="00B050"/>
                </a:solidFill>
              </a:rPr>
              <a:t>Almería</a:t>
            </a:r>
            <a:r>
              <a:rPr lang="en-US" sz="4500" dirty="0">
                <a:solidFill>
                  <a:srgbClr val="00B050"/>
                </a:solidFill>
              </a:rPr>
              <a:t> </a:t>
            </a:r>
            <a:r>
              <a:rPr lang="en-US" sz="4500" dirty="0" err="1">
                <a:solidFill>
                  <a:srgbClr val="00B050"/>
                </a:solidFill>
              </a:rPr>
              <a:t>SmartAgriHub</a:t>
            </a:r>
            <a:r>
              <a:rPr lang="en-US" sz="4500" dirty="0">
                <a:solidFill>
                  <a:srgbClr val="00B050"/>
                </a:solidFill>
              </a:rPr>
              <a:t>, Operating groups/EIP </a:t>
            </a:r>
            <a:r>
              <a:rPr lang="en-US" sz="4500" dirty="0" err="1">
                <a:solidFill>
                  <a:srgbClr val="00B050"/>
                </a:solidFill>
              </a:rPr>
              <a:t>Agri</a:t>
            </a:r>
            <a:r>
              <a:rPr lang="en-US" sz="4500" dirty="0">
                <a:solidFill>
                  <a:srgbClr val="00B050"/>
                </a:solidFill>
              </a:rPr>
              <a:t> to specifically focus circular economy topics</a:t>
            </a:r>
            <a:r>
              <a:rPr lang="en-US" sz="4500" dirty="0">
                <a:solidFill>
                  <a:srgbClr val="222222"/>
                </a:solidFill>
              </a:rPr>
              <a:t>.</a:t>
            </a:r>
          </a:p>
          <a:p>
            <a:pPr marL="0" lvl="0" indent="0">
              <a:buNone/>
            </a:pPr>
            <a:endParaRPr lang="en-US" sz="3000" dirty="0">
              <a:solidFill>
                <a:prstClr val="black"/>
              </a:solidFill>
            </a:endParaRPr>
          </a:p>
          <a:p>
            <a:endParaRPr lang="es-ES" dirty="0"/>
          </a:p>
        </p:txBody>
      </p:sp>
    </p:spTree>
    <p:extLst>
      <p:ext uri="{BB962C8B-B14F-4D97-AF65-F5344CB8AC3E}">
        <p14:creationId xmlns:p14="http://schemas.microsoft.com/office/powerpoint/2010/main" val="3106090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8A7F8-0C60-4D2C-95E9-939153AE84FB}"/>
              </a:ext>
            </a:extLst>
          </p:cNvPr>
          <p:cNvSpPr>
            <a:spLocks noGrp="1"/>
          </p:cNvSpPr>
          <p:nvPr>
            <p:ph type="title"/>
          </p:nvPr>
        </p:nvSpPr>
        <p:spPr/>
        <p:txBody>
          <a:bodyPr>
            <a:normAutofit/>
          </a:bodyPr>
          <a:lstStyle/>
          <a:p>
            <a:r>
              <a:rPr lang="en-CA" b="1" dirty="0"/>
              <a:t>Introduction</a:t>
            </a:r>
            <a:endParaRPr lang="en-GB" b="1" dirty="0"/>
          </a:p>
        </p:txBody>
      </p:sp>
      <p:sp>
        <p:nvSpPr>
          <p:cNvPr id="3" name="Content Placeholder 2">
            <a:extLst>
              <a:ext uri="{FF2B5EF4-FFF2-40B4-BE49-F238E27FC236}">
                <a16:creationId xmlns:a16="http://schemas.microsoft.com/office/drawing/2014/main" id="{3C8621B3-D054-4D62-BEEF-493DEB743803}"/>
              </a:ext>
            </a:extLst>
          </p:cNvPr>
          <p:cNvSpPr>
            <a:spLocks noGrp="1"/>
          </p:cNvSpPr>
          <p:nvPr>
            <p:ph idx="1"/>
          </p:nvPr>
        </p:nvSpPr>
        <p:spPr>
          <a:xfrm>
            <a:off x="838200" y="1492211"/>
            <a:ext cx="10515600" cy="4684752"/>
          </a:xfrm>
        </p:spPr>
        <p:txBody>
          <a:bodyPr/>
          <a:lstStyle/>
          <a:p>
            <a:r>
              <a:rPr lang="en-CA" dirty="0" err="1">
                <a:solidFill>
                  <a:srgbClr val="C00000"/>
                </a:solidFill>
              </a:rPr>
              <a:t>Cátedra</a:t>
            </a:r>
            <a:r>
              <a:rPr lang="en-CA" dirty="0">
                <a:solidFill>
                  <a:srgbClr val="C00000"/>
                </a:solidFill>
              </a:rPr>
              <a:t> (Chair) COEXPHAL-UAL </a:t>
            </a:r>
            <a:r>
              <a:rPr lang="en-CA" dirty="0"/>
              <a:t>acts as a bridge between academia and </a:t>
            </a:r>
            <a:r>
              <a:rPr lang="en-CA" dirty="0" err="1"/>
              <a:t>Almería</a:t>
            </a:r>
            <a:r>
              <a:rPr lang="en-CA" dirty="0"/>
              <a:t> horticultural sector. </a:t>
            </a:r>
            <a:r>
              <a:rPr lang="en-CA" dirty="0">
                <a:solidFill>
                  <a:srgbClr val="C00000"/>
                </a:solidFill>
              </a:rPr>
              <a:t>COEXPHAL</a:t>
            </a:r>
            <a:r>
              <a:rPr lang="en-CA" dirty="0"/>
              <a:t> is the association of producer organisations - 80+ coops &amp; 15,000 small family farmers. Leverages research and innovation to resolve sector challenges in strategic co-creation process. </a:t>
            </a:r>
          </a:p>
          <a:p>
            <a:r>
              <a:rPr lang="en-CA" dirty="0">
                <a:solidFill>
                  <a:schemeClr val="accent1"/>
                </a:solidFill>
              </a:rPr>
              <a:t>University of Almería, Spain. </a:t>
            </a:r>
            <a:r>
              <a:rPr lang="en-CA" dirty="0"/>
              <a:t>Full service university with specialisation in agriculture. Ranked 1</a:t>
            </a:r>
            <a:r>
              <a:rPr lang="en-CA" baseline="30000" dirty="0"/>
              <a:t>st</a:t>
            </a:r>
            <a:r>
              <a:rPr lang="en-CA" dirty="0"/>
              <a:t> in Spain in intensive agriculture and related technologies.</a:t>
            </a:r>
          </a:p>
          <a:p>
            <a:pPr marL="0" indent="0">
              <a:buNone/>
            </a:pPr>
            <a:endParaRPr lang="en-GB" dirty="0"/>
          </a:p>
        </p:txBody>
      </p:sp>
      <p:pic>
        <p:nvPicPr>
          <p:cNvPr id="1026" name="Picture 2" descr="Where is Almeria Located? What Country is Almeria in? Almeria Map | Where  is Map">
            <a:extLst>
              <a:ext uri="{FF2B5EF4-FFF2-40B4-BE49-F238E27FC236}">
                <a16:creationId xmlns:a16="http://schemas.microsoft.com/office/drawing/2014/main" id="{75045D46-1FDD-475D-8035-14426F016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6474" y="4601496"/>
            <a:ext cx="3577103" cy="1989763"/>
          </a:xfrm>
          <a:prstGeom prst="rect">
            <a:avLst/>
          </a:prstGeom>
          <a:noFill/>
          <a:extLst>
            <a:ext uri="{909E8E84-426E-40DD-AFC4-6F175D3DCCD1}">
              <a14:hiddenFill xmlns:a14="http://schemas.microsoft.com/office/drawing/2010/main">
                <a:solidFill>
                  <a:srgbClr val="FFFFFF"/>
                </a:solidFill>
              </a14:hiddenFill>
            </a:ext>
          </a:extLst>
        </p:spPr>
      </p:pic>
      <p:pic>
        <p:nvPicPr>
          <p:cNvPr id="5" name="4 Imagen">
            <a:extLst>
              <a:ext uri="{FF2B5EF4-FFF2-40B4-BE49-F238E27FC236}">
                <a16:creationId xmlns:a16="http://schemas.microsoft.com/office/drawing/2014/main" id="{E4572EB2-293E-4D32-87BB-63FFD0449BB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720858" y="4953890"/>
            <a:ext cx="2880320" cy="1080121"/>
          </a:xfrm>
          <a:prstGeom prst="rect">
            <a:avLst/>
          </a:prstGeom>
          <a:noFill/>
        </p:spPr>
      </p:pic>
      <p:pic>
        <p:nvPicPr>
          <p:cNvPr id="6" name="Picture 2" descr="C:\Users\Cynthia\Pictures\logo catedra coexphal.jpg">
            <a:extLst>
              <a:ext uri="{FF2B5EF4-FFF2-40B4-BE49-F238E27FC236}">
                <a16:creationId xmlns:a16="http://schemas.microsoft.com/office/drawing/2014/main" id="{AF666201-DA9C-4123-A8B9-3420C2A536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137" y="5184088"/>
            <a:ext cx="3804295" cy="99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42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3776" y="365125"/>
            <a:ext cx="10860024" cy="1325563"/>
          </a:xfrm>
        </p:spPr>
        <p:txBody>
          <a:bodyPr/>
          <a:lstStyle/>
          <a:p>
            <a:r>
              <a:rPr lang="en-US" sz="3600" b="1" dirty="0">
                <a:solidFill>
                  <a:prstClr val="black"/>
                </a:solidFill>
              </a:rPr>
              <a:t>(5) Technology and knowledge transfer</a:t>
            </a:r>
            <a:br>
              <a:rPr lang="en-US" sz="800" dirty="0">
                <a:solidFill>
                  <a:prstClr val="black"/>
                </a:solidFill>
              </a:rPr>
            </a:br>
            <a:endParaRPr lang="es-ES" dirty="0"/>
          </a:p>
        </p:txBody>
      </p:sp>
      <p:sp>
        <p:nvSpPr>
          <p:cNvPr id="3" name="Marcador de contenido 2"/>
          <p:cNvSpPr>
            <a:spLocks noGrp="1"/>
          </p:cNvSpPr>
          <p:nvPr>
            <p:ph idx="1"/>
          </p:nvPr>
        </p:nvSpPr>
        <p:spPr>
          <a:xfrm>
            <a:off x="493776" y="1024128"/>
            <a:ext cx="10860024" cy="5550408"/>
          </a:xfrm>
        </p:spPr>
        <p:txBody>
          <a:bodyPr>
            <a:normAutofit/>
          </a:bodyPr>
          <a:lstStyle/>
          <a:p>
            <a:pPr marL="0" indent="0">
              <a:buNone/>
            </a:pPr>
            <a:r>
              <a:rPr lang="en-US" sz="1600" dirty="0">
                <a:solidFill>
                  <a:schemeClr val="accent1">
                    <a:lumMod val="75000"/>
                  </a:schemeClr>
                </a:solidFill>
              </a:rPr>
              <a:t>Agricultural value chains are being transformed by digital technologies yet at farm level adoption lags. New data technologies drive increasing consolidation and concentration in the agribusiness sector, particularly in the seed, </a:t>
            </a:r>
            <a:r>
              <a:rPr lang="en-US" sz="1600" dirty="0" err="1">
                <a:solidFill>
                  <a:schemeClr val="accent1">
                    <a:lumMod val="75000"/>
                  </a:schemeClr>
                </a:solidFill>
              </a:rPr>
              <a:t>fertiliser</a:t>
            </a:r>
            <a:r>
              <a:rPr lang="en-US" sz="1600" dirty="0">
                <a:solidFill>
                  <a:schemeClr val="accent1">
                    <a:lumMod val="75000"/>
                  </a:schemeClr>
                </a:solidFill>
              </a:rPr>
              <a:t>, chemical, genetics, and farm machinery industries, as well as  retail sector. Technologies and digitization may create new social problems, extending the “power of the powerful”. </a:t>
            </a:r>
          </a:p>
          <a:p>
            <a:pPr marL="0" lvl="0" indent="0">
              <a:buNone/>
            </a:pPr>
            <a:r>
              <a:rPr lang="en-US" sz="1600" dirty="0" err="1">
                <a:solidFill>
                  <a:schemeClr val="accent1">
                    <a:lumMod val="75000"/>
                  </a:schemeClr>
                </a:solidFill>
              </a:rPr>
              <a:t>Agri</a:t>
            </a:r>
            <a:r>
              <a:rPr lang="en-US" sz="1600" dirty="0">
                <a:solidFill>
                  <a:schemeClr val="accent1">
                    <a:lumMod val="75000"/>
                  </a:schemeClr>
                </a:solidFill>
              </a:rPr>
              <a:t>-food supply chains and value ecosystems are converting into data-rich and data-defined sectors, but the value of farmers’ data is often unrealized by the farming community, and data benefit and control issues are neglected. </a:t>
            </a:r>
          </a:p>
          <a:p>
            <a:pPr marL="0" lvl="0" indent="0">
              <a:buNone/>
            </a:pPr>
            <a:r>
              <a:rPr lang="en-US" sz="1600" b="1" dirty="0">
                <a:solidFill>
                  <a:prstClr val="black"/>
                </a:solidFill>
              </a:rPr>
              <a:t>Opportunities</a:t>
            </a:r>
            <a:r>
              <a:rPr lang="en-US" sz="1600" dirty="0">
                <a:solidFill>
                  <a:prstClr val="black"/>
                </a:solidFill>
              </a:rPr>
              <a:t>: </a:t>
            </a:r>
            <a:r>
              <a:rPr lang="en-US" sz="1600" b="1" dirty="0">
                <a:solidFill>
                  <a:prstClr val="black"/>
                </a:solidFill>
              </a:rPr>
              <a:t>(1) </a:t>
            </a:r>
            <a:r>
              <a:rPr lang="en-US" sz="1600" dirty="0">
                <a:solidFill>
                  <a:prstClr val="black"/>
                </a:solidFill>
              </a:rPr>
              <a:t>technology in the greenhouse/coops can maximize production, improve quality and minimize the use of resources and improve their management; </a:t>
            </a:r>
            <a:r>
              <a:rPr lang="en-US" sz="1600" b="1" dirty="0">
                <a:solidFill>
                  <a:prstClr val="black"/>
                </a:solidFill>
              </a:rPr>
              <a:t>(2) </a:t>
            </a:r>
            <a:r>
              <a:rPr lang="en-US" sz="1600" dirty="0">
                <a:solidFill>
                  <a:prstClr val="black"/>
                </a:solidFill>
              </a:rPr>
              <a:t>Technologies may improve and monitor regulatory compliance (and improve social conditions; </a:t>
            </a:r>
            <a:r>
              <a:rPr lang="en-US" sz="1600" b="1" dirty="0">
                <a:solidFill>
                  <a:prstClr val="black"/>
                </a:solidFill>
              </a:rPr>
              <a:t>(3) </a:t>
            </a:r>
            <a:r>
              <a:rPr lang="en-US" sz="1600" dirty="0">
                <a:solidFill>
                  <a:prstClr val="black"/>
                </a:solidFill>
              </a:rPr>
              <a:t>Increase in available public data (climate and market data) provides the groundwork for innovations.</a:t>
            </a:r>
          </a:p>
          <a:p>
            <a:pPr marL="0" indent="0">
              <a:buNone/>
            </a:pPr>
            <a:r>
              <a:rPr lang="en-US" sz="1600" b="1" dirty="0">
                <a:solidFill>
                  <a:prstClr val="black"/>
                </a:solidFill>
              </a:rPr>
              <a:t>Barriers</a:t>
            </a:r>
            <a:r>
              <a:rPr lang="en-US" sz="1600" dirty="0">
                <a:solidFill>
                  <a:prstClr val="black"/>
                </a:solidFill>
              </a:rPr>
              <a:t> : </a:t>
            </a:r>
            <a:r>
              <a:rPr lang="en-US" sz="1600" b="1" dirty="0">
                <a:solidFill>
                  <a:prstClr val="black"/>
                </a:solidFill>
              </a:rPr>
              <a:t>(1) </a:t>
            </a:r>
            <a:r>
              <a:rPr lang="en-US" sz="1600" dirty="0">
                <a:solidFill>
                  <a:prstClr val="black"/>
                </a:solidFill>
              </a:rPr>
              <a:t>insufficient communication between business, university and producers; </a:t>
            </a:r>
            <a:r>
              <a:rPr lang="en-US" sz="1600" b="1" dirty="0">
                <a:solidFill>
                  <a:prstClr val="black"/>
                </a:solidFill>
              </a:rPr>
              <a:t>(2) </a:t>
            </a:r>
            <a:r>
              <a:rPr lang="en-US" sz="1600" dirty="0">
                <a:solidFill>
                  <a:prstClr val="black"/>
                </a:solidFill>
              </a:rPr>
              <a:t>technologies in early stages and untested; </a:t>
            </a:r>
            <a:r>
              <a:rPr lang="en-US" sz="1600" b="1" dirty="0">
                <a:solidFill>
                  <a:prstClr val="black"/>
                </a:solidFill>
              </a:rPr>
              <a:t>(3) </a:t>
            </a:r>
            <a:r>
              <a:rPr lang="en-US" sz="1600" dirty="0">
                <a:solidFill>
                  <a:prstClr val="black"/>
                </a:solidFill>
              </a:rPr>
              <a:t>lack of data standards and interoperability between devices and systems; </a:t>
            </a:r>
            <a:r>
              <a:rPr lang="en-US" sz="1600" b="1" dirty="0">
                <a:solidFill>
                  <a:prstClr val="black"/>
                </a:solidFill>
              </a:rPr>
              <a:t>(3) </a:t>
            </a:r>
            <a:r>
              <a:rPr lang="en-US" sz="1600" dirty="0">
                <a:solidFill>
                  <a:prstClr val="black"/>
                </a:solidFill>
              </a:rPr>
              <a:t>people play a central role in digital technology thus  need for appropriate knowledge acquisition and capabilities; </a:t>
            </a:r>
            <a:r>
              <a:rPr lang="en-US" sz="1600" b="1" dirty="0">
                <a:solidFill>
                  <a:prstClr val="black"/>
                </a:solidFill>
              </a:rPr>
              <a:t>(4) </a:t>
            </a:r>
            <a:r>
              <a:rPr lang="en-US" sz="1600" dirty="0">
                <a:solidFill>
                  <a:prstClr val="black"/>
                </a:solidFill>
              </a:rPr>
              <a:t>unclear  laws and regulations applicable to data; and </a:t>
            </a:r>
            <a:r>
              <a:rPr lang="en-US" sz="1600" b="1" dirty="0">
                <a:solidFill>
                  <a:prstClr val="black"/>
                </a:solidFill>
              </a:rPr>
              <a:t>(5) </a:t>
            </a:r>
            <a:r>
              <a:rPr lang="en-US" sz="1600" dirty="0">
                <a:solidFill>
                  <a:prstClr val="black"/>
                </a:solidFill>
              </a:rPr>
              <a:t>given small-holding, family farming organization, doubts as to whether the necessary investments may be made by such fragmented enterprises. </a:t>
            </a:r>
          </a:p>
          <a:p>
            <a:pPr marL="0" lvl="0" indent="0">
              <a:buNone/>
            </a:pPr>
            <a:r>
              <a:rPr lang="en-US" sz="1600" b="1" dirty="0">
                <a:solidFill>
                  <a:prstClr val="black"/>
                </a:solidFill>
              </a:rPr>
              <a:t>Key actions</a:t>
            </a:r>
            <a:r>
              <a:rPr lang="en-US" sz="1600" dirty="0">
                <a:solidFill>
                  <a:prstClr val="black"/>
                </a:solidFill>
              </a:rPr>
              <a:t>. </a:t>
            </a:r>
            <a:r>
              <a:rPr lang="en-US" sz="1600" b="1" dirty="0">
                <a:solidFill>
                  <a:prstClr val="black"/>
                </a:solidFill>
              </a:rPr>
              <a:t>(1) </a:t>
            </a:r>
            <a:r>
              <a:rPr lang="en-US" sz="1600" dirty="0" err="1">
                <a:solidFill>
                  <a:prstClr val="black"/>
                </a:solidFill>
              </a:rPr>
              <a:t>Almería</a:t>
            </a:r>
            <a:r>
              <a:rPr lang="en-US" sz="1600" dirty="0">
                <a:solidFill>
                  <a:prstClr val="black"/>
                </a:solidFill>
              </a:rPr>
              <a:t> research centers, technology companies, cooperatives, as well as the administration, should </a:t>
            </a:r>
            <a:r>
              <a:rPr lang="en-US" sz="1600" dirty="0">
                <a:solidFill>
                  <a:srgbClr val="00B050"/>
                </a:solidFill>
              </a:rPr>
              <a:t>collaborate and foster coordination in areas of research, transfer of knowledge and technology, as well as training</a:t>
            </a:r>
            <a:r>
              <a:rPr lang="en-US" sz="1600" dirty="0">
                <a:solidFill>
                  <a:prstClr val="black"/>
                </a:solidFill>
              </a:rPr>
              <a:t> whilst striving to create data standards - </a:t>
            </a:r>
            <a:r>
              <a:rPr lang="en-US" sz="1600" dirty="0">
                <a:solidFill>
                  <a:srgbClr val="00B050"/>
                </a:solidFill>
              </a:rPr>
              <a:t>DIHs</a:t>
            </a:r>
            <a:r>
              <a:rPr lang="en-US" sz="1600" dirty="0">
                <a:solidFill>
                  <a:prstClr val="black"/>
                </a:solidFill>
              </a:rPr>
              <a:t>; </a:t>
            </a:r>
            <a:r>
              <a:rPr lang="en-US" sz="1600" b="1" dirty="0">
                <a:solidFill>
                  <a:prstClr val="black"/>
                </a:solidFill>
              </a:rPr>
              <a:t>(2) </a:t>
            </a:r>
            <a:r>
              <a:rPr lang="en-US" sz="1600" dirty="0">
                <a:solidFill>
                  <a:srgbClr val="00B050"/>
                </a:solidFill>
              </a:rPr>
              <a:t>Social innovation</a:t>
            </a:r>
            <a:r>
              <a:rPr lang="en-US" sz="1600" dirty="0">
                <a:solidFill>
                  <a:prstClr val="black"/>
                </a:solidFill>
              </a:rPr>
              <a:t>, closely aligned with processes of </a:t>
            </a:r>
            <a:r>
              <a:rPr lang="en-US" sz="1600" dirty="0">
                <a:solidFill>
                  <a:srgbClr val="00B050"/>
                </a:solidFill>
              </a:rPr>
              <a:t>uptake of technologies</a:t>
            </a:r>
            <a:r>
              <a:rPr lang="en-US" sz="1600" dirty="0">
                <a:solidFill>
                  <a:prstClr val="black"/>
                </a:solidFill>
              </a:rPr>
              <a:t>, may be supported by cooperatives as an instrument to counteract the negative social and economic impacts of technology and </a:t>
            </a:r>
            <a:r>
              <a:rPr lang="en-US" sz="1600" dirty="0" err="1">
                <a:solidFill>
                  <a:prstClr val="black"/>
                </a:solidFill>
              </a:rPr>
              <a:t>digitisation</a:t>
            </a:r>
            <a:r>
              <a:rPr lang="en-US" sz="1600" dirty="0">
                <a:solidFill>
                  <a:prstClr val="black"/>
                </a:solidFill>
              </a:rPr>
              <a:t> of agriculture.</a:t>
            </a:r>
            <a:endParaRPr lang="es-ES" dirty="0"/>
          </a:p>
        </p:txBody>
      </p:sp>
    </p:spTree>
    <p:extLst>
      <p:ext uri="{BB962C8B-B14F-4D97-AF65-F5344CB8AC3E}">
        <p14:creationId xmlns:p14="http://schemas.microsoft.com/office/powerpoint/2010/main" val="429132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0080" y="365125"/>
            <a:ext cx="10713720" cy="1325563"/>
          </a:xfrm>
        </p:spPr>
        <p:txBody>
          <a:bodyPr/>
          <a:lstStyle/>
          <a:p>
            <a:r>
              <a:rPr lang="en-US" sz="4000" b="1" dirty="0">
                <a:solidFill>
                  <a:prstClr val="black"/>
                </a:solidFill>
              </a:rPr>
              <a:t>(6) Image and identity</a:t>
            </a:r>
            <a:br>
              <a:rPr lang="en-US" dirty="0">
                <a:solidFill>
                  <a:prstClr val="black"/>
                </a:solidFill>
              </a:rPr>
            </a:br>
            <a:endParaRPr lang="es-ES" dirty="0"/>
          </a:p>
        </p:txBody>
      </p:sp>
      <p:sp>
        <p:nvSpPr>
          <p:cNvPr id="3" name="Marcador de contenido 2"/>
          <p:cNvSpPr>
            <a:spLocks noGrp="1"/>
          </p:cNvSpPr>
          <p:nvPr>
            <p:ph idx="1"/>
          </p:nvPr>
        </p:nvSpPr>
        <p:spPr>
          <a:xfrm>
            <a:off x="640080" y="1197864"/>
            <a:ext cx="10713720" cy="5312664"/>
          </a:xfrm>
        </p:spPr>
        <p:txBody>
          <a:bodyPr>
            <a:normAutofit/>
          </a:bodyPr>
          <a:lstStyle/>
          <a:p>
            <a:pPr marL="0" lvl="0" indent="0">
              <a:buNone/>
            </a:pPr>
            <a:endParaRPr lang="en-US" sz="900" dirty="0">
              <a:solidFill>
                <a:prstClr val="black"/>
              </a:solidFill>
            </a:endParaRPr>
          </a:p>
          <a:p>
            <a:pPr marL="0" lvl="0" indent="0">
              <a:buNone/>
            </a:pPr>
            <a:r>
              <a:rPr lang="en-US" sz="1800" dirty="0">
                <a:solidFill>
                  <a:schemeClr val="accent1">
                    <a:lumMod val="75000"/>
                  </a:schemeClr>
                </a:solidFill>
              </a:rPr>
              <a:t>The challenge of improving the image and identity of Almeria’s agricultural sector falls into three categories: (1) the improvement of rural hygiene in the surrounding greenhouse areas (plastics and waste), (2) promoting socially just labor conditions, and (3) the need to communicate to the international community of its commitment to move forward with a model of agriculture and economy which operates within the limits of a sustainable environmental system.</a:t>
            </a:r>
          </a:p>
          <a:p>
            <a:pPr marL="0" indent="0">
              <a:buNone/>
            </a:pPr>
            <a:r>
              <a:rPr lang="en-US" sz="1600" b="1" dirty="0">
                <a:solidFill>
                  <a:prstClr val="black"/>
                </a:solidFill>
              </a:rPr>
              <a:t>Barriers: (1) </a:t>
            </a:r>
            <a:r>
              <a:rPr lang="en-US" sz="1600" dirty="0">
                <a:solidFill>
                  <a:srgbClr val="FF0000"/>
                </a:solidFill>
              </a:rPr>
              <a:t>Lack of proactive attitude </a:t>
            </a:r>
            <a:r>
              <a:rPr lang="en-US" sz="1600" dirty="0">
                <a:solidFill>
                  <a:prstClr val="black"/>
                </a:solidFill>
              </a:rPr>
              <a:t>by the agricultural sector and public administrations; </a:t>
            </a:r>
            <a:r>
              <a:rPr lang="en-US" sz="1600" b="1" dirty="0">
                <a:solidFill>
                  <a:prstClr val="black"/>
                </a:solidFill>
              </a:rPr>
              <a:t>(2) </a:t>
            </a:r>
            <a:r>
              <a:rPr lang="en-US" sz="1600" dirty="0">
                <a:solidFill>
                  <a:prstClr val="black"/>
                </a:solidFill>
              </a:rPr>
              <a:t>Prevailing view in the agricultural sector, that many of those </a:t>
            </a:r>
            <a:r>
              <a:rPr lang="en-US" sz="1600" dirty="0">
                <a:solidFill>
                  <a:srgbClr val="FF0000"/>
                </a:solidFill>
              </a:rPr>
              <a:t>problems are not their responsibility </a:t>
            </a:r>
            <a:r>
              <a:rPr lang="en-US" sz="1600" dirty="0">
                <a:solidFill>
                  <a:prstClr val="black"/>
                </a:solidFill>
              </a:rPr>
              <a:t>(Immigration is a national competence) or that they are </a:t>
            </a:r>
            <a:r>
              <a:rPr lang="en-US" sz="1600" dirty="0">
                <a:solidFill>
                  <a:srgbClr val="FF0000"/>
                </a:solidFill>
              </a:rPr>
              <a:t>too complex</a:t>
            </a:r>
            <a:r>
              <a:rPr lang="en-US" sz="1600" dirty="0">
                <a:solidFill>
                  <a:prstClr val="black"/>
                </a:solidFill>
              </a:rPr>
              <a:t>; </a:t>
            </a:r>
            <a:r>
              <a:rPr lang="en-US" sz="1600" b="1" dirty="0">
                <a:solidFill>
                  <a:prstClr val="black"/>
                </a:solidFill>
              </a:rPr>
              <a:t>(3) </a:t>
            </a:r>
            <a:r>
              <a:rPr lang="en-US" sz="1600" dirty="0">
                <a:solidFill>
                  <a:prstClr val="black"/>
                </a:solidFill>
              </a:rPr>
              <a:t>Social</a:t>
            </a:r>
            <a:r>
              <a:rPr lang="en-US" sz="1600" b="1" dirty="0">
                <a:solidFill>
                  <a:prstClr val="black"/>
                </a:solidFill>
              </a:rPr>
              <a:t> </a:t>
            </a:r>
            <a:r>
              <a:rPr lang="en-US" sz="1600" dirty="0">
                <a:solidFill>
                  <a:prstClr val="black"/>
                </a:solidFill>
              </a:rPr>
              <a:t>sustainability is questioned despite the importance of family farms and cooperatives.</a:t>
            </a:r>
          </a:p>
          <a:p>
            <a:pPr marL="0" lvl="0" indent="0">
              <a:buNone/>
            </a:pPr>
            <a:r>
              <a:rPr lang="en-US" sz="1600" b="1" dirty="0">
                <a:solidFill>
                  <a:prstClr val="black"/>
                </a:solidFill>
              </a:rPr>
              <a:t>Opportunities</a:t>
            </a:r>
            <a:r>
              <a:rPr lang="en-US" sz="1600" dirty="0">
                <a:solidFill>
                  <a:prstClr val="black"/>
                </a:solidFill>
              </a:rPr>
              <a:t> </a:t>
            </a:r>
            <a:r>
              <a:rPr lang="en-US" sz="1600" b="1" dirty="0">
                <a:solidFill>
                  <a:prstClr val="black"/>
                </a:solidFill>
              </a:rPr>
              <a:t>(1) </a:t>
            </a:r>
            <a:r>
              <a:rPr lang="en-US" sz="1600" dirty="0">
                <a:solidFill>
                  <a:prstClr val="black"/>
                </a:solidFill>
              </a:rPr>
              <a:t>implementation of sanctions and obligations for agrochemical companies to collect waste from their products and to pay for the packaging and recycling of each product;  </a:t>
            </a:r>
            <a:r>
              <a:rPr lang="en-US" sz="1600" b="1" dirty="0">
                <a:solidFill>
                  <a:prstClr val="black"/>
                </a:solidFill>
              </a:rPr>
              <a:t>(2) </a:t>
            </a:r>
            <a:r>
              <a:rPr lang="en-US" sz="1600" dirty="0">
                <a:solidFill>
                  <a:prstClr val="black"/>
                </a:solidFill>
              </a:rPr>
              <a:t>improving the working and social conditions of immigrant workers and the elaboration of an integration plan for immigrants; and</a:t>
            </a:r>
            <a:r>
              <a:rPr lang="en-US" sz="1600" b="1" dirty="0">
                <a:solidFill>
                  <a:prstClr val="black"/>
                </a:solidFill>
              </a:rPr>
              <a:t> (3) </a:t>
            </a:r>
            <a:r>
              <a:rPr lang="en-US" sz="1600" dirty="0">
                <a:solidFill>
                  <a:prstClr val="black"/>
                </a:solidFill>
              </a:rPr>
              <a:t>new awareness campaigns financed with agricultural sector private funds, which would imply a change of mentality in the agricultural sector. </a:t>
            </a:r>
          </a:p>
          <a:p>
            <a:pPr marL="0" lvl="0" indent="0">
              <a:buNone/>
            </a:pPr>
            <a:r>
              <a:rPr lang="en-US" sz="1600" b="1" dirty="0">
                <a:solidFill>
                  <a:prstClr val="black"/>
                </a:solidFill>
              </a:rPr>
              <a:t>Key </a:t>
            </a:r>
            <a:r>
              <a:rPr lang="en-US" sz="1600" b="1" dirty="0"/>
              <a:t>actions: (1) </a:t>
            </a:r>
            <a:r>
              <a:rPr lang="en-US" sz="1600" dirty="0"/>
              <a:t>new regulations on greenhouse structures and installations, plant screens in greenhouses and awareness-raising campaigns; </a:t>
            </a:r>
            <a:r>
              <a:rPr lang="en-US" sz="1600" b="1" dirty="0"/>
              <a:t>(2) </a:t>
            </a:r>
            <a:r>
              <a:rPr lang="en-US" sz="1600" dirty="0"/>
              <a:t>closer collaboration with local administrations and </a:t>
            </a:r>
            <a:r>
              <a:rPr lang="en-US" sz="1600" dirty="0">
                <a:solidFill>
                  <a:srgbClr val="00B050"/>
                </a:solidFill>
              </a:rPr>
              <a:t>social economy entities </a:t>
            </a:r>
            <a:r>
              <a:rPr lang="en-US" sz="1600" dirty="0"/>
              <a:t>that have a long experience of intervention and social integration; and </a:t>
            </a:r>
            <a:r>
              <a:rPr lang="en-US" sz="1600" b="1" dirty="0"/>
              <a:t>(3) </a:t>
            </a:r>
            <a:r>
              <a:rPr lang="en-US" sz="1600" dirty="0">
                <a:solidFill>
                  <a:srgbClr val="00B050"/>
                </a:solidFill>
              </a:rPr>
              <a:t>new local strategies</a:t>
            </a:r>
            <a:r>
              <a:rPr lang="en-US" sz="1600" dirty="0"/>
              <a:t>, funded privately, to improve the image of the sector. (e.g. leading and successful cooperatives provide dignified housing and serve as an example for others to follow suit.)</a:t>
            </a:r>
          </a:p>
          <a:p>
            <a:pPr lvl="0"/>
            <a:endParaRPr lang="es-ES" dirty="0">
              <a:solidFill>
                <a:prstClr val="black"/>
              </a:solidFill>
            </a:endParaRPr>
          </a:p>
          <a:p>
            <a:endParaRPr lang="es-ES" dirty="0"/>
          </a:p>
        </p:txBody>
      </p:sp>
    </p:spTree>
    <p:extLst>
      <p:ext uri="{BB962C8B-B14F-4D97-AF65-F5344CB8AC3E}">
        <p14:creationId xmlns:p14="http://schemas.microsoft.com/office/powerpoint/2010/main" val="2526699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8912" y="365125"/>
            <a:ext cx="11183112" cy="1325563"/>
          </a:xfrm>
        </p:spPr>
        <p:txBody>
          <a:bodyPr>
            <a:normAutofit fontScale="90000"/>
          </a:bodyPr>
          <a:lstStyle/>
          <a:p>
            <a:pPr lvl="0">
              <a:spcBef>
                <a:spcPts val="1000"/>
              </a:spcBef>
            </a:pPr>
            <a:r>
              <a:rPr lang="en-US" sz="2200" dirty="0">
                <a:solidFill>
                  <a:prstClr val="black"/>
                </a:solidFill>
                <a:latin typeface="Calibri" panose="020F0502020204030204"/>
                <a:ea typeface="+mn-ea"/>
                <a:cs typeface="+mn-cs"/>
              </a:rPr>
              <a:t>MAIS - Multi-actor transdisciplinary approach successfully facilitated the creation of a culture of shared missions and responsibility among public, private, academic, and civil society actors. Notwithstanding plural values, challenges and solutions identified by consensus point to a nascent acknowledgement of the strategic necessity to locate agricultural economic activity within social and environmental spheres.</a:t>
            </a:r>
            <a:br>
              <a:rPr lang="es-ES" sz="900" dirty="0">
                <a:solidFill>
                  <a:prstClr val="black"/>
                </a:solidFill>
                <a:latin typeface="Calibri" panose="020F0502020204030204"/>
                <a:ea typeface="+mn-ea"/>
                <a:cs typeface="+mn-cs"/>
              </a:rPr>
            </a:br>
            <a:endParaRPr lang="es-ES" dirty="0"/>
          </a:p>
        </p:txBody>
      </p:sp>
      <p:pic>
        <p:nvPicPr>
          <p:cNvPr id="4" name="Marcador de contenido 3"/>
          <p:cNvPicPr>
            <a:picLocks noGrp="1" noChangeAspect="1"/>
          </p:cNvPicPr>
          <p:nvPr>
            <p:ph idx="1"/>
          </p:nvPr>
        </p:nvPicPr>
        <p:blipFill>
          <a:blip r:embed="rId2"/>
          <a:stretch>
            <a:fillRect/>
          </a:stretch>
        </p:blipFill>
        <p:spPr>
          <a:xfrm>
            <a:off x="1810512" y="1538856"/>
            <a:ext cx="7772400" cy="5319144"/>
          </a:xfrm>
          <a:prstGeom prst="rect">
            <a:avLst/>
          </a:prstGeom>
        </p:spPr>
      </p:pic>
    </p:spTree>
    <p:extLst>
      <p:ext uri="{BB962C8B-B14F-4D97-AF65-F5344CB8AC3E}">
        <p14:creationId xmlns:p14="http://schemas.microsoft.com/office/powerpoint/2010/main" val="359897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3"/>
          <a:stretch>
            <a:fillRect/>
          </a:stretch>
        </p:blipFill>
        <p:spPr>
          <a:xfrm>
            <a:off x="3611251" y="3896950"/>
            <a:ext cx="3070976" cy="2303232"/>
          </a:xfrm>
          <a:prstGeom prst="rect">
            <a:avLst/>
          </a:prstGeom>
        </p:spPr>
      </p:pic>
      <p:pic>
        <p:nvPicPr>
          <p:cNvPr id="5" name="Imagen 4"/>
          <p:cNvPicPr>
            <a:picLocks noChangeAspect="1"/>
          </p:cNvPicPr>
          <p:nvPr/>
        </p:nvPicPr>
        <p:blipFill>
          <a:blip r:embed="rId4"/>
          <a:stretch>
            <a:fillRect/>
          </a:stretch>
        </p:blipFill>
        <p:spPr>
          <a:xfrm>
            <a:off x="6282248" y="3177425"/>
            <a:ext cx="2619375" cy="1743075"/>
          </a:xfrm>
          <a:prstGeom prst="rect">
            <a:avLst/>
          </a:prstGeom>
        </p:spPr>
      </p:pic>
      <p:pic>
        <p:nvPicPr>
          <p:cNvPr id="6" name="Imagen 5"/>
          <p:cNvPicPr>
            <a:picLocks noChangeAspect="1"/>
          </p:cNvPicPr>
          <p:nvPr/>
        </p:nvPicPr>
        <p:blipFill>
          <a:blip r:embed="rId5"/>
          <a:stretch>
            <a:fillRect/>
          </a:stretch>
        </p:blipFill>
        <p:spPr>
          <a:xfrm>
            <a:off x="3946410" y="173736"/>
            <a:ext cx="5035254" cy="3438144"/>
          </a:xfrm>
          <a:prstGeom prst="rect">
            <a:avLst/>
          </a:prstGeom>
        </p:spPr>
      </p:pic>
      <p:pic>
        <p:nvPicPr>
          <p:cNvPr id="7" name="Imagen 6"/>
          <p:cNvPicPr>
            <a:picLocks noChangeAspect="1"/>
          </p:cNvPicPr>
          <p:nvPr/>
        </p:nvPicPr>
        <p:blipFill>
          <a:blip r:embed="rId6"/>
          <a:stretch>
            <a:fillRect/>
          </a:stretch>
        </p:blipFill>
        <p:spPr>
          <a:xfrm>
            <a:off x="270897" y="2163136"/>
            <a:ext cx="3086636" cy="2692104"/>
          </a:xfrm>
          <a:prstGeom prst="rect">
            <a:avLst/>
          </a:prstGeom>
        </p:spPr>
      </p:pic>
      <p:pic>
        <p:nvPicPr>
          <p:cNvPr id="8" name="Picture 14"/>
          <p:cNvPicPr/>
          <p:nvPr/>
        </p:nvPicPr>
        <p:blipFill>
          <a:blip r:embed="rId7"/>
          <a:stretch>
            <a:fillRect/>
          </a:stretch>
        </p:blipFill>
        <p:spPr>
          <a:xfrm>
            <a:off x="9061705" y="259025"/>
            <a:ext cx="2640094" cy="3608887"/>
          </a:xfrm>
          <a:prstGeom prst="rect">
            <a:avLst/>
          </a:prstGeom>
        </p:spPr>
      </p:pic>
      <p:pic>
        <p:nvPicPr>
          <p:cNvPr id="9" name="Picture 15"/>
          <p:cNvPicPr/>
          <p:nvPr/>
        </p:nvPicPr>
        <p:blipFill>
          <a:blip r:embed="rId8"/>
          <a:stretch>
            <a:fillRect/>
          </a:stretch>
        </p:blipFill>
        <p:spPr>
          <a:xfrm>
            <a:off x="8272844" y="4438052"/>
            <a:ext cx="3542929" cy="2301389"/>
          </a:xfrm>
          <a:prstGeom prst="rect">
            <a:avLst/>
          </a:prstGeom>
        </p:spPr>
      </p:pic>
      <p:pic>
        <p:nvPicPr>
          <p:cNvPr id="10" name="Picture 22"/>
          <p:cNvPicPr/>
          <p:nvPr/>
        </p:nvPicPr>
        <p:blipFill>
          <a:blip r:embed="rId9"/>
          <a:stretch>
            <a:fillRect/>
          </a:stretch>
        </p:blipFill>
        <p:spPr>
          <a:xfrm>
            <a:off x="214348" y="4820136"/>
            <a:ext cx="3510689" cy="2037864"/>
          </a:xfrm>
          <a:prstGeom prst="rect">
            <a:avLst/>
          </a:prstGeom>
        </p:spPr>
      </p:pic>
      <p:pic>
        <p:nvPicPr>
          <p:cNvPr id="3" name="Imagen 2"/>
          <p:cNvPicPr>
            <a:picLocks noChangeAspect="1"/>
          </p:cNvPicPr>
          <p:nvPr/>
        </p:nvPicPr>
        <p:blipFill>
          <a:blip r:embed="rId10"/>
          <a:stretch>
            <a:fillRect/>
          </a:stretch>
        </p:blipFill>
        <p:spPr>
          <a:xfrm>
            <a:off x="214348" y="227999"/>
            <a:ext cx="3818191" cy="1798011"/>
          </a:xfrm>
          <a:prstGeom prst="rect">
            <a:avLst/>
          </a:prstGeom>
        </p:spPr>
      </p:pic>
      <p:pic>
        <p:nvPicPr>
          <p:cNvPr id="1026" name="Picture 2" descr="H3. Agricultura de precisión como ventaja competitiva del sector  hortofrutícola andaluz. ¡Go aqua 4.0!"/>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682227" y="5276401"/>
            <a:ext cx="1752433"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15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ctr">
              <a:buNone/>
            </a:pPr>
            <a:r>
              <a:rPr lang="en-GB" b="1" dirty="0"/>
              <a:t>Cynthia Giagnocavo</a:t>
            </a:r>
          </a:p>
          <a:p>
            <a:pPr algn="ctr">
              <a:buNone/>
            </a:pPr>
            <a:r>
              <a:rPr lang="en-GB" sz="2000" b="1" dirty="0"/>
              <a:t> </a:t>
            </a:r>
            <a:r>
              <a:rPr lang="en-GB" sz="2000" b="1" dirty="0" err="1"/>
              <a:t>Cátedra</a:t>
            </a:r>
            <a:r>
              <a:rPr lang="en-GB" sz="2000" b="1" dirty="0"/>
              <a:t> Coexphal-UAL</a:t>
            </a:r>
          </a:p>
          <a:p>
            <a:pPr algn="ctr">
              <a:buNone/>
            </a:pPr>
            <a:r>
              <a:rPr lang="en-GB" sz="2000" b="1" dirty="0"/>
              <a:t>Horticulture, Cooperative Studies and Sustainable Development</a:t>
            </a:r>
          </a:p>
          <a:p>
            <a:pPr algn="ctr">
              <a:buNone/>
            </a:pPr>
            <a:r>
              <a:rPr lang="nl-BE" sz="2000" dirty="0"/>
              <a:t>Department of Economics and Business,</a:t>
            </a:r>
            <a:endParaRPr lang="nl-BE" sz="2000" b="1" dirty="0"/>
          </a:p>
          <a:p>
            <a:pPr algn="ctr">
              <a:buNone/>
            </a:pPr>
            <a:r>
              <a:rPr lang="nl-BE" sz="2000" dirty="0"/>
              <a:t>University of Almería</a:t>
            </a:r>
          </a:p>
          <a:p>
            <a:pPr algn="ctr">
              <a:buNone/>
            </a:pPr>
            <a:r>
              <a:rPr lang="nl-BE" sz="2000" dirty="0"/>
              <a:t>La Cañada de San Urbano s/n</a:t>
            </a:r>
            <a:r>
              <a:rPr lang="en-GB" sz="2000" b="1" dirty="0"/>
              <a:t>, </a:t>
            </a:r>
            <a:r>
              <a:rPr lang="nl-BE" sz="2000" dirty="0"/>
              <a:t>04120 Almería, Spain</a:t>
            </a:r>
          </a:p>
          <a:p>
            <a:pPr algn="ctr">
              <a:buNone/>
            </a:pPr>
            <a:r>
              <a:rPr lang="nl-BE" sz="2000" b="1" dirty="0"/>
              <a:t> </a:t>
            </a:r>
            <a:r>
              <a:rPr lang="nl-BE" sz="2000" b="1" dirty="0">
                <a:hlinkClick r:id="rId2"/>
              </a:rPr>
              <a:t>cgiagnocavo@ual.es</a:t>
            </a:r>
            <a:endParaRPr lang="es-ES" sz="2000" dirty="0">
              <a:solidFill>
                <a:srgbClr val="002060"/>
              </a:solidFill>
            </a:endParaRPr>
          </a:p>
        </p:txBody>
      </p:sp>
      <p:sp>
        <p:nvSpPr>
          <p:cNvPr id="3" name="Title 2"/>
          <p:cNvSpPr>
            <a:spLocks noGrp="1"/>
          </p:cNvSpPr>
          <p:nvPr>
            <p:ph type="title"/>
          </p:nvPr>
        </p:nvSpPr>
        <p:spPr/>
        <p:txBody>
          <a:bodyPr/>
          <a:lstStyle/>
          <a:p>
            <a:pPr algn="ctr"/>
            <a:r>
              <a:rPr lang="es-ES" dirty="0"/>
              <a:t>THANK YOU</a:t>
            </a:r>
          </a:p>
        </p:txBody>
      </p:sp>
      <p:sp>
        <p:nvSpPr>
          <p:cNvPr id="5" name="Slide Number Placeholder 4"/>
          <p:cNvSpPr>
            <a:spLocks noGrp="1"/>
          </p:cNvSpPr>
          <p:nvPr>
            <p:ph type="sldNum" sz="quarter" idx="12"/>
          </p:nvPr>
        </p:nvSpPr>
        <p:spPr/>
        <p:txBody>
          <a:bodyPr/>
          <a:lstStyle/>
          <a:p>
            <a:fld id="{132FADFE-3B8F-471C-ABF0-DBC7717ECBBC}" type="slidenum">
              <a:rPr lang="es-ES" smtClean="0">
                <a:solidFill>
                  <a:prstClr val="black"/>
                </a:solidFill>
              </a:rPr>
              <a:pPr/>
              <a:t>24</a:t>
            </a:fld>
            <a:endParaRPr lang="es-ES">
              <a:solidFill>
                <a:prstClr val="black"/>
              </a:solidFill>
            </a:endParaRPr>
          </a:p>
        </p:txBody>
      </p:sp>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3108" y="488812"/>
            <a:ext cx="2987824" cy="792088"/>
          </a:xfrm>
          <a:prstGeom prst="rect">
            <a:avLst/>
          </a:prstGeom>
          <a:noFill/>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74510" y="5437835"/>
            <a:ext cx="1107690" cy="105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46D0C939-9C3A-40E2-AE8A-E2A50ACC8AB6}"/>
              </a:ext>
            </a:extLst>
          </p:cNvPr>
          <p:cNvPicPr>
            <a:picLocks noChangeAspect="1"/>
          </p:cNvPicPr>
          <p:nvPr/>
        </p:nvPicPr>
        <p:blipFill>
          <a:blip r:embed="rId5"/>
          <a:stretch>
            <a:fillRect/>
          </a:stretch>
        </p:blipFill>
        <p:spPr>
          <a:xfrm>
            <a:off x="1055717" y="404665"/>
            <a:ext cx="2877561" cy="1079086"/>
          </a:xfrm>
          <a:prstGeom prst="rect">
            <a:avLst/>
          </a:prstGeom>
        </p:spPr>
      </p:pic>
      <p:pic>
        <p:nvPicPr>
          <p:cNvPr id="9" name="Picture 8">
            <a:extLst>
              <a:ext uri="{FF2B5EF4-FFF2-40B4-BE49-F238E27FC236}">
                <a16:creationId xmlns:a16="http://schemas.microsoft.com/office/drawing/2014/main" id="{40F3DB7F-04EC-4D04-A4C1-902382612556}"/>
              </a:ext>
            </a:extLst>
          </p:cNvPr>
          <p:cNvPicPr>
            <a:picLocks noChangeAspect="1"/>
          </p:cNvPicPr>
          <p:nvPr/>
        </p:nvPicPr>
        <p:blipFill>
          <a:blip r:embed="rId6"/>
          <a:stretch>
            <a:fillRect/>
          </a:stretch>
        </p:blipFill>
        <p:spPr>
          <a:xfrm>
            <a:off x="1239653" y="5627834"/>
            <a:ext cx="2440386" cy="911077"/>
          </a:xfrm>
          <a:prstGeom prst="rect">
            <a:avLst/>
          </a:prstGeom>
        </p:spPr>
      </p:pic>
    </p:spTree>
    <p:extLst>
      <p:ext uri="{BB962C8B-B14F-4D97-AF65-F5344CB8AC3E}">
        <p14:creationId xmlns:p14="http://schemas.microsoft.com/office/powerpoint/2010/main" val="2963729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n-CA"/>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51849" y="116632"/>
            <a:ext cx="4151061" cy="2866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9422" y="3011994"/>
            <a:ext cx="4427405" cy="2952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6080" y="0"/>
            <a:ext cx="5264549" cy="3926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6827" y="3926324"/>
            <a:ext cx="4167430"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25401" y="2010656"/>
            <a:ext cx="2566599"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1425" y="358799"/>
            <a:ext cx="1476329" cy="217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8203" y="4545696"/>
            <a:ext cx="1452367" cy="218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10"/>
          <a:stretch>
            <a:fillRect/>
          </a:stretch>
        </p:blipFill>
        <p:spPr>
          <a:xfrm>
            <a:off x="3436647" y="5451631"/>
            <a:ext cx="1547269" cy="1182842"/>
          </a:xfrm>
          <a:prstGeom prst="rect">
            <a:avLst/>
          </a:prstGeom>
        </p:spPr>
      </p:pic>
      <p:pic>
        <p:nvPicPr>
          <p:cNvPr id="4" name="Picture 3"/>
          <p:cNvPicPr>
            <a:picLocks noChangeAspect="1"/>
          </p:cNvPicPr>
          <p:nvPr/>
        </p:nvPicPr>
        <p:blipFill>
          <a:blip r:embed="rId11"/>
          <a:stretch>
            <a:fillRect/>
          </a:stretch>
        </p:blipFill>
        <p:spPr>
          <a:xfrm>
            <a:off x="1631504" y="5451631"/>
            <a:ext cx="1596172" cy="1124744"/>
          </a:xfrm>
          <a:prstGeom prst="rect">
            <a:avLst/>
          </a:prstGeom>
        </p:spPr>
      </p:pic>
      <p:pic>
        <p:nvPicPr>
          <p:cNvPr id="6" name="Picture 5"/>
          <p:cNvPicPr>
            <a:picLocks noChangeAspect="1"/>
          </p:cNvPicPr>
          <p:nvPr/>
        </p:nvPicPr>
        <p:blipFill>
          <a:blip r:embed="rId12"/>
          <a:stretch>
            <a:fillRect/>
          </a:stretch>
        </p:blipFill>
        <p:spPr>
          <a:xfrm>
            <a:off x="9832615" y="3932650"/>
            <a:ext cx="2359385" cy="2958715"/>
          </a:xfrm>
          <a:prstGeom prst="rect">
            <a:avLst/>
          </a:prstGeom>
        </p:spPr>
      </p:pic>
      <p:sp>
        <p:nvSpPr>
          <p:cNvPr id="5" name="Rectangle 4">
            <a:extLst>
              <a:ext uri="{FF2B5EF4-FFF2-40B4-BE49-F238E27FC236}">
                <a16:creationId xmlns:a16="http://schemas.microsoft.com/office/drawing/2014/main" id="{4CDC9CED-4BB5-40AB-9560-DF08444EA658}"/>
              </a:ext>
            </a:extLst>
          </p:cNvPr>
          <p:cNvSpPr/>
          <p:nvPr/>
        </p:nvSpPr>
        <p:spPr>
          <a:xfrm>
            <a:off x="294968" y="3926325"/>
            <a:ext cx="1143365" cy="20928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Calibri" panose="020F0502020204030204"/>
                <a:ea typeface="+mn-ea"/>
                <a:cs typeface="+mn-cs"/>
              </a:rPr>
              <a:t>Cajamar (man with water, greenhouse </a:t>
            </a:r>
            <a:r>
              <a:rPr kumimoji="0" lang="en-CA" sz="1000" b="0" i="0" u="none" strike="noStrike" kern="1200" cap="none" spc="0" normalizeH="0" baseline="0" noProof="0" dirty="0" err="1">
                <a:ln>
                  <a:noFill/>
                </a:ln>
                <a:solidFill>
                  <a:prstClr val="black"/>
                </a:solidFill>
                <a:effectLst/>
                <a:uLnTx/>
                <a:uFillTx/>
                <a:latin typeface="Calibri" panose="020F0502020204030204"/>
                <a:ea typeface="+mn-ea"/>
                <a:cs typeface="+mn-cs"/>
              </a:rPr>
              <a:t>structure,man</a:t>
            </a:r>
            <a:r>
              <a:rPr kumimoji="0" lang="en-CA" sz="1000" b="0" i="0" u="none" strike="noStrike" kern="1200" cap="none" spc="0" normalizeH="0" baseline="0" noProof="0" dirty="0">
                <a:ln>
                  <a:noFill/>
                </a:ln>
                <a:solidFill>
                  <a:prstClr val="black"/>
                </a:solidFill>
                <a:effectLst/>
                <a:uLnTx/>
                <a:uFillTx/>
                <a:latin typeface="Calibri" panose="020F0502020204030204"/>
                <a:ea typeface="+mn-ea"/>
                <a:cs typeface="+mn-cs"/>
              </a:rPr>
              <a:t> with beehive); Francisco Bonilla for COEXPHAL (greenhouse interior, packing plant, insects); </a:t>
            </a:r>
            <a:r>
              <a:rPr kumimoji="0" lang="en-CA" sz="1000" b="0" i="0" u="none" strike="noStrike" kern="1200" cap="none" spc="0" normalizeH="0" baseline="0" noProof="0" dirty="0" err="1">
                <a:ln>
                  <a:noFill/>
                </a:ln>
                <a:solidFill>
                  <a:prstClr val="black"/>
                </a:solidFill>
                <a:effectLst/>
                <a:uLnTx/>
                <a:uFillTx/>
                <a:latin typeface="Calibri" panose="020F0502020204030204"/>
                <a:ea typeface="+mn-ea"/>
                <a:cs typeface="+mn-cs"/>
              </a:rPr>
              <a:t>C.Giagnocavo</a:t>
            </a:r>
            <a:r>
              <a:rPr kumimoji="0" lang="en-CA" sz="1000" b="0" i="0" u="none" strike="noStrike" kern="1200" cap="none" spc="0" normalizeH="0" baseline="0" noProof="0" dirty="0">
                <a:ln>
                  <a:noFill/>
                </a:ln>
                <a:solidFill>
                  <a:prstClr val="black"/>
                </a:solidFill>
                <a:effectLst/>
                <a:uLnTx/>
                <a:uFillTx/>
                <a:latin typeface="Calibri" panose="020F0502020204030204"/>
                <a:ea typeface="+mn-ea"/>
                <a:cs typeface="+mn-cs"/>
              </a:rPr>
              <a:t> (old exterior greenhouse);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527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224951" y="1"/>
            <a:ext cx="9868619" cy="7076310"/>
          </a:xfrm>
          <a:prstGeom prst="rect">
            <a:avLst/>
          </a:prstGeom>
        </p:spPr>
      </p:pic>
      <p:sp>
        <p:nvSpPr>
          <p:cNvPr id="4" name="Title 3"/>
          <p:cNvSpPr>
            <a:spLocks noGrp="1"/>
          </p:cNvSpPr>
          <p:nvPr>
            <p:ph type="title"/>
          </p:nvPr>
        </p:nvSpPr>
        <p:spPr/>
        <p:txBody>
          <a:bodyPr/>
          <a:lstStyle/>
          <a:p>
            <a:endParaRPr lang="en-GB"/>
          </a:p>
        </p:txBody>
      </p:sp>
      <p:pic>
        <p:nvPicPr>
          <p:cNvPr id="2" name="Picture 1">
            <a:extLst>
              <a:ext uri="{FF2B5EF4-FFF2-40B4-BE49-F238E27FC236}">
                <a16:creationId xmlns:a16="http://schemas.microsoft.com/office/drawing/2014/main" id="{C46F79A5-B70B-4F3E-AFEF-6FAE4CDF80BE}"/>
              </a:ext>
            </a:extLst>
          </p:cNvPr>
          <p:cNvPicPr>
            <a:picLocks noChangeAspect="1"/>
          </p:cNvPicPr>
          <p:nvPr/>
        </p:nvPicPr>
        <p:blipFill>
          <a:blip r:embed="rId3"/>
          <a:stretch>
            <a:fillRect/>
          </a:stretch>
        </p:blipFill>
        <p:spPr>
          <a:xfrm>
            <a:off x="4470521" y="3178966"/>
            <a:ext cx="3377477" cy="2255716"/>
          </a:xfrm>
          <a:prstGeom prst="rect">
            <a:avLst/>
          </a:prstGeom>
        </p:spPr>
      </p:pic>
      <p:pic>
        <p:nvPicPr>
          <p:cNvPr id="5" name="Imagen 4">
            <a:extLst>
              <a:ext uri="{FF2B5EF4-FFF2-40B4-BE49-F238E27FC236}">
                <a16:creationId xmlns:a16="http://schemas.microsoft.com/office/drawing/2014/main" id="{8E823553-BAE6-4689-8232-45AB6E879137}"/>
              </a:ext>
            </a:extLst>
          </p:cNvPr>
          <p:cNvPicPr>
            <a:picLocks noChangeAspect="1"/>
          </p:cNvPicPr>
          <p:nvPr/>
        </p:nvPicPr>
        <p:blipFill>
          <a:blip r:embed="rId4">
            <a:lum bright="70000" contrast="-70000"/>
          </a:blip>
          <a:stretch>
            <a:fillRect/>
          </a:stretch>
        </p:blipFill>
        <p:spPr>
          <a:xfrm>
            <a:off x="4834310" y="3357872"/>
            <a:ext cx="2523379" cy="1750536"/>
          </a:xfrm>
          <a:prstGeom prst="rect">
            <a:avLst/>
          </a:prstGeom>
        </p:spPr>
      </p:pic>
      <p:sp>
        <p:nvSpPr>
          <p:cNvPr id="8" name="Rectangle 7">
            <a:extLst>
              <a:ext uri="{FF2B5EF4-FFF2-40B4-BE49-F238E27FC236}">
                <a16:creationId xmlns:a16="http://schemas.microsoft.com/office/drawing/2014/main" id="{BA91A3E2-19F8-45A7-B93A-5A1018207F23}"/>
              </a:ext>
            </a:extLst>
          </p:cNvPr>
          <p:cNvSpPr/>
          <p:nvPr/>
        </p:nvSpPr>
        <p:spPr>
          <a:xfrm>
            <a:off x="0" y="6452900"/>
            <a:ext cx="1098430" cy="369332"/>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Calibri" panose="020F0502020204030204"/>
                <a:ea typeface="+mn-ea"/>
                <a:cs typeface="+mn-cs"/>
              </a:rPr>
              <a:t>Amusing Planet (background)</a:t>
            </a:r>
          </a:p>
        </p:txBody>
      </p:sp>
      <p:pic>
        <p:nvPicPr>
          <p:cNvPr id="3" name="Picture 2">
            <a:extLst>
              <a:ext uri="{FF2B5EF4-FFF2-40B4-BE49-F238E27FC236}">
                <a16:creationId xmlns:a16="http://schemas.microsoft.com/office/drawing/2014/main" id="{24B5994B-5D87-4E07-8DB4-464D5FB5E01B}"/>
              </a:ext>
            </a:extLst>
          </p:cNvPr>
          <p:cNvPicPr>
            <a:picLocks noChangeAspect="1"/>
          </p:cNvPicPr>
          <p:nvPr/>
        </p:nvPicPr>
        <p:blipFill>
          <a:blip r:embed="rId5"/>
          <a:stretch>
            <a:fillRect/>
          </a:stretch>
        </p:blipFill>
        <p:spPr>
          <a:xfrm>
            <a:off x="117639" y="5108408"/>
            <a:ext cx="1857016" cy="1048837"/>
          </a:xfrm>
          <a:prstGeom prst="rect">
            <a:avLst/>
          </a:prstGeom>
        </p:spPr>
      </p:pic>
    </p:spTree>
    <p:extLst>
      <p:ext uri="{BB962C8B-B14F-4D97-AF65-F5344CB8AC3E}">
        <p14:creationId xmlns:p14="http://schemas.microsoft.com/office/powerpoint/2010/main" val="334832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BC0E3-6186-4FA1-A60A-3E0048064AEE}"/>
              </a:ext>
            </a:extLst>
          </p:cNvPr>
          <p:cNvSpPr>
            <a:spLocks noGrp="1"/>
          </p:cNvSpPr>
          <p:nvPr>
            <p:ph type="title"/>
          </p:nvPr>
        </p:nvSpPr>
        <p:spPr>
          <a:xfrm>
            <a:off x="351268" y="170719"/>
            <a:ext cx="9603184" cy="1325563"/>
          </a:xfrm>
        </p:spPr>
        <p:txBody>
          <a:bodyPr>
            <a:normAutofit fontScale="90000"/>
          </a:bodyPr>
          <a:lstStyle/>
          <a:p>
            <a:r>
              <a:rPr lang="en-CA" sz="3600" b="1" dirty="0"/>
              <a:t>Selected Research Projects</a:t>
            </a:r>
            <a:br>
              <a:rPr lang="en-CA" sz="3600" b="1" dirty="0"/>
            </a:br>
            <a:r>
              <a:rPr lang="en-CA" sz="3600" b="1" dirty="0"/>
              <a:t>of </a:t>
            </a:r>
            <a:r>
              <a:rPr lang="en-CA" sz="3600" b="1" dirty="0" err="1"/>
              <a:t>Cátedra</a:t>
            </a:r>
            <a:r>
              <a:rPr lang="en-CA" sz="3600" b="1" dirty="0"/>
              <a:t> COEXPHAL-UAL</a:t>
            </a:r>
            <a:br>
              <a:rPr lang="en-CA" b="1" dirty="0"/>
            </a:br>
            <a:r>
              <a:rPr lang="en-CA" sz="2200" b="1" dirty="0">
                <a:solidFill>
                  <a:srgbClr val="C00000"/>
                </a:solidFill>
              </a:rPr>
              <a:t>Why? </a:t>
            </a:r>
            <a:r>
              <a:rPr lang="en-CA" sz="2000" b="1" dirty="0">
                <a:solidFill>
                  <a:srgbClr val="FF0000"/>
                </a:solidFill>
              </a:rPr>
              <a:t>“….</a:t>
            </a:r>
            <a:r>
              <a:rPr lang="en-US" sz="2000" b="1" dirty="0">
                <a:solidFill>
                  <a:srgbClr val="FF0000"/>
                </a:solidFill>
              </a:rPr>
              <a:t>co-produce the suite of technological, social and institutional innovations that are co-shaping transformation…coordinate innovation activities with the objective of developing a coherent set of  technological, institutional and </a:t>
            </a:r>
            <a:r>
              <a:rPr lang="en-US" sz="2000" b="1" dirty="0" err="1">
                <a:solidFill>
                  <a:srgbClr val="FF0000"/>
                </a:solidFill>
              </a:rPr>
              <a:t>behavioural</a:t>
            </a:r>
            <a:r>
              <a:rPr lang="en-US" sz="2000" b="1" dirty="0">
                <a:solidFill>
                  <a:srgbClr val="FF0000"/>
                </a:solidFill>
              </a:rPr>
              <a:t> solutions as coupled innovations….”</a:t>
            </a:r>
          </a:p>
        </p:txBody>
      </p:sp>
      <p:sp>
        <p:nvSpPr>
          <p:cNvPr id="3" name="Content Placeholder 2">
            <a:extLst>
              <a:ext uri="{FF2B5EF4-FFF2-40B4-BE49-F238E27FC236}">
                <a16:creationId xmlns:a16="http://schemas.microsoft.com/office/drawing/2014/main" id="{CF59504C-8DB3-4830-B617-04E7FACC34F8}"/>
              </a:ext>
            </a:extLst>
          </p:cNvPr>
          <p:cNvSpPr>
            <a:spLocks noGrp="1"/>
          </p:cNvSpPr>
          <p:nvPr>
            <p:ph idx="1"/>
          </p:nvPr>
        </p:nvSpPr>
        <p:spPr>
          <a:xfrm>
            <a:off x="382385" y="1825625"/>
            <a:ext cx="10971415" cy="4791306"/>
          </a:xfrm>
        </p:spPr>
        <p:txBody>
          <a:bodyPr>
            <a:normAutofit fontScale="62500" lnSpcReduction="20000"/>
          </a:bodyPr>
          <a:lstStyle/>
          <a:p>
            <a:r>
              <a:rPr lang="en-CA" dirty="0"/>
              <a:t>IoF2020 Internet of Food and Farm</a:t>
            </a:r>
          </a:p>
          <a:p>
            <a:endParaRPr lang="en-CA" dirty="0"/>
          </a:p>
          <a:p>
            <a:r>
              <a:rPr lang="en-CA" dirty="0"/>
              <a:t>SmartAgriHubs (Digital Innovation Hubs</a:t>
            </a:r>
          </a:p>
          <a:p>
            <a:pPr marL="0" indent="0">
              <a:buNone/>
            </a:pPr>
            <a:r>
              <a:rPr lang="en-CA" dirty="0"/>
              <a:t>- EU Network)</a:t>
            </a:r>
          </a:p>
          <a:p>
            <a:endParaRPr lang="en-CA" dirty="0"/>
          </a:p>
          <a:p>
            <a:r>
              <a:rPr lang="en-CA" dirty="0"/>
              <a:t>NEFERTITI &amp; </a:t>
            </a:r>
            <a:r>
              <a:rPr lang="en-CA" dirty="0" err="1"/>
              <a:t>IPMWorks</a:t>
            </a:r>
            <a:r>
              <a:rPr lang="en-CA" dirty="0"/>
              <a:t> (peer to peer/networks of knowledge)</a:t>
            </a:r>
          </a:p>
          <a:p>
            <a:endParaRPr lang="en-CA" dirty="0"/>
          </a:p>
          <a:p>
            <a:r>
              <a:rPr lang="en-CA" dirty="0" err="1"/>
              <a:t>FairShare</a:t>
            </a:r>
            <a:r>
              <a:rPr lang="en-CA" dirty="0"/>
              <a:t> (digital tools for farm advisors) </a:t>
            </a:r>
          </a:p>
          <a:p>
            <a:endParaRPr lang="en-CA" dirty="0"/>
          </a:p>
          <a:p>
            <a:r>
              <a:rPr lang="en-US" dirty="0">
                <a:solidFill>
                  <a:prstClr val="black"/>
                </a:solidFill>
                <a:latin typeface="Calibri" panose="020F0502020204030204" pitchFamily="34" charset="0"/>
                <a:cs typeface="Calibri" panose="020F0502020204030204" pitchFamily="34" charset="0"/>
              </a:rPr>
              <a:t>“</a:t>
            </a:r>
            <a:r>
              <a:rPr lang="en-US" b="1" dirty="0">
                <a:solidFill>
                  <a:prstClr val="black"/>
                </a:solidFill>
                <a:latin typeface="Calibri" panose="020F0502020204030204" pitchFamily="34" charset="0"/>
                <a:cs typeface="Calibri" panose="020F0502020204030204" pitchFamily="34" charset="0"/>
              </a:rPr>
              <a:t>CO-</a:t>
            </a:r>
            <a:r>
              <a:rPr lang="en-US" dirty="0">
                <a:solidFill>
                  <a:prstClr val="black"/>
                </a:solidFill>
                <a:latin typeface="Calibri" panose="020F0502020204030204" pitchFamily="34" charset="0"/>
                <a:cs typeface="Calibri" panose="020F0502020204030204" pitchFamily="34" charset="0"/>
              </a:rPr>
              <a:t>creating sustainable and competitive </a:t>
            </a:r>
            <a:r>
              <a:rPr lang="en-US" b="1" dirty="0" err="1">
                <a:solidFill>
                  <a:prstClr val="black"/>
                </a:solidFill>
                <a:latin typeface="Calibri" panose="020F0502020204030204" pitchFamily="34" charset="0"/>
                <a:cs typeface="Calibri" panose="020F0502020204030204" pitchFamily="34" charset="0"/>
              </a:rPr>
              <a:t>FR</a:t>
            </a:r>
            <a:r>
              <a:rPr lang="en-US" dirty="0" err="1">
                <a:solidFill>
                  <a:prstClr val="black"/>
                </a:solidFill>
                <a:latin typeface="Calibri" panose="020F0502020204030204" pitchFamily="34" charset="0"/>
                <a:cs typeface="Calibri" panose="020F0502020204030204" pitchFamily="34" charset="0"/>
              </a:rPr>
              <a:t>uits</a:t>
            </a:r>
            <a:r>
              <a:rPr lang="en-US" dirty="0">
                <a:solidFill>
                  <a:prstClr val="black"/>
                </a:solidFill>
                <a:latin typeface="Calibri" panose="020F0502020204030204" pitchFamily="34" charset="0"/>
                <a:cs typeface="Calibri" panose="020F0502020204030204" pitchFamily="34" charset="0"/>
              </a:rPr>
              <a:t> and </a:t>
            </a:r>
            <a:r>
              <a:rPr lang="en-US" dirty="0" err="1">
                <a:solidFill>
                  <a:prstClr val="black"/>
                </a:solidFill>
                <a:latin typeface="Calibri" panose="020F0502020204030204" pitchFamily="34" charset="0"/>
                <a:cs typeface="Calibri" panose="020F0502020204030204" pitchFamily="34" charset="0"/>
              </a:rPr>
              <a:t>v</a:t>
            </a:r>
            <a:r>
              <a:rPr lang="en-US" b="1" dirty="0" err="1">
                <a:solidFill>
                  <a:prstClr val="black"/>
                </a:solidFill>
                <a:latin typeface="Calibri" panose="020F0502020204030204" pitchFamily="34" charset="0"/>
                <a:cs typeface="Calibri" panose="020F0502020204030204" pitchFamily="34" charset="0"/>
              </a:rPr>
              <a:t>E</a:t>
            </a:r>
            <a:r>
              <a:rPr lang="en-US" dirty="0" err="1">
                <a:solidFill>
                  <a:prstClr val="black"/>
                </a:solidFill>
                <a:latin typeface="Calibri" panose="020F0502020204030204" pitchFamily="34" charset="0"/>
                <a:cs typeface="Calibri" panose="020F0502020204030204" pitchFamily="34" charset="0"/>
              </a:rPr>
              <a:t>getable</a:t>
            </a:r>
            <a:r>
              <a:rPr lang="en-US" b="1" dirty="0" err="1">
                <a:solidFill>
                  <a:prstClr val="black"/>
                </a:solidFill>
                <a:latin typeface="Calibri" panose="020F0502020204030204" pitchFamily="34" charset="0"/>
                <a:cs typeface="Calibri" panose="020F0502020204030204" pitchFamily="34" charset="0"/>
              </a:rPr>
              <a:t>S</a:t>
            </a:r>
            <a:r>
              <a:rPr lang="en-US" dirty="0" err="1">
                <a:solidFill>
                  <a:prstClr val="black"/>
                </a:solidFill>
                <a:latin typeface="Calibri" panose="020F0502020204030204" pitchFamily="34" charset="0"/>
                <a:cs typeface="Calibri" panose="020F0502020204030204" pitchFamily="34" charset="0"/>
              </a:rPr>
              <a:t>’</a:t>
            </a:r>
            <a:r>
              <a:rPr lang="en-US" dirty="0">
                <a:solidFill>
                  <a:prstClr val="black"/>
                </a:solidFill>
                <a:latin typeface="Calibri" panose="020F0502020204030204" pitchFamily="34" charset="0"/>
                <a:cs typeface="Calibri" panose="020F0502020204030204" pitchFamily="34" charset="0"/>
              </a:rPr>
              <a:t> value </a:t>
            </a:r>
            <a:r>
              <a:rPr lang="en-US" dirty="0" err="1">
                <a:solidFill>
                  <a:prstClr val="black"/>
                </a:solidFill>
                <a:latin typeface="Calibri" panose="020F0502020204030204" pitchFamily="34" charset="0"/>
                <a:cs typeface="Calibri" panose="020F0502020204030204" pitchFamily="34" charset="0"/>
              </a:rPr>
              <a:t>c</a:t>
            </a:r>
            <a:r>
              <a:rPr lang="en-US" b="1" dirty="0" err="1">
                <a:solidFill>
                  <a:prstClr val="black"/>
                </a:solidFill>
                <a:latin typeface="Calibri" panose="020F0502020204030204" pitchFamily="34" charset="0"/>
                <a:cs typeface="Calibri" panose="020F0502020204030204" pitchFamily="34" charset="0"/>
              </a:rPr>
              <a:t>H</a:t>
            </a:r>
            <a:r>
              <a:rPr lang="en-US" dirty="0" err="1">
                <a:solidFill>
                  <a:prstClr val="black"/>
                </a:solidFill>
                <a:latin typeface="Calibri" panose="020F0502020204030204" pitchFamily="34" charset="0"/>
                <a:cs typeface="Calibri" panose="020F0502020204030204" pitchFamily="34" charset="0"/>
              </a:rPr>
              <a:t>ains</a:t>
            </a:r>
            <a:r>
              <a:rPr lang="en-US" dirty="0">
                <a:solidFill>
                  <a:prstClr val="black"/>
                </a:solidFill>
                <a:latin typeface="Calibri" panose="020F0502020204030204" pitchFamily="34" charset="0"/>
                <a:cs typeface="Calibri" panose="020F0502020204030204" pitchFamily="34" charset="0"/>
              </a:rPr>
              <a:t> in Europe”</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Plus a wide array of </a:t>
            </a:r>
            <a:r>
              <a:rPr lang="en-US" b="1" dirty="0">
                <a:solidFill>
                  <a:srgbClr val="FF0000"/>
                </a:solidFill>
                <a:latin typeface="Calibri" panose="020F0502020204030204" pitchFamily="34" charset="0"/>
                <a:cs typeface="Calibri" panose="020F0502020204030204" pitchFamily="34" charset="0"/>
              </a:rPr>
              <a:t>OPERATING GROUPS </a:t>
            </a:r>
            <a:r>
              <a:rPr lang="en-US" b="1" dirty="0">
                <a:latin typeface="Calibri" panose="020F0502020204030204" pitchFamily="34" charset="0"/>
                <a:cs typeface="Calibri" panose="020F0502020204030204" pitchFamily="34" charset="0"/>
              </a:rPr>
              <a:t>(regional and national)</a:t>
            </a:r>
          </a:p>
          <a:p>
            <a:r>
              <a:rPr lang="en-US" sz="3800" b="1" dirty="0">
                <a:solidFill>
                  <a:srgbClr val="00B050"/>
                </a:solidFill>
                <a:latin typeface="Calibri" panose="020F0502020204030204" pitchFamily="34" charset="0"/>
                <a:cs typeface="Calibri" panose="020F0502020204030204" pitchFamily="34" charset="0"/>
              </a:rPr>
              <a:t>ALMERÍA AGROECOLOGY  LIVING LAB </a:t>
            </a:r>
          </a:p>
          <a:p>
            <a:r>
              <a:rPr lang="en-US" sz="3800" b="1" dirty="0">
                <a:solidFill>
                  <a:schemeClr val="accent1"/>
                </a:solidFill>
                <a:latin typeface="Calibri" panose="020F0502020204030204" pitchFamily="34" charset="0"/>
                <a:cs typeface="Calibri" panose="020F0502020204030204" pitchFamily="34" charset="0"/>
              </a:rPr>
              <a:t>DIH – </a:t>
            </a:r>
            <a:r>
              <a:rPr lang="en-US" sz="3800" b="1" dirty="0" err="1">
                <a:solidFill>
                  <a:schemeClr val="accent1"/>
                </a:solidFill>
                <a:latin typeface="Calibri" panose="020F0502020204030204" pitchFamily="34" charset="0"/>
                <a:cs typeface="Calibri" panose="020F0502020204030204" pitchFamily="34" charset="0"/>
              </a:rPr>
              <a:t>Almería</a:t>
            </a:r>
            <a:r>
              <a:rPr lang="en-US" sz="3800" b="1" dirty="0">
                <a:solidFill>
                  <a:schemeClr val="accent1"/>
                </a:solidFill>
                <a:latin typeface="Calibri" panose="020F0502020204030204" pitchFamily="34" charset="0"/>
                <a:cs typeface="Calibri" panose="020F0502020204030204" pitchFamily="34" charset="0"/>
              </a:rPr>
              <a:t> </a:t>
            </a:r>
            <a:r>
              <a:rPr lang="en-US" sz="3800" b="1" dirty="0" err="1">
                <a:solidFill>
                  <a:schemeClr val="accent1"/>
                </a:solidFill>
                <a:latin typeface="Calibri" panose="020F0502020204030204" pitchFamily="34" charset="0"/>
                <a:cs typeface="Calibri" panose="020F0502020204030204" pitchFamily="34" charset="0"/>
              </a:rPr>
              <a:t>SmartAgriHub</a:t>
            </a:r>
            <a:endParaRPr lang="en-CA" sz="3800" dirty="0">
              <a:solidFill>
                <a:schemeClr val="accent1"/>
              </a:solidFill>
            </a:endParaRPr>
          </a:p>
          <a:p>
            <a:pPr marL="0" marR="0" lvl="0" indent="0" algn="l" defTabSz="457200" rtl="0" eaLnBrk="1" fontAlgn="auto" latinLnBrk="0" hangingPunct="1">
              <a:lnSpc>
                <a:spcPct val="100000"/>
              </a:lnSpc>
              <a:spcBef>
                <a:spcPts val="10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B8EF0F52-4A55-4361-9D52-8E257C602FA8}"/>
              </a:ext>
            </a:extLst>
          </p:cNvPr>
          <p:cNvPicPr>
            <a:picLocks noChangeAspect="1"/>
          </p:cNvPicPr>
          <p:nvPr/>
        </p:nvPicPr>
        <p:blipFill>
          <a:blip r:embed="rId2"/>
          <a:stretch>
            <a:fillRect/>
          </a:stretch>
        </p:blipFill>
        <p:spPr>
          <a:xfrm>
            <a:off x="4812457" y="1835360"/>
            <a:ext cx="3001328" cy="1124497"/>
          </a:xfrm>
          <a:prstGeom prst="rect">
            <a:avLst/>
          </a:prstGeom>
        </p:spPr>
      </p:pic>
      <p:pic>
        <p:nvPicPr>
          <p:cNvPr id="5" name="Picture 4">
            <a:extLst>
              <a:ext uri="{FF2B5EF4-FFF2-40B4-BE49-F238E27FC236}">
                <a16:creationId xmlns:a16="http://schemas.microsoft.com/office/drawing/2014/main" id="{6DC1ACF7-D0F2-47DE-89B3-A5AFC88DACAE}"/>
              </a:ext>
            </a:extLst>
          </p:cNvPr>
          <p:cNvPicPr>
            <a:picLocks noChangeAspect="1"/>
          </p:cNvPicPr>
          <p:nvPr/>
        </p:nvPicPr>
        <p:blipFill>
          <a:blip r:embed="rId3"/>
          <a:stretch>
            <a:fillRect/>
          </a:stretch>
        </p:blipFill>
        <p:spPr>
          <a:xfrm>
            <a:off x="9844491" y="881616"/>
            <a:ext cx="1975275" cy="1359526"/>
          </a:xfrm>
          <a:prstGeom prst="rect">
            <a:avLst/>
          </a:prstGeom>
        </p:spPr>
      </p:pic>
      <p:pic>
        <p:nvPicPr>
          <p:cNvPr id="6" name="Picture 5">
            <a:extLst>
              <a:ext uri="{FF2B5EF4-FFF2-40B4-BE49-F238E27FC236}">
                <a16:creationId xmlns:a16="http://schemas.microsoft.com/office/drawing/2014/main" id="{7A318086-5B13-43CA-A4FE-3E96392A02A7}"/>
              </a:ext>
            </a:extLst>
          </p:cNvPr>
          <p:cNvPicPr>
            <a:picLocks noChangeAspect="1"/>
          </p:cNvPicPr>
          <p:nvPr/>
        </p:nvPicPr>
        <p:blipFill>
          <a:blip r:embed="rId4"/>
          <a:stretch>
            <a:fillRect/>
          </a:stretch>
        </p:blipFill>
        <p:spPr>
          <a:xfrm>
            <a:off x="5961411" y="3714140"/>
            <a:ext cx="3241436" cy="845593"/>
          </a:xfrm>
          <a:prstGeom prst="rect">
            <a:avLst/>
          </a:prstGeom>
        </p:spPr>
      </p:pic>
      <p:pic>
        <p:nvPicPr>
          <p:cNvPr id="7" name="Picture 6">
            <a:extLst>
              <a:ext uri="{FF2B5EF4-FFF2-40B4-BE49-F238E27FC236}">
                <a16:creationId xmlns:a16="http://schemas.microsoft.com/office/drawing/2014/main" id="{35E904AF-2897-427A-8704-384DFADE5763}"/>
              </a:ext>
            </a:extLst>
          </p:cNvPr>
          <p:cNvPicPr>
            <a:picLocks noChangeAspect="1"/>
          </p:cNvPicPr>
          <p:nvPr/>
        </p:nvPicPr>
        <p:blipFill>
          <a:blip r:embed="rId5"/>
          <a:stretch>
            <a:fillRect/>
          </a:stretch>
        </p:blipFill>
        <p:spPr>
          <a:xfrm>
            <a:off x="8155643" y="2353540"/>
            <a:ext cx="3772621" cy="972641"/>
          </a:xfrm>
          <a:prstGeom prst="rect">
            <a:avLst/>
          </a:prstGeom>
        </p:spPr>
      </p:pic>
      <p:pic>
        <p:nvPicPr>
          <p:cNvPr id="1030" name="Picture 6" descr="CNTA | CO-FRE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9261" y="4791708"/>
            <a:ext cx="2770505" cy="9167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lmería Smart Agri Hub | 2019"/>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772876" y="5424581"/>
            <a:ext cx="2538153" cy="13452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PMWorks - Del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78345" y="3558156"/>
            <a:ext cx="2049919" cy="100157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9"/>
          <a:stretch>
            <a:fillRect/>
          </a:stretch>
        </p:blipFill>
        <p:spPr>
          <a:xfrm>
            <a:off x="7186454" y="5042117"/>
            <a:ext cx="1254661" cy="1651250"/>
          </a:xfrm>
          <a:prstGeom prst="rect">
            <a:avLst/>
          </a:prstGeom>
        </p:spPr>
      </p:pic>
    </p:spTree>
    <p:extLst>
      <p:ext uri="{BB962C8B-B14F-4D97-AF65-F5344CB8AC3E}">
        <p14:creationId xmlns:p14="http://schemas.microsoft.com/office/powerpoint/2010/main" val="3234850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Mission-oriented</a:t>
            </a:r>
            <a:r>
              <a:rPr lang="es-ES" dirty="0"/>
              <a:t> </a:t>
            </a:r>
            <a:r>
              <a:rPr lang="es-ES" dirty="0" err="1"/>
              <a:t>Innovation</a:t>
            </a:r>
            <a:r>
              <a:rPr lang="es-ES" dirty="0"/>
              <a:t> </a:t>
            </a:r>
            <a:r>
              <a:rPr lang="es-ES" dirty="0" err="1"/>
              <a:t>Policy</a:t>
            </a:r>
            <a:endParaRPr lang="es-ES" dirty="0"/>
          </a:p>
        </p:txBody>
      </p:sp>
      <p:sp>
        <p:nvSpPr>
          <p:cNvPr id="3" name="Marcador de contenido 2"/>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dirty="0"/>
              <a:t>“….Mission-oriented innovation policy brings together elements of innovation policy, which traditionally aims to create </a:t>
            </a:r>
            <a:r>
              <a:rPr lang="en-US" dirty="0">
                <a:solidFill>
                  <a:srgbClr val="FF0000"/>
                </a:solidFill>
              </a:rPr>
              <a:t>economic growth</a:t>
            </a:r>
            <a:r>
              <a:rPr lang="en-US" dirty="0"/>
              <a:t>, and transition policy, which principally aims to create </a:t>
            </a:r>
            <a:r>
              <a:rPr lang="en-US" dirty="0">
                <a:solidFill>
                  <a:srgbClr val="FF0000"/>
                </a:solidFill>
              </a:rPr>
              <a:t>change that is beneficial for society at large</a:t>
            </a:r>
            <a:r>
              <a:rPr lang="en-US" dirty="0"/>
              <a:t>…”</a:t>
            </a:r>
          </a:p>
          <a:p>
            <a:pPr marL="0" indent="0">
              <a:buNone/>
            </a:pPr>
            <a:endParaRPr lang="en-US" dirty="0"/>
          </a:p>
          <a:p>
            <a:pPr marL="0" indent="0">
              <a:buNone/>
            </a:pPr>
            <a:r>
              <a:rPr lang="en-US" dirty="0"/>
              <a:t>Values are at play…</a:t>
            </a:r>
            <a:endParaRPr lang="es-ES" dirty="0"/>
          </a:p>
        </p:txBody>
      </p:sp>
    </p:spTree>
    <p:extLst>
      <p:ext uri="{BB962C8B-B14F-4D97-AF65-F5344CB8AC3E}">
        <p14:creationId xmlns:p14="http://schemas.microsoft.com/office/powerpoint/2010/main" val="2096708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53151-8871-4F0F-B8A5-D1FF67CC467F}"/>
              </a:ext>
            </a:extLst>
          </p:cNvPr>
          <p:cNvSpPr>
            <a:spLocks noGrp="1"/>
          </p:cNvSpPr>
          <p:nvPr>
            <p:ph type="title"/>
          </p:nvPr>
        </p:nvSpPr>
        <p:spPr>
          <a:xfrm>
            <a:off x="304800" y="96716"/>
            <a:ext cx="2196353" cy="800100"/>
          </a:xfrm>
        </p:spPr>
        <p:txBody>
          <a:bodyPr>
            <a:normAutofit/>
          </a:bodyPr>
          <a:lstStyle/>
          <a:p>
            <a:pPr algn="l"/>
            <a:r>
              <a:rPr lang="en-CA" b="1" dirty="0"/>
              <a:t>Value?</a:t>
            </a:r>
            <a:endParaRPr lang="en-GB" b="1" dirty="0"/>
          </a:p>
        </p:txBody>
      </p:sp>
      <p:pic>
        <p:nvPicPr>
          <p:cNvPr id="3074" name="Picture 2" descr="Translating AI and Storage Innovation into Business Value – Innovate or Die">
            <a:extLst>
              <a:ext uri="{FF2B5EF4-FFF2-40B4-BE49-F238E27FC236}">
                <a16:creationId xmlns:a16="http://schemas.microsoft.com/office/drawing/2014/main" id="{E51ADA21-8980-4FAD-AFE2-241D1C2EC0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9691" y="727182"/>
            <a:ext cx="3642855" cy="265787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o what drives value creation? | Paul4innovating's Innovation Views">
            <a:extLst>
              <a:ext uri="{FF2B5EF4-FFF2-40B4-BE49-F238E27FC236}">
                <a16:creationId xmlns:a16="http://schemas.microsoft.com/office/drawing/2014/main" id="{5DFFD09C-F441-4B8A-8112-E68C1FE95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601" y="773573"/>
            <a:ext cx="3770490" cy="269070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4"/>
          <a:stretch>
            <a:fillRect/>
          </a:stretch>
        </p:blipFill>
        <p:spPr>
          <a:xfrm>
            <a:off x="853998" y="3952914"/>
            <a:ext cx="5358848" cy="2475191"/>
          </a:xfrm>
          <a:prstGeom prst="rect">
            <a:avLst/>
          </a:prstGeom>
        </p:spPr>
      </p:pic>
      <p:pic>
        <p:nvPicPr>
          <p:cNvPr id="4" name="Imagen 3"/>
          <p:cNvPicPr>
            <a:picLocks noChangeAspect="1"/>
          </p:cNvPicPr>
          <p:nvPr/>
        </p:nvPicPr>
        <p:blipFill>
          <a:blip r:embed="rId5"/>
          <a:stretch>
            <a:fillRect/>
          </a:stretch>
        </p:blipFill>
        <p:spPr>
          <a:xfrm>
            <a:off x="7171766" y="3525476"/>
            <a:ext cx="3560548" cy="3125720"/>
          </a:xfrm>
          <a:prstGeom prst="rect">
            <a:avLst/>
          </a:prstGeom>
        </p:spPr>
      </p:pic>
      <p:pic>
        <p:nvPicPr>
          <p:cNvPr id="5" name="Imagen 4"/>
          <p:cNvPicPr>
            <a:picLocks noChangeAspect="1"/>
          </p:cNvPicPr>
          <p:nvPr/>
        </p:nvPicPr>
        <p:blipFill>
          <a:blip r:embed="rId6"/>
          <a:stretch>
            <a:fillRect/>
          </a:stretch>
        </p:blipFill>
        <p:spPr>
          <a:xfrm>
            <a:off x="103925" y="1091276"/>
            <a:ext cx="4223676" cy="2373003"/>
          </a:xfrm>
          <a:prstGeom prst="rect">
            <a:avLst/>
          </a:prstGeom>
        </p:spPr>
      </p:pic>
    </p:spTree>
    <p:extLst>
      <p:ext uri="{BB962C8B-B14F-4D97-AF65-F5344CB8AC3E}">
        <p14:creationId xmlns:p14="http://schemas.microsoft.com/office/powerpoint/2010/main" val="3500465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EEB8ED6-9142-4A11-B029-18DDE98C4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BE2521-4325-405B-A288-F879B6D2D3F0}"/>
              </a:ext>
            </a:extLst>
          </p:cNvPr>
          <p:cNvSpPr>
            <a:spLocks noGrp="1"/>
          </p:cNvSpPr>
          <p:nvPr>
            <p:ph type="title"/>
          </p:nvPr>
        </p:nvSpPr>
        <p:spPr>
          <a:xfrm>
            <a:off x="256544" y="688062"/>
            <a:ext cx="6886640" cy="525102"/>
          </a:xfrm>
        </p:spPr>
        <p:txBody>
          <a:bodyPr>
            <a:normAutofit fontScale="90000"/>
          </a:bodyPr>
          <a:lstStyle/>
          <a:p>
            <a:r>
              <a:rPr lang="en-CA" sz="4000" b="1" dirty="0"/>
              <a:t>Organisational Value Logics </a:t>
            </a:r>
            <a:r>
              <a:rPr lang="en-CA" sz="4000" dirty="0"/>
              <a:t>–</a:t>
            </a:r>
            <a:r>
              <a:rPr lang="en-US" sz="2000" dirty="0"/>
              <a:t> </a:t>
            </a:r>
            <a:r>
              <a:rPr lang="en-US" sz="2200" b="1" dirty="0">
                <a:solidFill>
                  <a:schemeClr val="accent1">
                    <a:lumMod val="75000"/>
                  </a:schemeClr>
                </a:solidFill>
              </a:rPr>
              <a:t>The Business Model  has been conceived as a commercial logic of value proposition, creation, exchange/deliver and capture… </a:t>
            </a:r>
            <a:br>
              <a:rPr lang="en-US" sz="2200" b="1" dirty="0">
                <a:solidFill>
                  <a:schemeClr val="accent1">
                    <a:lumMod val="75000"/>
                  </a:schemeClr>
                </a:solidFill>
              </a:rPr>
            </a:br>
            <a:endParaRPr lang="en-GB" sz="4000" b="1" dirty="0">
              <a:solidFill>
                <a:schemeClr val="accent1">
                  <a:lumMod val="75000"/>
                </a:schemeClr>
              </a:solidFill>
            </a:endParaRPr>
          </a:p>
        </p:txBody>
      </p:sp>
      <p:pic>
        <p:nvPicPr>
          <p:cNvPr id="4" name="Picture 3">
            <a:extLst>
              <a:ext uri="{FF2B5EF4-FFF2-40B4-BE49-F238E27FC236}">
                <a16:creationId xmlns:a16="http://schemas.microsoft.com/office/drawing/2014/main" id="{69AEF262-2701-470F-AB17-234203E7D5B6}"/>
              </a:ext>
            </a:extLst>
          </p:cNvPr>
          <p:cNvPicPr>
            <a:picLocks noChangeAspect="1"/>
          </p:cNvPicPr>
          <p:nvPr/>
        </p:nvPicPr>
        <p:blipFill rotWithShape="1">
          <a:blip r:embed="rId2"/>
          <a:srcRect t="1801" r="1" b="1"/>
          <a:stretch/>
        </p:blipFill>
        <p:spPr>
          <a:xfrm>
            <a:off x="152278" y="1810694"/>
            <a:ext cx="6560715" cy="4678278"/>
          </a:xfrm>
          <a:prstGeom prst="rect">
            <a:avLst/>
          </a:prstGeom>
        </p:spPr>
      </p:pic>
      <p:sp>
        <p:nvSpPr>
          <p:cNvPr id="3" name="Content Placeholder 2">
            <a:extLst>
              <a:ext uri="{FF2B5EF4-FFF2-40B4-BE49-F238E27FC236}">
                <a16:creationId xmlns:a16="http://schemas.microsoft.com/office/drawing/2014/main" id="{6617B41E-4B07-408F-8AA5-3507A73C8EE1}"/>
              </a:ext>
            </a:extLst>
          </p:cNvPr>
          <p:cNvSpPr>
            <a:spLocks noGrp="1"/>
          </p:cNvSpPr>
          <p:nvPr>
            <p:ph idx="1"/>
          </p:nvPr>
        </p:nvSpPr>
        <p:spPr>
          <a:xfrm>
            <a:off x="6712993" y="3250193"/>
            <a:ext cx="5559969" cy="3493505"/>
          </a:xfrm>
        </p:spPr>
        <p:txBody>
          <a:bodyPr>
            <a:normAutofit fontScale="92500" lnSpcReduction="10000"/>
          </a:bodyPr>
          <a:lstStyle/>
          <a:p>
            <a:pPr marL="0" indent="0">
              <a:buNone/>
            </a:pPr>
            <a:r>
              <a:rPr lang="en-US" sz="2400" dirty="0"/>
              <a:t>Q?:</a:t>
            </a:r>
          </a:p>
          <a:p>
            <a:pPr marL="0" indent="0">
              <a:buNone/>
            </a:pPr>
            <a:r>
              <a:rPr lang="en-US" sz="2400" dirty="0"/>
              <a:t>-</a:t>
            </a:r>
            <a:r>
              <a:rPr lang="en-US" sz="2400" u="sng" dirty="0">
                <a:solidFill>
                  <a:srgbClr val="FF0000"/>
                </a:solidFill>
              </a:rPr>
              <a:t>what value is offered, and to whom </a:t>
            </a:r>
            <a:r>
              <a:rPr lang="en-US" sz="2400" dirty="0">
                <a:solidFill>
                  <a:srgbClr val="FF0000"/>
                </a:solidFill>
              </a:rPr>
              <a:t> </a:t>
            </a:r>
            <a:r>
              <a:rPr lang="en-US" sz="2400" dirty="0"/>
              <a:t>in the value proposition?</a:t>
            </a:r>
          </a:p>
          <a:p>
            <a:pPr marL="0" indent="0">
              <a:buNone/>
            </a:pPr>
            <a:r>
              <a:rPr lang="en-US" sz="2400" dirty="0"/>
              <a:t>-valuation method matters: </a:t>
            </a:r>
            <a:r>
              <a:rPr lang="en-US" sz="2400" u="sng" dirty="0">
                <a:solidFill>
                  <a:srgbClr val="FF0000"/>
                </a:solidFill>
              </a:rPr>
              <a:t>what is valued, how,  and by/for whom? </a:t>
            </a:r>
          </a:p>
          <a:p>
            <a:pPr marL="0" indent="0">
              <a:buNone/>
            </a:pPr>
            <a:r>
              <a:rPr lang="en-US" sz="2400" b="1" dirty="0"/>
              <a:t>-the business model is embedded in organizations and systems.</a:t>
            </a:r>
          </a:p>
          <a:p>
            <a:pPr marL="0" indent="0">
              <a:buNone/>
            </a:pPr>
            <a:r>
              <a:rPr lang="en-US" sz="2400" dirty="0"/>
              <a:t>Homogeneous and heterogeneous </a:t>
            </a:r>
            <a:r>
              <a:rPr lang="en-US" sz="2400" b="1" dirty="0"/>
              <a:t>organizational value logics are shaped by a variety of institutional logics</a:t>
            </a:r>
            <a:r>
              <a:rPr lang="en-US" sz="2400" dirty="0"/>
              <a:t>.</a:t>
            </a:r>
          </a:p>
          <a:p>
            <a:endParaRPr lang="en-US" sz="1700" dirty="0"/>
          </a:p>
          <a:p>
            <a:pPr marL="0" indent="0">
              <a:buNone/>
            </a:pPr>
            <a:endParaRPr lang="en-GB" sz="1700" dirty="0"/>
          </a:p>
        </p:txBody>
      </p:sp>
      <p:pic>
        <p:nvPicPr>
          <p:cNvPr id="6" name="Picture 5">
            <a:extLst>
              <a:ext uri="{FF2B5EF4-FFF2-40B4-BE49-F238E27FC236}">
                <a16:creationId xmlns:a16="http://schemas.microsoft.com/office/drawing/2014/main" id="{CC66FF21-3BC5-4127-92B6-5D519187A1C0}"/>
              </a:ext>
            </a:extLst>
          </p:cNvPr>
          <p:cNvPicPr>
            <a:picLocks noChangeAspect="1"/>
          </p:cNvPicPr>
          <p:nvPr/>
        </p:nvPicPr>
        <p:blipFill>
          <a:blip r:embed="rId3"/>
          <a:stretch>
            <a:fillRect/>
          </a:stretch>
        </p:blipFill>
        <p:spPr>
          <a:xfrm>
            <a:off x="152278" y="6548837"/>
            <a:ext cx="4045650" cy="369029"/>
          </a:xfrm>
          <a:prstGeom prst="rect">
            <a:avLst/>
          </a:prstGeom>
        </p:spPr>
      </p:pic>
      <p:pic>
        <p:nvPicPr>
          <p:cNvPr id="7" name="Picture 4" descr="The influence of competing institutional logics on the value creation... |  Download Scientific Diagram">
            <a:extLst>
              <a:ext uri="{FF2B5EF4-FFF2-40B4-BE49-F238E27FC236}">
                <a16:creationId xmlns:a16="http://schemas.microsoft.com/office/drawing/2014/main" id="{BDDBEDAB-0B2E-4995-BC34-D28B1BD514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0290" y="0"/>
            <a:ext cx="3871555" cy="3446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168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1365" y="63375"/>
            <a:ext cx="11192435" cy="805758"/>
          </a:xfrm>
        </p:spPr>
        <p:txBody>
          <a:bodyPr>
            <a:normAutofit/>
          </a:bodyPr>
          <a:lstStyle/>
          <a:p>
            <a:r>
              <a:rPr lang="es-ES" b="1" dirty="0" err="1"/>
              <a:t>Sustainable</a:t>
            </a:r>
            <a:r>
              <a:rPr lang="es-ES" b="1" dirty="0"/>
              <a:t>?</a:t>
            </a:r>
            <a:r>
              <a:rPr lang="en-CA" sz="3200" b="1" dirty="0">
                <a:solidFill>
                  <a:prstClr val="black"/>
                </a:solidFill>
              </a:rPr>
              <a:t> </a:t>
            </a:r>
            <a:endParaRPr lang="es-ES" b="1" dirty="0"/>
          </a:p>
        </p:txBody>
      </p:sp>
      <p:pic>
        <p:nvPicPr>
          <p:cNvPr id="4" name="Marcador de contenido 3"/>
          <p:cNvPicPr>
            <a:picLocks noGrp="1" noChangeAspect="1"/>
          </p:cNvPicPr>
          <p:nvPr>
            <p:ph idx="1"/>
          </p:nvPr>
        </p:nvPicPr>
        <p:blipFill>
          <a:blip r:embed="rId2"/>
          <a:stretch>
            <a:fillRect/>
          </a:stretch>
        </p:blipFill>
        <p:spPr>
          <a:xfrm>
            <a:off x="5440221" y="609180"/>
            <a:ext cx="6474066" cy="2776461"/>
          </a:xfrm>
          <a:prstGeom prst="rect">
            <a:avLst/>
          </a:prstGeom>
        </p:spPr>
      </p:pic>
      <p:pic>
        <p:nvPicPr>
          <p:cNvPr id="5" name="Imagen 4"/>
          <p:cNvPicPr>
            <a:picLocks noChangeAspect="1"/>
          </p:cNvPicPr>
          <p:nvPr/>
        </p:nvPicPr>
        <p:blipFill>
          <a:blip r:embed="rId3"/>
          <a:stretch>
            <a:fillRect/>
          </a:stretch>
        </p:blipFill>
        <p:spPr>
          <a:xfrm>
            <a:off x="224739" y="1174641"/>
            <a:ext cx="4813482" cy="3049922"/>
          </a:xfrm>
          <a:prstGeom prst="rect">
            <a:avLst/>
          </a:prstGeom>
        </p:spPr>
      </p:pic>
      <p:sp>
        <p:nvSpPr>
          <p:cNvPr id="3" name="Rectángulo 2"/>
          <p:cNvSpPr/>
          <p:nvPr/>
        </p:nvSpPr>
        <p:spPr>
          <a:xfrm>
            <a:off x="633744" y="4925084"/>
            <a:ext cx="4879816" cy="923330"/>
          </a:xfrm>
          <a:prstGeom prst="rect">
            <a:avLst/>
          </a:prstGeom>
        </p:spPr>
        <p:txBody>
          <a:bodyPr wrap="square">
            <a:spAutoFit/>
          </a:bodyPr>
          <a:lstStyle/>
          <a:p>
            <a:r>
              <a:rPr lang="en-CA" b="1" dirty="0">
                <a:solidFill>
                  <a:srgbClr val="FF0000"/>
                </a:solidFill>
              </a:rPr>
              <a:t>How we govern exchange of value matters too</a:t>
            </a:r>
            <a:r>
              <a:rPr lang="en-CA" b="1" dirty="0">
                <a:solidFill>
                  <a:prstClr val="black"/>
                </a:solidFill>
              </a:rPr>
              <a:t>: e.g.: </a:t>
            </a:r>
            <a:r>
              <a:rPr lang="en-CA" b="1" dirty="0" err="1">
                <a:solidFill>
                  <a:prstClr val="black"/>
                </a:solidFill>
              </a:rPr>
              <a:t>Ostrom´s</a:t>
            </a:r>
            <a:r>
              <a:rPr lang="en-CA" b="1" dirty="0">
                <a:solidFill>
                  <a:prstClr val="black"/>
                </a:solidFill>
              </a:rPr>
              <a:t> Social Ecological Systems or the set of rules for Common Pool Resources </a:t>
            </a:r>
            <a:endParaRPr lang="es-ES" dirty="0"/>
          </a:p>
        </p:txBody>
      </p:sp>
      <p:pic>
        <p:nvPicPr>
          <p:cNvPr id="6" name="Imagen 5"/>
          <p:cNvPicPr>
            <a:picLocks noChangeAspect="1"/>
          </p:cNvPicPr>
          <p:nvPr/>
        </p:nvPicPr>
        <p:blipFill>
          <a:blip r:embed="rId4"/>
          <a:stretch>
            <a:fillRect/>
          </a:stretch>
        </p:blipFill>
        <p:spPr>
          <a:xfrm>
            <a:off x="6074875" y="3754239"/>
            <a:ext cx="4271730" cy="3061201"/>
          </a:xfrm>
          <a:prstGeom prst="rect">
            <a:avLst/>
          </a:prstGeom>
        </p:spPr>
      </p:pic>
    </p:spTree>
    <p:extLst>
      <p:ext uri="{BB962C8B-B14F-4D97-AF65-F5344CB8AC3E}">
        <p14:creationId xmlns:p14="http://schemas.microsoft.com/office/powerpoint/2010/main" val="10269651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AH - White">
  <a:themeElements>
    <a:clrScheme name="Smart Agri Hubs">
      <a:dk1>
        <a:srgbClr val="464646"/>
      </a:dk1>
      <a:lt1>
        <a:srgbClr val="FFFFFF"/>
      </a:lt1>
      <a:dk2>
        <a:srgbClr val="3B9E98"/>
      </a:dk2>
      <a:lt2>
        <a:srgbClr val="D9D9D9"/>
      </a:lt2>
      <a:accent1>
        <a:srgbClr val="3B9E97"/>
      </a:accent1>
      <a:accent2>
        <a:srgbClr val="6D5E9E"/>
      </a:accent2>
      <a:accent3>
        <a:srgbClr val="124775"/>
      </a:accent3>
      <a:accent4>
        <a:srgbClr val="4DAC27"/>
      </a:accent4>
      <a:accent5>
        <a:srgbClr val="FFBF16"/>
      </a:accent5>
      <a:accent6>
        <a:srgbClr val="FB1B2A"/>
      </a:accent6>
      <a:hlink>
        <a:srgbClr val="3B9E98"/>
      </a:hlink>
      <a:folHlink>
        <a:srgbClr val="A6429E"/>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33" tIns="45716" rIns="91433" bIns="45716" rtlCol="0" anchor="ctr">
        <a:noAutofit/>
      </a:bodyPr>
      <a:lstStyle>
        <a:defPPr algn="l">
          <a:defRPr sz="3200" dirty="0"/>
        </a:defPPr>
      </a:lstStyle>
    </a:txDef>
  </a:objectDefaults>
  <a:extraClrSchemeLst/>
  <a:extLst>
    <a:ext uri="{05A4C25C-085E-4340-85A3-A5531E510DB2}">
      <thm15:themeFamily xmlns:thm15="http://schemas.microsoft.com/office/thememl/2012/main" name="Schuttelaar_English" id="{801271E3-0766-5C4C-BDAC-04D2BCCB8A5E}" vid="{AD46F0C8-3726-0743-B1B9-DEB0D2B8708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2189</TotalTime>
  <Words>3110</Words>
  <Application>Microsoft Office PowerPoint</Application>
  <PresentationFormat>Widescreen</PresentationFormat>
  <Paragraphs>129</Paragraphs>
  <Slides>24</Slides>
  <Notes>11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24</vt:i4>
      </vt:variant>
    </vt:vector>
  </HeadingPairs>
  <TitlesOfParts>
    <vt:vector size="33" baseType="lpstr">
      <vt:lpstr>Arial</vt:lpstr>
      <vt:lpstr>BundesSans-Medium</vt:lpstr>
      <vt:lpstr>Calibri</vt:lpstr>
      <vt:lpstr>Calibri Light</vt:lpstr>
      <vt:lpstr>Myriad Pro</vt:lpstr>
      <vt:lpstr>Verdana</vt:lpstr>
      <vt:lpstr>Office Theme</vt:lpstr>
      <vt:lpstr>2_Office Theme</vt:lpstr>
      <vt:lpstr>SAH - White</vt:lpstr>
      <vt:lpstr>                                Identifying collective challenges in the transition to a sustainable agricultural model   Dr. Cynthia Giagnocavo Director, Cátedra (Endowed Chair) COEXPHAL-UAL  in horticulture, cooperative studies and sustainable development   Department of Economics and Business University of Almería, Spain  </vt:lpstr>
      <vt:lpstr>Introduction</vt:lpstr>
      <vt:lpstr>PowerPoint Presentation</vt:lpstr>
      <vt:lpstr>PowerPoint Presentation</vt:lpstr>
      <vt:lpstr>Selected Research Projects of Cátedra COEXPHAL-UAL Why? “….co-produce the suite of technological, social and institutional innovations that are co-shaping transformation…coordinate innovation activities with the objective of developing a coherent set of  technological, institutional and behavioural solutions as coupled innovations….”</vt:lpstr>
      <vt:lpstr>Mission-oriented Innovation Policy</vt:lpstr>
      <vt:lpstr>Value?</vt:lpstr>
      <vt:lpstr>Organisational Value Logics – The Business Model  has been conceived as a commercial logic of value proposition, creation, exchange/deliver and capture…  </vt:lpstr>
      <vt:lpstr>Sustainable? </vt:lpstr>
      <vt:lpstr>Paradigm Shift</vt:lpstr>
      <vt:lpstr>Plural Value Dimensions - incommensurable</vt:lpstr>
      <vt:lpstr>Method? Plural value, multi-criteria + multi-actor and transdisciplinary research</vt:lpstr>
      <vt:lpstr>MAIS Challenge…</vt:lpstr>
      <vt:lpstr>Six Challenges (consensus!) </vt:lpstr>
      <vt:lpstr>PowerPoint Presentation</vt:lpstr>
      <vt:lpstr> 1) Governance based on a culture of shared responsibility for sustainability  </vt:lpstr>
      <vt:lpstr> 2) Sustainable and efficient use of water </vt:lpstr>
      <vt:lpstr>(3) Biodiversity conservation </vt:lpstr>
      <vt:lpstr>4) Implementing a Circular Economy plan </vt:lpstr>
      <vt:lpstr>(5) Technology and knowledge transfer </vt:lpstr>
      <vt:lpstr>(6) Image and identity </vt:lpstr>
      <vt:lpstr>MAIS - Multi-actor transdisciplinary approach successfully facilitated the creation of a culture of shared missions and responsibility among public, private, academic, and civil society actors. Notwithstanding plural values, challenges and solutions identified by consensus point to a nascent acknowledgement of the strategic necessity to locate agricultural economic activity within social and environmental spheres. </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Transforming the organization of value creation and business models in the digitalisation of agriculture  Cynthia Giagnocavo University of Almería Department of Economics and Business</dc:title>
  <dc:creator>Cynthia Giagnocavo</dc:creator>
  <cp:lastModifiedBy>Bettina Heimann</cp:lastModifiedBy>
  <cp:revision>104</cp:revision>
  <dcterms:created xsi:type="dcterms:W3CDTF">2020-12-01T19:53:39Z</dcterms:created>
  <dcterms:modified xsi:type="dcterms:W3CDTF">2021-05-10T13:57:59Z</dcterms:modified>
</cp:coreProperties>
</file>