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59" r:id="rId5"/>
    <p:sldId id="260" r:id="rId6"/>
    <p:sldId id="268" r:id="rId7"/>
    <p:sldId id="261" r:id="rId8"/>
    <p:sldId id="269" r:id="rId9"/>
    <p:sldId id="262" r:id="rId10"/>
    <p:sldId id="263" r:id="rId11"/>
    <p:sldId id="270" r:id="rId12"/>
    <p:sldId id="264" r:id="rId13"/>
    <p:sldId id="271" r:id="rId14"/>
    <p:sldId id="265" r:id="rId15"/>
    <p:sldId id="272" r:id="rId16"/>
    <p:sldId id="266" r:id="rId17"/>
    <p:sldId id="274"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0D27213-6CA5-499F-BE4B-3F5984F30F38}" type="datetimeFigureOut">
              <a:rPr lang="nl-NL" smtClean="0"/>
              <a:t>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6164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D27213-6CA5-499F-BE4B-3F5984F30F38}" type="datetimeFigureOut">
              <a:rPr lang="nl-NL" smtClean="0"/>
              <a:t>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203589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D27213-6CA5-499F-BE4B-3F5984F30F38}" type="datetimeFigureOut">
              <a:rPr lang="nl-NL" smtClean="0"/>
              <a:t>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222919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D27213-6CA5-499F-BE4B-3F5984F30F38}" type="datetimeFigureOut">
              <a:rPr lang="nl-NL" smtClean="0"/>
              <a:t>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740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0D27213-6CA5-499F-BE4B-3F5984F30F38}" type="datetimeFigureOut">
              <a:rPr lang="nl-NL" smtClean="0"/>
              <a:t>2-6-2021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66344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0D27213-6CA5-499F-BE4B-3F5984F30F38}" type="datetimeFigureOut">
              <a:rPr lang="nl-NL" smtClean="0"/>
              <a:t>2-6-2021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66788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0D27213-6CA5-499F-BE4B-3F5984F30F38}" type="datetimeFigureOut">
              <a:rPr lang="nl-NL" smtClean="0"/>
              <a:t>2-6-2021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408401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0D27213-6CA5-499F-BE4B-3F5984F30F38}" type="datetimeFigureOut">
              <a:rPr lang="nl-NL" smtClean="0"/>
              <a:t>2-6-2021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320158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D27213-6CA5-499F-BE4B-3F5984F30F38}" type="datetimeFigureOut">
              <a:rPr lang="nl-NL" smtClean="0"/>
              <a:t>2-6-2021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63492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0D27213-6CA5-499F-BE4B-3F5984F30F38}" type="datetimeFigureOut">
              <a:rPr lang="nl-NL" smtClean="0"/>
              <a:t>2-6-2021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10458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0D27213-6CA5-499F-BE4B-3F5984F30F38}" type="datetimeFigureOut">
              <a:rPr lang="nl-NL" smtClean="0"/>
              <a:t>2-6-2021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B2B9908-C9B9-4E9E-A387-8AF97EC61F27}" type="slidenum">
              <a:rPr lang="nl-NL" smtClean="0"/>
              <a:t>‹nr.›</a:t>
            </a:fld>
            <a:endParaRPr lang="nl-NL"/>
          </a:p>
        </p:txBody>
      </p:sp>
    </p:spTree>
    <p:extLst>
      <p:ext uri="{BB962C8B-B14F-4D97-AF65-F5344CB8AC3E}">
        <p14:creationId xmlns:p14="http://schemas.microsoft.com/office/powerpoint/2010/main" val="79582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27213-6CA5-499F-BE4B-3F5984F30F38}" type="datetimeFigureOut">
              <a:rPr lang="nl-NL" smtClean="0"/>
              <a:t>2-6-2021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B9908-C9B9-4E9E-A387-8AF97EC61F27}" type="slidenum">
              <a:rPr lang="nl-NL" smtClean="0"/>
              <a:t>‹nr.›</a:t>
            </a:fld>
            <a:endParaRPr lang="nl-NL"/>
          </a:p>
        </p:txBody>
      </p:sp>
    </p:spTree>
    <p:extLst>
      <p:ext uri="{BB962C8B-B14F-4D97-AF65-F5344CB8AC3E}">
        <p14:creationId xmlns:p14="http://schemas.microsoft.com/office/powerpoint/2010/main" val="414016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688"/>
            <a:ext cx="8278688" cy="6237311"/>
          </a:xfrm>
        </p:spPr>
        <p:txBody>
          <a:bodyPr>
            <a:normAutofit fontScale="90000"/>
          </a:bodyPr>
          <a:lstStyle/>
          <a:p>
            <a:pPr algn="l"/>
            <a:r>
              <a:rPr lang="nl-NL" sz="2400" b="1" dirty="0" smtClean="0">
                <a:latin typeface="Arial" panose="020B0604020202020204" pitchFamily="34" charset="0"/>
                <a:cs typeface="Arial" panose="020B0604020202020204" pitchFamily="34" charset="0"/>
              </a:rPr>
              <a:t>HOW TO LINK THE CONCEPT OF </a:t>
            </a:r>
            <a:r>
              <a:rPr lang="nl-NL" sz="2400" b="1" dirty="0" err="1" smtClean="0">
                <a:latin typeface="Arial" panose="020B0604020202020204" pitchFamily="34" charset="0"/>
                <a:cs typeface="Arial" panose="020B0604020202020204" pitchFamily="34" charset="0"/>
              </a:rPr>
              <a:t>LLs</a:t>
            </a:r>
            <a:r>
              <a:rPr lang="nl-NL" sz="2400" b="1" dirty="0" smtClean="0">
                <a:latin typeface="Arial" panose="020B0604020202020204" pitchFamily="34" charset="0"/>
                <a:cs typeface="Arial" panose="020B0604020202020204" pitchFamily="34" charset="0"/>
              </a:rPr>
              <a:t> WITH RESEARCH? </a:t>
            </a:r>
            <a:r>
              <a:rPr lang="nl-NL" sz="2400" b="1" dirty="0" smtClean="0">
                <a:latin typeface="Arial" panose="020B0604020202020204" pitchFamily="34" charset="0"/>
                <a:cs typeface="Arial" panose="020B0604020202020204" pitchFamily="34" charset="0"/>
              </a:rPr>
              <a:t/>
            </a:r>
            <a:br>
              <a:rPr lang="nl-NL" sz="2400" b="1" dirty="0" smtClean="0">
                <a:latin typeface="Arial" panose="020B0604020202020204" pitchFamily="34" charset="0"/>
                <a:cs typeface="Arial" panose="020B0604020202020204" pitchFamily="34" charset="0"/>
              </a:rPr>
            </a:br>
            <a:r>
              <a:rPr lang="nl-NL" sz="2400" b="1" dirty="0">
                <a:latin typeface="Arial" panose="020B0604020202020204" pitchFamily="34" charset="0"/>
                <a:cs typeface="Arial" panose="020B0604020202020204" pitchFamily="34" charset="0"/>
              </a:rPr>
              <a:t/>
            </a:r>
            <a:br>
              <a:rPr lang="nl-NL" sz="2400" b="1" dirty="0">
                <a:latin typeface="Arial" panose="020B0604020202020204" pitchFamily="34" charset="0"/>
                <a:cs typeface="Arial" panose="020B0604020202020204" pitchFamily="34" charset="0"/>
              </a:rPr>
            </a:br>
            <a:r>
              <a:rPr lang="nl-NL" sz="2400" b="1" dirty="0" smtClean="0">
                <a:latin typeface="Arial" panose="020B0604020202020204" pitchFamily="34" charset="0"/>
                <a:cs typeface="Arial" panose="020B0604020202020204" pitchFamily="34" charset="0"/>
              </a:rPr>
              <a:t>The “Mission Board Soil Health and Food” </a:t>
            </a:r>
            <a:r>
              <a:rPr lang="nl-NL" sz="2400" b="1" dirty="0" err="1" smtClean="0">
                <a:latin typeface="Arial" panose="020B0604020202020204" pitchFamily="34" charset="0"/>
                <a:cs typeface="Arial" panose="020B0604020202020204" pitchFamily="34" charset="0"/>
              </a:rPr>
              <a:t>contributing</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to</a:t>
            </a:r>
            <a:r>
              <a:rPr lang="nl-NL" sz="2400" b="1" dirty="0" smtClean="0">
                <a:latin typeface="Arial" panose="020B0604020202020204" pitchFamily="34" charset="0"/>
                <a:cs typeface="Arial" panose="020B0604020202020204" pitchFamily="34" charset="0"/>
              </a:rPr>
              <a:t> the EU-R&amp;I programma: “Horizon Europe 2021-2027”. </a:t>
            </a:r>
            <a:br>
              <a:rPr lang="nl-NL" sz="2400" b="1" dirty="0" smtClean="0">
                <a:latin typeface="Arial" panose="020B0604020202020204" pitchFamily="34" charset="0"/>
                <a:cs typeface="Arial" panose="020B0604020202020204" pitchFamily="34" charset="0"/>
              </a:rPr>
            </a:br>
            <a:r>
              <a:rPr lang="nl-NL" sz="2400" b="1" dirty="0">
                <a:latin typeface="Arial" panose="020B0604020202020204" pitchFamily="34" charset="0"/>
                <a:cs typeface="Arial" panose="020B0604020202020204" pitchFamily="34" charset="0"/>
              </a:rPr>
              <a:t/>
            </a:r>
            <a:br>
              <a:rPr lang="nl-NL" sz="2400" b="1" dirty="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Impressions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by</a:t>
            </a:r>
            <a:r>
              <a:rPr lang="nl-NL" sz="2400" dirty="0" smtClean="0">
                <a:latin typeface="Arial" panose="020B0604020202020204" pitchFamily="34" charset="0"/>
                <a:cs typeface="Arial" panose="020B0604020202020204" pitchFamily="34" charset="0"/>
              </a:rPr>
              <a:t> Johan Bouma. </a:t>
            </a:r>
            <a:r>
              <a:rPr lang="nl-NL" sz="2400" dirty="0" err="1" smtClean="0">
                <a:latin typeface="Arial" panose="020B0604020202020204" pitchFamily="34" charset="0"/>
                <a:cs typeface="Arial" panose="020B0604020202020204" pitchFamily="34" charset="0"/>
              </a:rPr>
              <a:t>Em.prof</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soil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science</a:t>
            </a:r>
            <a:r>
              <a:rPr lang="nl-NL" sz="2400" dirty="0" smtClean="0">
                <a:latin typeface="Arial" panose="020B0604020202020204" pitchFamily="34" charset="0"/>
                <a:cs typeface="Arial" panose="020B0604020202020204" pitchFamily="34" charset="0"/>
              </a:rPr>
              <a:t>, Wageningen University. </a:t>
            </a:r>
            <a:r>
              <a:rPr lang="nl-NL" sz="2400" dirty="0" err="1" smtClean="0">
                <a:latin typeface="Arial" panose="020B0604020202020204" pitchFamily="34" charset="0"/>
                <a:cs typeface="Arial" panose="020B0604020202020204" pitchFamily="34" charset="0"/>
              </a:rPr>
              <a:t>Our</a:t>
            </a:r>
            <a:r>
              <a:rPr lang="nl-NL" sz="2400" dirty="0" smtClean="0">
                <a:latin typeface="Arial" panose="020B0604020202020204" pitchFamily="34" charset="0"/>
                <a:cs typeface="Arial" panose="020B0604020202020204" pitchFamily="34" charset="0"/>
              </a:rPr>
              <a:t> Mission report of September 2020: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en-IE" sz="1800" dirty="0" err="1">
                <a:latin typeface="Arial" panose="020B0604020202020204" pitchFamily="34" charset="0"/>
                <a:cs typeface="Arial" panose="020B0604020202020204" pitchFamily="34" charset="0"/>
              </a:rPr>
              <a:t>Veerman</a:t>
            </a:r>
            <a:r>
              <a:rPr lang="en-IE" sz="1800" dirty="0">
                <a:latin typeface="Arial" panose="020B0604020202020204" pitchFamily="34" charset="0"/>
                <a:cs typeface="Arial" panose="020B0604020202020204" pitchFamily="34" charset="0"/>
              </a:rPr>
              <a:t>, C., </a:t>
            </a:r>
            <a:r>
              <a:rPr lang="en-IE" sz="1800" dirty="0" err="1">
                <a:latin typeface="Arial" panose="020B0604020202020204" pitchFamily="34" charset="0"/>
                <a:cs typeface="Arial" panose="020B0604020202020204" pitchFamily="34" charset="0"/>
              </a:rPr>
              <a:t>Bastioli</a:t>
            </a:r>
            <a:r>
              <a:rPr lang="en-IE" sz="1800" dirty="0">
                <a:latin typeface="Arial" panose="020B0604020202020204" pitchFamily="34" charset="0"/>
                <a:cs typeface="Arial" panose="020B0604020202020204" pitchFamily="34" charset="0"/>
              </a:rPr>
              <a:t>, C., Biro, B., Bouma, J.,  </a:t>
            </a:r>
            <a:r>
              <a:rPr lang="en-IE" sz="1800" dirty="0" err="1">
                <a:latin typeface="Arial" panose="020B0604020202020204" pitchFamily="34" charset="0"/>
                <a:cs typeface="Arial" panose="020B0604020202020204" pitchFamily="34" charset="0"/>
              </a:rPr>
              <a:t>Cienciala</a:t>
            </a:r>
            <a:r>
              <a:rPr lang="en-IE" sz="1800" dirty="0">
                <a:latin typeface="Arial" panose="020B0604020202020204" pitchFamily="34" charset="0"/>
                <a:cs typeface="Arial" panose="020B0604020202020204" pitchFamily="34" charset="0"/>
              </a:rPr>
              <a:t>, E., Emmett, B.,  </a:t>
            </a:r>
            <a:r>
              <a:rPr lang="en-IE" sz="1800" dirty="0" err="1">
                <a:latin typeface="Arial" panose="020B0604020202020204" pitchFamily="34" charset="0"/>
                <a:cs typeface="Arial" panose="020B0604020202020204" pitchFamily="34" charset="0"/>
              </a:rPr>
              <a:t>Frison</a:t>
            </a:r>
            <a:r>
              <a:rPr lang="en-IE" sz="1800" dirty="0">
                <a:latin typeface="Arial" panose="020B0604020202020204" pitchFamily="34" charset="0"/>
                <a:cs typeface="Arial" panose="020B0604020202020204" pitchFamily="34" charset="0"/>
              </a:rPr>
              <a:t>, E. A., Grand, A., </a:t>
            </a:r>
            <a:r>
              <a:rPr lang="en-IE" sz="1800" dirty="0" err="1" smtClean="0">
                <a:latin typeface="Arial" panose="020B0604020202020204" pitchFamily="34" charset="0"/>
                <a:cs typeface="Arial" panose="020B0604020202020204" pitchFamily="34" charset="0"/>
              </a:rPr>
              <a:t>Filchev</a:t>
            </a:r>
            <a:r>
              <a:rPr lang="en-IE" sz="1800" dirty="0">
                <a:latin typeface="Arial" panose="020B0604020202020204" pitchFamily="34" charset="0"/>
                <a:cs typeface="Arial" panose="020B0604020202020204" pitchFamily="34" charset="0"/>
              </a:rPr>
              <a:t>, L., </a:t>
            </a:r>
            <a:r>
              <a:rPr lang="en-IE" sz="1800" dirty="0" err="1">
                <a:latin typeface="Arial" panose="020B0604020202020204" pitchFamily="34" charset="0"/>
                <a:cs typeface="Arial" panose="020B0604020202020204" pitchFamily="34" charset="0"/>
              </a:rPr>
              <a:t>Kriaučiūnienė</a:t>
            </a:r>
            <a:r>
              <a:rPr lang="en-IE" sz="1800" dirty="0">
                <a:latin typeface="Arial" panose="020B0604020202020204" pitchFamily="34" charset="0"/>
                <a:cs typeface="Arial" panose="020B0604020202020204" pitchFamily="34" charset="0"/>
              </a:rPr>
              <a:t>, Z., Pinto </a:t>
            </a:r>
            <a:r>
              <a:rPr lang="en-IE" sz="1800" dirty="0" err="1">
                <a:latin typeface="Arial" panose="020B0604020202020204" pitchFamily="34" charset="0"/>
                <a:cs typeface="Arial" panose="020B0604020202020204" pitchFamily="34" charset="0"/>
              </a:rPr>
              <a:t>Correia</a:t>
            </a:r>
            <a:r>
              <a:rPr lang="en-IE" sz="1800" dirty="0">
                <a:latin typeface="Arial" panose="020B0604020202020204" pitchFamily="34" charset="0"/>
                <a:cs typeface="Arial" panose="020B0604020202020204" pitchFamily="34" charset="0"/>
              </a:rPr>
              <a:t>, T.,  </a:t>
            </a:r>
            <a:r>
              <a:rPr lang="en-IE" sz="1800" dirty="0" err="1">
                <a:latin typeface="Arial" panose="020B0604020202020204" pitchFamily="34" charset="0"/>
                <a:cs typeface="Arial" panose="020B0604020202020204" pitchFamily="34" charset="0"/>
              </a:rPr>
              <a:t>Pogrzeba</a:t>
            </a:r>
            <a:r>
              <a:rPr lang="en-IE" sz="1800" dirty="0">
                <a:latin typeface="Arial" panose="020B0604020202020204" pitchFamily="34" charset="0"/>
                <a:cs typeface="Arial" panose="020B0604020202020204" pitchFamily="34" charset="0"/>
              </a:rPr>
              <a:t>, M.,  </a:t>
            </a:r>
            <a:r>
              <a:rPr lang="en-IE" sz="1800" dirty="0" err="1">
                <a:latin typeface="Arial" panose="020B0604020202020204" pitchFamily="34" charset="0"/>
                <a:cs typeface="Arial" panose="020B0604020202020204" pitchFamily="34" charset="0"/>
              </a:rPr>
              <a:t>Soussana</a:t>
            </a:r>
            <a:r>
              <a:rPr lang="en-IE" sz="1800" dirty="0">
                <a:latin typeface="Arial" panose="020B0604020202020204" pitchFamily="34" charset="0"/>
                <a:cs typeface="Arial" panose="020B0604020202020204" pitchFamily="34" charset="0"/>
              </a:rPr>
              <a:t>, J-F.,  Vela, C.,  </a:t>
            </a:r>
            <a:r>
              <a:rPr lang="en-IE" sz="1800" dirty="0" err="1">
                <a:latin typeface="Arial" panose="020B0604020202020204" pitchFamily="34" charset="0"/>
                <a:cs typeface="Arial" panose="020B0604020202020204" pitchFamily="34" charset="0"/>
              </a:rPr>
              <a:t>Wittkowski</a:t>
            </a:r>
            <a:r>
              <a:rPr lang="en-IE" sz="1800" dirty="0">
                <a:latin typeface="Arial" panose="020B0604020202020204" pitchFamily="34" charset="0"/>
                <a:cs typeface="Arial" panose="020B0604020202020204" pitchFamily="34" charset="0"/>
              </a:rPr>
              <a:t>, R</a:t>
            </a:r>
            <a:r>
              <a:rPr lang="en-IE" sz="1800" dirty="0" smtClean="0">
                <a:latin typeface="Arial" panose="020B0604020202020204" pitchFamily="34" charset="0"/>
                <a:cs typeface="Arial" panose="020B0604020202020204" pitchFamily="34" charset="0"/>
              </a:rPr>
              <a:t>., sept. 2020</a:t>
            </a:r>
            <a:r>
              <a:rPr lang="en-IE" sz="1800" dirty="0">
                <a:latin typeface="Arial" panose="020B0604020202020204" pitchFamily="34" charset="0"/>
                <a:cs typeface="Arial" panose="020B0604020202020204" pitchFamily="34" charset="0"/>
              </a:rPr>
              <a:t>. </a:t>
            </a:r>
            <a:r>
              <a:rPr lang="en-IE" sz="1800" dirty="0" smtClean="0">
                <a:latin typeface="Arial" panose="020B0604020202020204" pitchFamily="34" charset="0"/>
                <a:cs typeface="Arial" panose="020B0604020202020204" pitchFamily="34" charset="0"/>
              </a:rPr>
              <a:t/>
            </a:r>
            <a:br>
              <a:rPr lang="en-IE" sz="1800" dirty="0" smtClean="0">
                <a:latin typeface="Arial" panose="020B0604020202020204" pitchFamily="34" charset="0"/>
                <a:cs typeface="Arial" panose="020B0604020202020204" pitchFamily="34" charset="0"/>
              </a:rPr>
            </a:br>
            <a:r>
              <a:rPr lang="en-IE" sz="1800" i="1" dirty="0" smtClean="0">
                <a:latin typeface="Arial" panose="020B0604020202020204" pitchFamily="34" charset="0"/>
                <a:cs typeface="Arial" panose="020B0604020202020204" pitchFamily="34" charset="0"/>
              </a:rPr>
              <a:t>Caring </a:t>
            </a:r>
            <a:r>
              <a:rPr lang="en-IE" sz="1800" i="1" dirty="0">
                <a:latin typeface="Arial" panose="020B0604020202020204" pitchFamily="34" charset="0"/>
                <a:cs typeface="Arial" panose="020B0604020202020204" pitchFamily="34" charset="0"/>
              </a:rPr>
              <a:t>for soil is caring for life - Ensure 75% of soils are healthy by 2030 for food, people, nature </a:t>
            </a:r>
            <a:r>
              <a:rPr lang="en-IE" sz="1800" i="1" dirty="0" smtClean="0">
                <a:latin typeface="Arial" panose="020B0604020202020204" pitchFamily="34" charset="0"/>
                <a:cs typeface="Arial" panose="020B0604020202020204" pitchFamily="34" charset="0"/>
              </a:rPr>
              <a:t> </a:t>
            </a:r>
            <a:r>
              <a:rPr lang="en-IE" sz="1800" i="1" dirty="0">
                <a:latin typeface="Arial" panose="020B0604020202020204" pitchFamily="34" charset="0"/>
                <a:cs typeface="Arial" panose="020B0604020202020204" pitchFamily="34" charset="0"/>
              </a:rPr>
              <a:t>and climate, </a:t>
            </a:r>
            <a:r>
              <a:rPr lang="en-IE" sz="1800" dirty="0">
                <a:latin typeface="Arial" panose="020B0604020202020204" pitchFamily="34" charset="0"/>
                <a:cs typeface="Arial" panose="020B0604020202020204" pitchFamily="34" charset="0"/>
              </a:rPr>
              <a:t>Independent expert report, Eur. Comm. Publ. Office of the Eur. Union, Luxembourg, </a:t>
            </a:r>
            <a:r>
              <a:rPr lang="en-IE" sz="1800" dirty="0" smtClean="0">
                <a:latin typeface="Arial" panose="020B0604020202020204" pitchFamily="34" charset="0"/>
                <a:cs typeface="Arial" panose="020B0604020202020204" pitchFamily="34" charset="0"/>
              </a:rPr>
              <a:t/>
            </a:r>
            <a:br>
              <a:rPr lang="en-IE" sz="1800" dirty="0" smtClean="0">
                <a:latin typeface="Arial" panose="020B0604020202020204" pitchFamily="34" charset="0"/>
                <a:cs typeface="Arial" panose="020B0604020202020204" pitchFamily="34" charset="0"/>
              </a:rPr>
            </a:br>
            <a:r>
              <a:rPr lang="en-IE" sz="1800" dirty="0">
                <a:latin typeface="Arial" panose="020B0604020202020204" pitchFamily="34" charset="0"/>
                <a:cs typeface="Arial" panose="020B0604020202020204" pitchFamily="34" charset="0"/>
              </a:rPr>
              <a:t/>
            </a:r>
            <a:br>
              <a:rPr lang="en-IE" sz="1800" dirty="0">
                <a:latin typeface="Arial" panose="020B0604020202020204" pitchFamily="34" charset="0"/>
                <a:cs typeface="Arial" panose="020B0604020202020204" pitchFamily="34" charset="0"/>
              </a:rPr>
            </a:br>
            <a:r>
              <a:rPr lang="en-IE" sz="2400" dirty="0"/>
              <a:t> </a:t>
            </a:r>
            <a:r>
              <a:rPr lang="nl-NL" sz="2400" dirty="0"/>
              <a:t/>
            </a:r>
            <a:br>
              <a:rPr lang="nl-NL" sz="2400" dirty="0"/>
            </a:br>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42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898778"/>
          </a:xfrm>
        </p:spPr>
        <p:txBody>
          <a:bodyPr>
            <a:normAutofit/>
          </a:bodyPr>
          <a:lstStyle/>
          <a:p>
            <a:pPr algn="l"/>
            <a:r>
              <a:rPr lang="nl-NL" sz="2400" b="1" dirty="0" err="1" smtClean="0">
                <a:latin typeface="Arial" panose="020B0604020202020204" pitchFamily="34" charset="0"/>
                <a:cs typeface="Arial" panose="020B0604020202020204" pitchFamily="34" charset="0"/>
              </a:rPr>
              <a:t>This</a:t>
            </a:r>
            <a:r>
              <a:rPr lang="nl-NL" sz="2400" b="1" dirty="0" smtClean="0">
                <a:latin typeface="Arial" panose="020B0604020202020204" pitchFamily="34" charset="0"/>
                <a:cs typeface="Arial" panose="020B0604020202020204" pitchFamily="34" charset="0"/>
              </a:rPr>
              <a:t> leads </a:t>
            </a:r>
            <a:r>
              <a:rPr lang="nl-NL" sz="2400" b="1" dirty="0" err="1" smtClean="0">
                <a:latin typeface="Arial" panose="020B0604020202020204" pitchFamily="34" charset="0"/>
                <a:cs typeface="Arial" panose="020B0604020202020204" pitchFamily="34" charset="0"/>
              </a:rPr>
              <a:t>into</a:t>
            </a:r>
            <a:r>
              <a:rPr lang="nl-NL" sz="2400" b="1" dirty="0" smtClean="0">
                <a:latin typeface="Arial" panose="020B0604020202020204" pitchFamily="34" charset="0"/>
                <a:cs typeface="Arial" panose="020B0604020202020204" pitchFamily="34" charset="0"/>
              </a:rPr>
              <a:t> the last question: </a:t>
            </a:r>
            <a:r>
              <a:rPr lang="nl-NL" sz="2400" b="1" dirty="0" err="1" smtClean="0">
                <a:latin typeface="Arial" panose="020B0604020202020204" pitchFamily="34" charset="0"/>
                <a:cs typeface="Arial" panose="020B0604020202020204" pitchFamily="34" charset="0"/>
              </a:rPr>
              <a:t>how</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can</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LL’s</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facilitate</a:t>
            </a:r>
            <a:r>
              <a:rPr lang="nl-NL" sz="2400" b="1" dirty="0" smtClean="0">
                <a:latin typeface="Arial" panose="020B0604020202020204" pitchFamily="34" charset="0"/>
                <a:cs typeface="Arial" panose="020B0604020202020204" pitchFamily="34" charset="0"/>
              </a:rPr>
              <a:t> the </a:t>
            </a:r>
            <a:r>
              <a:rPr lang="nl-NL" sz="2400" b="1" dirty="0" err="1" smtClean="0">
                <a:latin typeface="Arial" panose="020B0604020202020204" pitchFamily="34" charset="0"/>
                <a:cs typeface="Arial" panose="020B0604020202020204" pitchFamily="34" charset="0"/>
              </a:rPr>
              <a:t>uptake</a:t>
            </a:r>
            <a:r>
              <a:rPr lang="nl-NL" sz="2400" b="1" dirty="0" smtClean="0">
                <a:latin typeface="Arial" panose="020B0604020202020204" pitchFamily="34" charset="0"/>
                <a:cs typeface="Arial" panose="020B0604020202020204" pitchFamily="34" charset="0"/>
              </a:rPr>
              <a:t> of </a:t>
            </a:r>
            <a:r>
              <a:rPr lang="nl-NL" sz="2400" b="1" dirty="0" err="1" smtClean="0">
                <a:latin typeface="Arial" panose="020B0604020202020204" pitchFamily="34" charset="0"/>
                <a:cs typeface="Arial" panose="020B0604020202020204" pitchFamily="34" charset="0"/>
              </a:rPr>
              <a:t>current</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knowledge</a:t>
            </a:r>
            <a:r>
              <a:rPr lang="nl-NL" sz="2400" b="1" dirty="0" smtClean="0">
                <a:latin typeface="Arial" panose="020B0604020202020204" pitchFamily="34" charset="0"/>
                <a:cs typeface="Arial" panose="020B0604020202020204" pitchFamily="34" charset="0"/>
              </a:rPr>
              <a:t>? </a:t>
            </a:r>
            <a:br>
              <a:rPr lang="nl-NL" sz="2400" b="1" dirty="0" smtClean="0">
                <a:latin typeface="Arial" panose="020B0604020202020204" pitchFamily="34" charset="0"/>
                <a:cs typeface="Arial" panose="020B0604020202020204" pitchFamily="34" charset="0"/>
              </a:rPr>
            </a:br>
            <a:r>
              <a:rPr lang="nl-NL" sz="2400" b="1" dirty="0">
                <a:latin typeface="Arial" panose="020B0604020202020204" pitchFamily="34" charset="0"/>
                <a:cs typeface="Arial" panose="020B0604020202020204" pitchFamily="34" charset="0"/>
              </a:rPr>
              <a:t/>
            </a:r>
            <a:br>
              <a:rPr lang="nl-NL" sz="2400" b="1" dirty="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Again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let’s</a:t>
            </a:r>
            <a:r>
              <a:rPr lang="nl-NL" sz="2400" dirty="0" smtClean="0">
                <a:latin typeface="Arial" panose="020B0604020202020204" pitchFamily="34" charset="0"/>
                <a:cs typeface="Arial" panose="020B0604020202020204" pitchFamily="34" charset="0"/>
              </a:rPr>
              <a:t> start </a:t>
            </a:r>
            <a:r>
              <a:rPr lang="nl-NL" sz="2400" dirty="0" err="1" smtClean="0">
                <a:latin typeface="Arial" panose="020B0604020202020204" pitchFamily="34" charset="0"/>
                <a:cs typeface="Arial" panose="020B0604020202020204" pitchFamily="34" charset="0"/>
              </a:rPr>
              <a:t>with</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questions</a:t>
            </a:r>
            <a:r>
              <a:rPr lang="nl-NL" sz="2400" dirty="0" smtClean="0">
                <a:latin typeface="Arial" panose="020B0604020202020204" pitchFamily="34" charset="0"/>
                <a:cs typeface="Arial" panose="020B0604020202020204" pitchFamily="34" charset="0"/>
              </a:rPr>
              <a:t> farmers </a:t>
            </a:r>
            <a:r>
              <a:rPr lang="nl-NL" sz="2400" dirty="0" err="1" smtClean="0">
                <a:latin typeface="Arial" panose="020B0604020202020204" pitchFamily="34" charset="0"/>
                <a:cs typeface="Arial" panose="020B0604020202020204" pitchFamily="34" charset="0"/>
              </a:rPr>
              <a:t>ask</a:t>
            </a:r>
            <a:r>
              <a:rPr lang="nl-NL" sz="2400" dirty="0" smtClean="0">
                <a:latin typeface="Arial" panose="020B0604020202020204" pitchFamily="34" charset="0"/>
                <a:cs typeface="Arial" panose="020B0604020202020204" pitchFamily="34" charset="0"/>
              </a:rPr>
              <a:t>: </a:t>
            </a:r>
            <a:r>
              <a:rPr lang="nl-NL" sz="2400" b="1" dirty="0" smtClean="0">
                <a:latin typeface="Arial" panose="020B0604020202020204" pitchFamily="34" charset="0"/>
                <a:cs typeface="Arial" panose="020B0604020202020204" pitchFamily="34" charset="0"/>
              </a:rPr>
              <a:t/>
            </a:r>
            <a:br>
              <a:rPr lang="nl-NL" sz="2400" b="1" dirty="0" smtClean="0">
                <a:latin typeface="Arial" panose="020B0604020202020204" pitchFamily="34" charset="0"/>
                <a:cs typeface="Arial" panose="020B0604020202020204" pitchFamily="34" charset="0"/>
              </a:rPr>
            </a:br>
            <a:r>
              <a:rPr lang="nl-NL" sz="2400" b="1" dirty="0" smtClean="0">
                <a:latin typeface="Arial" panose="020B0604020202020204" pitchFamily="34" charset="0"/>
                <a:cs typeface="Arial" panose="020B0604020202020204" pitchFamily="34" charset="0"/>
              </a:rPr>
              <a:t/>
            </a:r>
            <a:br>
              <a:rPr lang="nl-NL" sz="2400" b="1" dirty="0" smtClean="0">
                <a:latin typeface="Arial" panose="020B0604020202020204" pitchFamily="34" charset="0"/>
                <a:cs typeface="Arial" panose="020B0604020202020204" pitchFamily="34" charset="0"/>
              </a:rPr>
            </a:br>
            <a:r>
              <a:rPr lang="nl-NL" sz="2400" b="1" dirty="0" smtClean="0">
                <a:latin typeface="Arial" panose="020B0604020202020204" pitchFamily="34" charset="0"/>
                <a:cs typeface="Arial" panose="020B0604020202020204" pitchFamily="34" charset="0"/>
              </a:rPr>
              <a:t>1. </a:t>
            </a:r>
            <a:r>
              <a:rPr lang="nl-NL" sz="2400" b="1" dirty="0" err="1" smtClean="0">
                <a:latin typeface="Arial" panose="020B0604020202020204" pitchFamily="34" charset="0"/>
                <a:cs typeface="Arial" panose="020B0604020202020204" pitchFamily="34" charset="0"/>
              </a:rPr>
              <a:t>declining</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income</a:t>
            </a:r>
            <a:r>
              <a:rPr lang="nl-NL" sz="2400" b="1" dirty="0" smtClean="0">
                <a:latin typeface="Arial" panose="020B0604020202020204" pitchFamily="34" charset="0"/>
                <a:cs typeface="Arial" panose="020B0604020202020204" pitchFamily="34" charset="0"/>
              </a:rPr>
              <a:t>.</a:t>
            </a:r>
            <a:br>
              <a:rPr lang="nl-NL" sz="2400" b="1" dirty="0" smtClean="0">
                <a:latin typeface="Arial" panose="020B0604020202020204" pitchFamily="34" charset="0"/>
                <a:cs typeface="Arial" panose="020B0604020202020204" pitchFamily="34" charset="0"/>
              </a:rPr>
            </a:br>
            <a:r>
              <a:rPr lang="nl-NL" sz="2400" b="1" dirty="0">
                <a:latin typeface="Arial" panose="020B0604020202020204" pitchFamily="34" charset="0"/>
                <a:cs typeface="Arial" panose="020B0604020202020204" pitchFamily="34" charset="0"/>
              </a:rPr>
              <a:t/>
            </a:r>
            <a:br>
              <a:rPr lang="nl-NL" sz="2400" b="1" dirty="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Clearly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consumers</a:t>
            </a:r>
            <a:r>
              <a:rPr lang="nl-NL" sz="2400" dirty="0" smtClean="0">
                <a:latin typeface="Arial" panose="020B0604020202020204" pitchFamily="34" charset="0"/>
                <a:cs typeface="Arial" panose="020B0604020202020204" pitchFamily="34" charset="0"/>
              </a:rPr>
              <a:t> are </a:t>
            </a:r>
            <a:r>
              <a:rPr lang="nl-NL" sz="2400" dirty="0" err="1" smtClean="0">
                <a:latin typeface="Arial" panose="020B0604020202020204" pitchFamily="34" charset="0"/>
                <a:cs typeface="Arial" panose="020B0604020202020204" pitchFamily="34" charset="0"/>
              </a:rPr>
              <a:t>not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paying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realistic</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prices</a:t>
            </a:r>
            <a:r>
              <a:rPr lang="nl-NL" sz="2400" dirty="0" smtClean="0">
                <a:latin typeface="Arial" panose="020B0604020202020204" pitchFamily="34" charset="0"/>
                <a:cs typeface="Arial" panose="020B0604020202020204" pitchFamily="34" charset="0"/>
              </a:rPr>
              <a:t> for </a:t>
            </a:r>
            <a:r>
              <a:rPr lang="nl-NL" sz="2400" dirty="0" err="1" smtClean="0">
                <a:latin typeface="Arial" panose="020B0604020202020204" pitchFamily="34" charset="0"/>
                <a:cs typeface="Arial" panose="020B0604020202020204" pitchFamily="34" charset="0"/>
              </a:rPr>
              <a:t>agricultural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products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due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the </a:t>
            </a:r>
            <a:r>
              <a:rPr lang="nl-NL" sz="2400" dirty="0" err="1" smtClean="0">
                <a:latin typeface="Arial" panose="020B0604020202020204" pitchFamily="34" charset="0"/>
                <a:cs typeface="Arial" panose="020B0604020202020204" pitchFamily="34" charset="0"/>
              </a:rPr>
              <a:t>fierce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competition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within</a:t>
            </a:r>
            <a:r>
              <a:rPr lang="nl-NL" sz="2400" dirty="0" smtClean="0">
                <a:latin typeface="Arial" panose="020B0604020202020204" pitchFamily="34" charset="0"/>
                <a:cs typeface="Arial" panose="020B0604020202020204" pitchFamily="34" charset="0"/>
              </a:rPr>
              <a:t> the supermarket </a:t>
            </a:r>
            <a:r>
              <a:rPr lang="nl-NL" sz="2400" dirty="0" err="1" smtClean="0">
                <a:latin typeface="Arial" panose="020B0604020202020204" pitchFamily="34" charset="0"/>
                <a:cs typeface="Arial" panose="020B0604020202020204" pitchFamily="34" charset="0"/>
              </a:rPr>
              <a:t>cartel</a:t>
            </a:r>
            <a:r>
              <a:rPr lang="nl-NL" sz="2400" dirty="0" smtClean="0">
                <a:latin typeface="Arial" panose="020B0604020202020204" pitchFamily="34" charset="0"/>
                <a:cs typeface="Arial" panose="020B0604020202020204" pitchFamily="34" charset="0"/>
              </a:rPr>
              <a:t>.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The common </a:t>
            </a:r>
            <a:r>
              <a:rPr lang="nl-NL" sz="2400" dirty="0" err="1" smtClean="0">
                <a:latin typeface="Arial" panose="020B0604020202020204" pitchFamily="34" charset="0"/>
                <a:cs typeface="Arial" panose="020B0604020202020204" pitchFamily="34" charset="0"/>
              </a:rPr>
              <a:t>agricultural</a:t>
            </a:r>
            <a:r>
              <a:rPr lang="nl-NL" sz="2400" dirty="0" smtClean="0">
                <a:latin typeface="Arial" panose="020B0604020202020204" pitchFamily="34" charset="0"/>
                <a:cs typeface="Arial" panose="020B0604020202020204" pitchFamily="34" charset="0"/>
              </a:rPr>
              <a:t> policy (CAP) (350 </a:t>
            </a:r>
            <a:r>
              <a:rPr lang="nl-NL" sz="2400" dirty="0" err="1" smtClean="0">
                <a:latin typeface="Arial" panose="020B0604020202020204" pitchFamily="34" charset="0"/>
                <a:cs typeface="Arial" panose="020B0604020202020204" pitchFamily="34" charset="0"/>
              </a:rPr>
              <a:t>billion</a:t>
            </a:r>
            <a:r>
              <a:rPr lang="nl-NL" sz="2400" dirty="0" smtClean="0">
                <a:latin typeface="Arial" panose="020B0604020202020204" pitchFamily="34" charset="0"/>
                <a:cs typeface="Arial" panose="020B0604020202020204" pitchFamily="34" charset="0"/>
              </a:rPr>
              <a:t> € for 2021-2027),  acts as a life </a:t>
            </a:r>
            <a:r>
              <a:rPr lang="nl-NL" sz="2400" dirty="0" err="1" smtClean="0">
                <a:latin typeface="Arial" panose="020B0604020202020204" pitchFamily="34" charset="0"/>
                <a:cs typeface="Arial" panose="020B0604020202020204" pitchFamily="34" charset="0"/>
              </a:rPr>
              <a:t>insurance</a:t>
            </a:r>
            <a:r>
              <a:rPr lang="nl-NL" sz="2400" dirty="0" smtClean="0">
                <a:latin typeface="Arial" panose="020B0604020202020204" pitchFamily="34" charset="0"/>
                <a:cs typeface="Arial" panose="020B0604020202020204" pitchFamily="34" charset="0"/>
              </a:rPr>
              <a:t> policy ( </a:t>
            </a:r>
            <a:r>
              <a:rPr lang="nl-NL" sz="2400" dirty="0" err="1" smtClean="0">
                <a:latin typeface="Arial" panose="020B0604020202020204" pitchFamily="34" charset="0"/>
                <a:cs typeface="Arial" panose="020B0604020202020204" pitchFamily="34" charset="0"/>
              </a:rPr>
              <a:t>not</a:t>
            </a:r>
            <a:r>
              <a:rPr lang="nl-NL" sz="2400" dirty="0" smtClean="0">
                <a:latin typeface="Arial" panose="020B0604020202020204" pitchFamily="34" charset="0"/>
                <a:cs typeface="Arial" panose="020B0604020202020204" pitchFamily="34" charset="0"/>
              </a:rPr>
              <a:t> a </a:t>
            </a:r>
            <a:r>
              <a:rPr lang="nl-NL" sz="2400" dirty="0" err="1" smtClean="0">
                <a:latin typeface="Arial" panose="020B0604020202020204" pitchFamily="34" charset="0"/>
                <a:cs typeface="Arial" panose="020B0604020202020204" pitchFamily="34" charset="0"/>
              </a:rPr>
              <a:t>subsidy</a:t>
            </a:r>
            <a:r>
              <a:rPr lang="nl-NL" sz="2400" dirty="0" smtClean="0">
                <a:latin typeface="Arial" panose="020B0604020202020204" pitchFamily="34" charset="0"/>
                <a:cs typeface="Arial" panose="020B0604020202020204" pitchFamily="34" charset="0"/>
              </a:rPr>
              <a:t> as for steelproducers and </a:t>
            </a:r>
            <a:r>
              <a:rPr lang="nl-NL" sz="2400" dirty="0" err="1" smtClean="0">
                <a:latin typeface="Arial" panose="020B0604020202020204" pitchFamily="34" charset="0"/>
                <a:cs typeface="Arial" panose="020B0604020202020204" pitchFamily="34" charset="0"/>
              </a:rPr>
              <a:t>airlines</a:t>
            </a:r>
            <a:r>
              <a:rPr lang="nl-NL" sz="2400" dirty="0" smtClean="0">
                <a:latin typeface="Arial" panose="020B0604020202020204" pitchFamily="34" charset="0"/>
                <a:cs typeface="Arial" panose="020B0604020202020204" pitchFamily="34" charset="0"/>
              </a:rPr>
              <a:t>) as </a:t>
            </a:r>
            <a:r>
              <a:rPr lang="nl-NL" sz="2400" dirty="0" err="1" smtClean="0">
                <a:latin typeface="Arial" panose="020B0604020202020204" pitchFamily="34" charset="0"/>
                <a:cs typeface="Arial" panose="020B0604020202020204" pitchFamily="34" charset="0"/>
              </a:rPr>
              <a:t>it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increasingly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will</a:t>
            </a:r>
            <a:r>
              <a:rPr lang="nl-NL" sz="2400" dirty="0" smtClean="0">
                <a:latin typeface="Arial" panose="020B0604020202020204" pitchFamily="34" charset="0"/>
                <a:cs typeface="Arial" panose="020B0604020202020204" pitchFamily="34" charset="0"/>
              </a:rPr>
              <a:t> focus on and  award  </a:t>
            </a: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  </a:t>
            </a:r>
            <a:r>
              <a:rPr lang="nl-NL" sz="2400" dirty="0" err="1" smtClean="0">
                <a:latin typeface="Arial" panose="020B0604020202020204" pitchFamily="34" charset="0"/>
                <a:cs typeface="Arial" panose="020B0604020202020204" pitchFamily="34" charset="0"/>
              </a:rPr>
              <a:t>provided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That</a:t>
            </a:r>
            <a:r>
              <a:rPr lang="nl-NL" sz="2400" dirty="0" smtClean="0">
                <a:latin typeface="Arial" panose="020B0604020202020204" pitchFamily="34" charset="0"/>
                <a:cs typeface="Arial" panose="020B0604020202020204" pitchFamily="34" charset="0"/>
              </a:rPr>
              <a:t> is a major </a:t>
            </a:r>
            <a:r>
              <a:rPr lang="nl-NL" sz="2400" dirty="0" err="1" smtClean="0">
                <a:latin typeface="Arial" panose="020B0604020202020204" pitchFamily="34" charset="0"/>
                <a:cs typeface="Arial" panose="020B0604020202020204" pitchFamily="34" charset="0"/>
              </a:rPr>
              <a:t>reason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focus on </a:t>
            </a: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a:t>
            </a:r>
            <a:r>
              <a:rPr lang="nl-NL" sz="2400" b="1" dirty="0" smtClean="0">
                <a:latin typeface="Arial" panose="020B0604020202020204" pitchFamily="34" charset="0"/>
                <a:cs typeface="Arial" panose="020B0604020202020204" pitchFamily="34" charset="0"/>
              </a:rPr>
              <a:t/>
            </a:r>
            <a:br>
              <a:rPr lang="nl-NL" sz="2400" b="1" dirty="0" smtClean="0">
                <a:latin typeface="Arial" panose="020B0604020202020204" pitchFamily="34" charset="0"/>
                <a:cs typeface="Arial" panose="020B0604020202020204" pitchFamily="34" charset="0"/>
              </a:rPr>
            </a:br>
            <a:r>
              <a:rPr lang="nl-NL" sz="2400" b="1" dirty="0">
                <a:latin typeface="Arial" panose="020B0604020202020204" pitchFamily="34" charset="0"/>
                <a:cs typeface="Arial" panose="020B0604020202020204" pitchFamily="34" charset="0"/>
              </a:rPr>
              <a:t/>
            </a:r>
            <a:br>
              <a:rPr lang="nl-NL" sz="2400" b="1" dirty="0">
                <a:latin typeface="Arial" panose="020B0604020202020204" pitchFamily="34" charset="0"/>
                <a:cs typeface="Arial" panose="020B0604020202020204" pitchFamily="34" charset="0"/>
              </a:rPr>
            </a:br>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45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579296" cy="6250706"/>
          </a:xfrm>
        </p:spPr>
        <p:txBody>
          <a:bodyPr>
            <a:normAutofit/>
          </a:bodyPr>
          <a:lstStyle/>
          <a:p>
            <a:pPr algn="l"/>
            <a:r>
              <a:rPr lang="nl-NL" sz="2400" dirty="0" smtClean="0">
                <a:latin typeface="Arial" panose="020B0604020202020204" pitchFamily="34" charset="0"/>
                <a:cs typeface="Arial" panose="020B0604020202020204" pitchFamily="34" charset="0"/>
              </a:rPr>
              <a:t>A </a:t>
            </a:r>
            <a:r>
              <a:rPr lang="nl-NL" sz="2400" dirty="0">
                <a:latin typeface="Arial" panose="020B0604020202020204" pitchFamily="34" charset="0"/>
                <a:cs typeface="Arial" panose="020B0604020202020204" pitchFamily="34" charset="0"/>
              </a:rPr>
              <a:t>life </a:t>
            </a:r>
            <a:r>
              <a:rPr lang="nl-NL" sz="2400" dirty="0" err="1">
                <a:latin typeface="Arial" panose="020B0604020202020204" pitchFamily="34" charset="0"/>
                <a:cs typeface="Arial" panose="020B0604020202020204" pitchFamily="34" charset="0"/>
              </a:rPr>
              <a:t>insurance</a:t>
            </a:r>
            <a:r>
              <a:rPr lang="nl-NL" sz="2400" dirty="0">
                <a:latin typeface="Arial" panose="020B0604020202020204" pitchFamily="34" charset="0"/>
                <a:cs typeface="Arial" panose="020B0604020202020204" pitchFamily="34" charset="0"/>
              </a:rPr>
              <a:t> policy for society </a:t>
            </a:r>
            <a:r>
              <a:rPr lang="nl-NL" sz="2400" dirty="0" err="1">
                <a:latin typeface="Arial" panose="020B0604020202020204" pitchFamily="34" charset="0"/>
                <a:cs typeface="Arial" panose="020B0604020202020204" pitchFamily="34" charset="0"/>
              </a:rPr>
              <a:t>because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effects</a:t>
            </a:r>
            <a:r>
              <a:rPr lang="nl-NL" sz="2400" dirty="0">
                <a:latin typeface="Arial" panose="020B0604020202020204" pitchFamily="34" charset="0"/>
                <a:cs typeface="Arial" panose="020B0604020202020204" pitchFamily="34" charset="0"/>
              </a:rPr>
              <a:t> of </a:t>
            </a:r>
            <a:r>
              <a:rPr lang="nl-NL" sz="2400" dirty="0" err="1">
                <a:latin typeface="Arial" panose="020B0604020202020204" pitchFamily="34" charset="0"/>
                <a:cs typeface="Arial" panose="020B0604020202020204" pitchFamily="34" charset="0"/>
              </a:rPr>
              <a:t>climate</a:t>
            </a:r>
            <a:r>
              <a:rPr lang="nl-NL" sz="2400" dirty="0">
                <a:latin typeface="Arial" panose="020B0604020202020204" pitchFamily="34" charset="0"/>
                <a:cs typeface="Arial" panose="020B0604020202020204" pitchFamily="34" charset="0"/>
              </a:rPr>
              <a:t> change </a:t>
            </a:r>
            <a:r>
              <a:rPr lang="nl-NL" sz="2400" dirty="0" err="1">
                <a:latin typeface="Arial" panose="020B0604020202020204" pitchFamily="34" charset="0"/>
                <a:cs typeface="Arial" panose="020B0604020202020204" pitchFamily="34" charset="0"/>
              </a:rPr>
              <a:t>will</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dramatic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too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many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areas</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will</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too</a:t>
            </a:r>
            <a:r>
              <a:rPr lang="nl-NL" sz="2400" dirty="0">
                <a:latin typeface="Arial" panose="020B0604020202020204" pitchFamily="34" charset="0"/>
                <a:cs typeface="Arial" panose="020B0604020202020204" pitchFamily="34" charset="0"/>
              </a:rPr>
              <a:t> dry and hot for </a:t>
            </a:r>
            <a:r>
              <a:rPr lang="nl-NL" sz="2400" dirty="0" err="1">
                <a:latin typeface="Arial" panose="020B0604020202020204" pitchFamily="34" charset="0"/>
                <a:cs typeface="Arial" panose="020B0604020202020204" pitchFamily="34" charset="0"/>
              </a:rPr>
              <a:t>agriculture</a:t>
            </a:r>
            <a:r>
              <a:rPr lang="nl-NL" sz="2400" dirty="0">
                <a:latin typeface="Arial" panose="020B0604020202020204" pitchFamily="34" charset="0"/>
                <a:cs typeface="Arial" panose="020B0604020202020204" pitchFamily="34" charset="0"/>
              </a:rPr>
              <a:t> and </a:t>
            </a:r>
            <a:r>
              <a:rPr lang="nl-NL" sz="2400" dirty="0" err="1">
                <a:latin typeface="Arial" panose="020B0604020202020204" pitchFamily="34" charset="0"/>
                <a:cs typeface="Arial" panose="020B0604020202020204" pitchFamily="34" charset="0"/>
              </a:rPr>
              <a:t>fertile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soils</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near</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rivers</a:t>
            </a:r>
            <a:r>
              <a:rPr lang="nl-NL" sz="2400" dirty="0">
                <a:latin typeface="Arial" panose="020B0604020202020204" pitchFamily="34" charset="0"/>
                <a:cs typeface="Arial" panose="020B0604020202020204" pitchFamily="34" charset="0"/>
              </a:rPr>
              <a:t> and the </a:t>
            </a:r>
            <a:r>
              <a:rPr lang="nl-NL" sz="2400" dirty="0" err="1">
                <a:latin typeface="Arial" panose="020B0604020202020204" pitchFamily="34" charset="0"/>
                <a:cs typeface="Arial" panose="020B0604020202020204" pitchFamily="34" charset="0"/>
              </a:rPr>
              <a:t>sea</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may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flood</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due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sealevel</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rise</a:t>
            </a:r>
            <a:r>
              <a:rPr lang="nl-NL" sz="2400" dirty="0">
                <a:latin typeface="Arial" panose="020B0604020202020204" pitchFamily="34" charset="0"/>
                <a:cs typeface="Arial" panose="020B0604020202020204" pitchFamily="34" charset="0"/>
              </a:rPr>
              <a:t>. How </a:t>
            </a:r>
            <a:r>
              <a:rPr lang="nl-NL" sz="2400" dirty="0" err="1">
                <a:latin typeface="Arial" panose="020B0604020202020204" pitchFamily="34" charset="0"/>
                <a:cs typeface="Arial" panose="020B0604020202020204" pitchFamily="34" charset="0"/>
              </a:rPr>
              <a:t>to</a:t>
            </a:r>
            <a:r>
              <a:rPr lang="nl-NL" sz="2400" dirty="0">
                <a:latin typeface="Arial" panose="020B0604020202020204" pitchFamily="34" charset="0"/>
                <a:cs typeface="Arial" panose="020B0604020202020204" pitchFamily="34" charset="0"/>
              </a:rPr>
              <a:t> feed 2.7 </a:t>
            </a:r>
            <a:r>
              <a:rPr lang="nl-NL" sz="2400" dirty="0" err="1">
                <a:latin typeface="Arial" panose="020B0604020202020204" pitchFamily="34" charset="0"/>
                <a:cs typeface="Arial" panose="020B0604020202020204" pitchFamily="34" charset="0"/>
              </a:rPr>
              <a:t>billion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people</a:t>
            </a:r>
            <a:r>
              <a:rPr lang="nl-NL" sz="2400" dirty="0">
                <a:latin typeface="Arial" panose="020B0604020202020204" pitchFamily="34" charset="0"/>
                <a:cs typeface="Arial" panose="020B0604020202020204" pitchFamily="34" charset="0"/>
              </a:rPr>
              <a:t> in </a:t>
            </a:r>
            <a:r>
              <a:rPr lang="nl-NL" sz="2400" dirty="0" smtClean="0">
                <a:latin typeface="Arial" panose="020B0604020202020204" pitchFamily="34" charset="0"/>
                <a:cs typeface="Arial" panose="020B0604020202020204" pitchFamily="34" charset="0"/>
              </a:rPr>
              <a:t>2050? </a:t>
            </a:r>
            <a:r>
              <a:rPr lang="nl-NL" sz="2400" dirty="0" err="1" smtClean="0">
                <a:latin typeface="Arial" panose="020B0604020202020204" pitchFamily="34" charset="0"/>
                <a:cs typeface="Arial" panose="020B0604020202020204" pitchFamily="34" charset="0"/>
              </a:rPr>
              <a:t>This</a:t>
            </a:r>
            <a:r>
              <a:rPr lang="nl-NL" sz="2400" dirty="0" smtClean="0">
                <a:latin typeface="Arial" panose="020B0604020202020204" pitchFamily="34" charset="0"/>
                <a:cs typeface="Arial" panose="020B0604020202020204" pitchFamily="34" charset="0"/>
              </a:rPr>
              <a:t> is the </a:t>
            </a:r>
            <a:r>
              <a:rPr lang="nl-NL" sz="2400" dirty="0" err="1" smtClean="0">
                <a:latin typeface="Arial" panose="020B0604020202020204" pitchFamily="34" charset="0"/>
                <a:cs typeface="Arial" panose="020B0604020202020204" pitchFamily="34" charset="0"/>
              </a:rPr>
              <a:t>real:”point-at-the-horizon</a:t>
            </a:r>
            <a:r>
              <a:rPr lang="nl-NL" sz="2400" dirty="0" smtClean="0">
                <a:latin typeface="Arial" panose="020B0604020202020204" pitchFamily="34" charset="0"/>
                <a:cs typeface="Arial" panose="020B0604020202020204" pitchFamily="34" charset="0"/>
              </a:rPr>
              <a:t>”</a:t>
            </a: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96952"/>
            <a:ext cx="633670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05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583362"/>
          </a:xfrm>
        </p:spPr>
        <p:txBody>
          <a:bodyPr>
            <a:normAutofit/>
          </a:bodyPr>
          <a:lstStyle/>
          <a:p>
            <a:pPr algn="l"/>
            <a:r>
              <a:rPr lang="nl-NL" sz="2400" b="1" dirty="0" smtClean="0">
                <a:latin typeface="Arial" panose="020B0604020202020204" pitchFamily="34" charset="0"/>
                <a:cs typeface="Arial" panose="020B0604020202020204" pitchFamily="34" charset="0"/>
              </a:rPr>
              <a:t>2. Binding </a:t>
            </a:r>
            <a:r>
              <a:rPr lang="nl-NL" sz="2400" b="1" dirty="0" err="1" smtClean="0">
                <a:latin typeface="Arial" panose="020B0604020202020204" pitchFamily="34" charset="0"/>
                <a:cs typeface="Arial" panose="020B0604020202020204" pitchFamily="34" charset="0"/>
              </a:rPr>
              <a:t>environmental</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policies</a:t>
            </a:r>
            <a:r>
              <a:rPr lang="nl-NL" sz="2400" b="1" dirty="0" smtClean="0">
                <a:latin typeface="Arial" panose="020B0604020202020204" pitchFamily="34" charset="0"/>
                <a:cs typeface="Arial" panose="020B0604020202020204" pitchFamily="34" charset="0"/>
              </a:rPr>
              <a:t/>
            </a:r>
            <a:br>
              <a:rPr lang="nl-NL" sz="2400" b="1" dirty="0" smtClean="0">
                <a:latin typeface="Arial" panose="020B0604020202020204" pitchFamily="34" charset="0"/>
                <a:cs typeface="Arial" panose="020B0604020202020204" pitchFamily="34" charset="0"/>
              </a:rPr>
            </a:br>
            <a:r>
              <a:rPr lang="nl-NL" sz="2400" b="1" dirty="0">
                <a:latin typeface="Arial" panose="020B0604020202020204" pitchFamily="34" charset="0"/>
                <a:cs typeface="Arial" panose="020B0604020202020204" pitchFamily="34" charset="0"/>
              </a:rPr>
              <a:t/>
            </a:r>
            <a:br>
              <a:rPr lang="nl-NL" sz="2400" b="1"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Focus is </a:t>
            </a:r>
            <a:r>
              <a:rPr lang="nl-NL" sz="2400" dirty="0" err="1" smtClean="0">
                <a:latin typeface="Arial" panose="020B0604020202020204" pitchFamily="34" charset="0"/>
                <a:cs typeface="Arial" panose="020B0604020202020204" pitchFamily="34" charset="0"/>
              </a:rPr>
              <a:t>needed</a:t>
            </a:r>
            <a:r>
              <a:rPr lang="nl-NL" sz="2400" dirty="0" smtClean="0">
                <a:latin typeface="Arial" panose="020B0604020202020204" pitchFamily="34" charset="0"/>
                <a:cs typeface="Arial" panose="020B0604020202020204" pitchFamily="34" charset="0"/>
              </a:rPr>
              <a:t> on goals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achieved</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and </a:t>
            </a:r>
            <a:r>
              <a:rPr lang="nl-NL" sz="2400" dirty="0" err="1">
                <a:latin typeface="Arial" panose="020B0604020202020204" pitchFamily="34" charset="0"/>
                <a:cs typeface="Arial" panose="020B0604020202020204" pitchFamily="34" charset="0"/>
              </a:rPr>
              <a:t>meaningful</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thresholds</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rather</a:t>
            </a:r>
            <a:r>
              <a:rPr lang="nl-NL" sz="2400" dirty="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than</a:t>
            </a:r>
            <a:r>
              <a:rPr lang="nl-NL" sz="2400" dirty="0" smtClean="0">
                <a:latin typeface="Arial" panose="020B0604020202020204" pitchFamily="34" charset="0"/>
                <a:cs typeface="Arial" panose="020B0604020202020204" pitchFamily="34" charset="0"/>
              </a:rPr>
              <a:t> on means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reach</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goals.So</a:t>
            </a:r>
            <a:r>
              <a:rPr lang="nl-NL" sz="2400" dirty="0" smtClean="0">
                <a:latin typeface="Arial" panose="020B0604020202020204" pitchFamily="34" charset="0"/>
                <a:cs typeface="Arial" panose="020B0604020202020204" pitchFamily="34" charset="0"/>
              </a:rPr>
              <a:t>, for farmers fields:</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1.measure water </a:t>
            </a:r>
            <a:r>
              <a:rPr lang="nl-NL" sz="2400" dirty="0" err="1" smtClean="0">
                <a:latin typeface="Arial" panose="020B0604020202020204" pitchFamily="34" charset="0"/>
                <a:cs typeface="Arial" panose="020B0604020202020204" pitchFamily="34" charset="0"/>
              </a:rPr>
              <a:t>quality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rather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prescribe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amount</a:t>
            </a:r>
            <a:r>
              <a:rPr lang="nl-NL" sz="2400" dirty="0" smtClean="0">
                <a:latin typeface="Arial" panose="020B0604020202020204" pitchFamily="34" charset="0"/>
                <a:cs typeface="Arial" panose="020B0604020202020204" pitchFamily="34" charset="0"/>
              </a:rPr>
              <a:t> of </a:t>
            </a:r>
            <a:r>
              <a:rPr lang="nl-NL" sz="2400" dirty="0" err="1" smtClean="0">
                <a:latin typeface="Arial" panose="020B0604020202020204" pitchFamily="34" charset="0"/>
                <a:cs typeface="Arial" panose="020B0604020202020204" pitchFamily="34" charset="0"/>
              </a:rPr>
              <a:t>fertilization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allowed</a:t>
            </a:r>
            <a:r>
              <a:rPr lang="nl-NL" sz="2400" dirty="0" smtClean="0">
                <a:latin typeface="Arial" panose="020B0604020202020204" pitchFamily="34" charset="0"/>
                <a:cs typeface="Arial" panose="020B0604020202020204" pitchFamily="34" charset="0"/>
              </a:rPr>
              <a:t> ( 170 kg N/ha) or </a:t>
            </a:r>
            <a:r>
              <a:rPr lang="nl-NL" sz="2400" dirty="0" err="1" smtClean="0">
                <a:latin typeface="Arial" panose="020B0604020202020204" pitchFamily="34" charset="0"/>
                <a:cs typeface="Arial" panose="020B0604020202020204" pitchFamily="34" charset="0"/>
              </a:rPr>
              <a:t>cattle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density</a:t>
            </a:r>
            <a:r>
              <a:rPr lang="nl-NL" sz="2400" dirty="0" smtClean="0">
                <a:latin typeface="Arial" panose="020B0604020202020204" pitchFamily="34" charset="0"/>
                <a:cs typeface="Arial" panose="020B0604020202020204" pitchFamily="34" charset="0"/>
              </a:rPr>
              <a:t>. A  EU Water Guideline is </a:t>
            </a:r>
            <a:r>
              <a:rPr lang="nl-NL" sz="2400" dirty="0" err="1" smtClean="0">
                <a:latin typeface="Arial" panose="020B0604020202020204" pitchFamily="34" charset="0"/>
                <a:cs typeface="Arial" panose="020B0604020202020204" pitchFamily="34" charset="0"/>
              </a:rPr>
              <a:t>already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operational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since</a:t>
            </a:r>
            <a:r>
              <a:rPr lang="nl-NL" sz="2400" dirty="0" smtClean="0">
                <a:latin typeface="Arial" panose="020B0604020202020204" pitchFamily="34" charset="0"/>
                <a:cs typeface="Arial" panose="020B0604020202020204" pitchFamily="34" charset="0"/>
              </a:rPr>
              <a:t> 2000.</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2. </a:t>
            </a:r>
            <a:r>
              <a:rPr lang="nl-NL" sz="2400" dirty="0" err="1" smtClean="0">
                <a:latin typeface="Arial" panose="020B0604020202020204" pitchFamily="34" charset="0"/>
                <a:cs typeface="Arial" panose="020B0604020202020204" pitchFamily="34" charset="0"/>
              </a:rPr>
              <a:t>measure</a:t>
            </a:r>
            <a:r>
              <a:rPr lang="nl-NL" sz="2400" dirty="0" smtClean="0">
                <a:latin typeface="Arial" panose="020B0604020202020204" pitchFamily="34" charset="0"/>
                <a:cs typeface="Arial" panose="020B0604020202020204" pitchFamily="34" charset="0"/>
              </a:rPr>
              <a:t> carbon </a:t>
            </a:r>
            <a:r>
              <a:rPr lang="nl-NL" sz="2400" dirty="0" err="1" smtClean="0">
                <a:latin typeface="Arial" panose="020B0604020202020204" pitchFamily="34" charset="0"/>
                <a:cs typeface="Arial" panose="020B0604020202020204" pitchFamily="34" charset="0"/>
              </a:rPr>
              <a:t>capture</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greenhouse</a:t>
            </a:r>
            <a:r>
              <a:rPr lang="nl-NL" sz="2400" dirty="0" smtClean="0">
                <a:latin typeface="Arial" panose="020B0604020202020204" pitchFamily="34" charset="0"/>
                <a:cs typeface="Arial" panose="020B0604020202020204" pitchFamily="34" charset="0"/>
              </a:rPr>
              <a:t>-gas </a:t>
            </a:r>
            <a:r>
              <a:rPr lang="nl-NL" sz="2400" dirty="0" err="1" smtClean="0">
                <a:latin typeface="Arial" panose="020B0604020202020204" pitchFamily="34" charset="0"/>
                <a:cs typeface="Arial" panose="020B0604020202020204" pitchFamily="34" charset="0"/>
              </a:rPr>
              <a:t>emissions</a:t>
            </a:r>
            <a:r>
              <a:rPr lang="nl-NL" sz="2400" dirty="0" smtClean="0">
                <a:latin typeface="Arial" panose="020B0604020202020204" pitchFamily="34" charset="0"/>
                <a:cs typeface="Arial" panose="020B0604020202020204" pitchFamily="34" charset="0"/>
              </a:rPr>
              <a:t>.</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3. </a:t>
            </a:r>
            <a:r>
              <a:rPr lang="nl-NL" sz="2400" dirty="0" err="1" smtClean="0">
                <a:latin typeface="Arial" panose="020B0604020202020204" pitchFamily="34" charset="0"/>
                <a:cs typeface="Arial" panose="020B0604020202020204" pitchFamily="34" charset="0"/>
              </a:rPr>
              <a:t>measure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biodiversity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also</a:t>
            </a:r>
            <a:r>
              <a:rPr lang="nl-NL" sz="2400" dirty="0" smtClean="0">
                <a:latin typeface="Arial" panose="020B0604020202020204" pitchFamily="34" charset="0"/>
                <a:cs typeface="Arial" panose="020B0604020202020204" pitchFamily="34" charset="0"/>
              </a:rPr>
              <a:t> in a landscape context.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Numerous</a:t>
            </a:r>
            <a:r>
              <a:rPr lang="nl-NL" sz="2400" dirty="0" smtClean="0">
                <a:latin typeface="Arial" panose="020B0604020202020204" pitchFamily="34" charset="0"/>
                <a:cs typeface="Arial" panose="020B0604020202020204" pitchFamily="34" charset="0"/>
              </a:rPr>
              <a:t> modern </a:t>
            </a:r>
            <a:r>
              <a:rPr lang="nl-NL" sz="2400" dirty="0" err="1" smtClean="0">
                <a:latin typeface="Arial" panose="020B0604020202020204" pitchFamily="34" charset="0"/>
                <a:cs typeface="Arial" panose="020B0604020202020204" pitchFamily="34" charset="0"/>
              </a:rPr>
              <a:t>sensing</a:t>
            </a:r>
            <a:r>
              <a:rPr lang="nl-NL" sz="2400" dirty="0" smtClean="0">
                <a:latin typeface="Arial" panose="020B0604020202020204" pitchFamily="34" charset="0"/>
                <a:cs typeface="Arial" panose="020B0604020202020204" pitchFamily="34" charset="0"/>
              </a:rPr>
              <a:t> and monitoring </a:t>
            </a:r>
            <a:r>
              <a:rPr lang="nl-NL" sz="2400" dirty="0" err="1" smtClean="0">
                <a:latin typeface="Arial" panose="020B0604020202020204" pitchFamily="34" charset="0"/>
                <a:cs typeface="Arial" panose="020B0604020202020204" pitchFamily="34" charset="0"/>
              </a:rPr>
              <a:t>techniques</a:t>
            </a:r>
            <a:r>
              <a:rPr lang="nl-NL" sz="2400" dirty="0" smtClean="0">
                <a:latin typeface="Arial" panose="020B0604020202020204" pitchFamily="34" charset="0"/>
                <a:cs typeface="Arial" panose="020B0604020202020204" pitchFamily="34" charset="0"/>
              </a:rPr>
              <a:t> are </a:t>
            </a:r>
            <a:r>
              <a:rPr lang="nl-NL" sz="2400" dirty="0" err="1" smtClean="0">
                <a:latin typeface="Arial" panose="020B0604020202020204" pitchFamily="34" charset="0"/>
                <a:cs typeface="Arial" panose="020B0604020202020204" pitchFamily="34" charset="0"/>
              </a:rPr>
              <a:t>available</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can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applied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Note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that</a:t>
            </a:r>
            <a:r>
              <a:rPr lang="nl-NL" sz="2400" dirty="0" smtClean="0">
                <a:latin typeface="Arial" panose="020B0604020202020204" pitchFamily="34" charset="0"/>
                <a:cs typeface="Arial" panose="020B0604020202020204" pitchFamily="34" charset="0"/>
              </a:rPr>
              <a:t> 2 and 3 </a:t>
            </a:r>
            <a:r>
              <a:rPr lang="nl-NL" sz="2400" dirty="0" err="1" smtClean="0">
                <a:latin typeface="Arial" panose="020B0604020202020204" pitchFamily="34" charset="0"/>
                <a:cs typeface="Arial" panose="020B0604020202020204" pitchFamily="34" charset="0"/>
              </a:rPr>
              <a:t>will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legally</a:t>
            </a:r>
            <a:r>
              <a:rPr lang="nl-NL" sz="2400" dirty="0" smtClean="0">
                <a:latin typeface="Arial" panose="020B0604020202020204" pitchFamily="34" charset="0"/>
                <a:cs typeface="Arial" panose="020B0604020202020204" pitchFamily="34" charset="0"/>
              </a:rPr>
              <a:t> binding </a:t>
            </a:r>
            <a:r>
              <a:rPr lang="nl-NL" sz="2400" dirty="0" err="1" smtClean="0">
                <a:latin typeface="Arial" panose="020B0604020202020204" pitchFamily="34" charset="0"/>
                <a:cs typeface="Arial" panose="020B0604020202020204" pitchFamily="34" charset="0"/>
              </a:rPr>
              <a:t>soon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let’s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ahaed</a:t>
            </a:r>
            <a:r>
              <a:rPr lang="nl-NL" sz="2400" dirty="0" smtClean="0">
                <a:latin typeface="Arial" panose="020B0604020202020204" pitchFamily="34" charset="0"/>
                <a:cs typeface="Arial" panose="020B0604020202020204" pitchFamily="34" charset="0"/>
              </a:rPr>
              <a:t> of the game! </a:t>
            </a:r>
            <a:endParaRPr lang="nl-N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99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90666"/>
          </a:xfrm>
        </p:spPr>
        <p:txBody>
          <a:bodyPr/>
          <a:lstStyle/>
          <a:p>
            <a:endParaRPr lang="nl-NL" dirty="0"/>
          </a:p>
        </p:txBody>
      </p:sp>
      <p:pic>
        <p:nvPicPr>
          <p:cNvPr id="3" name="Picture 4" descr="Global Ccycle">
            <a:extLst>
              <a:ext uri="{FF2B5EF4-FFF2-40B4-BE49-F238E27FC236}">
                <a16:creationId xmlns="" xmlns:a16="http://schemas.microsoft.com/office/drawing/2014/main" id="{642E2130-AC7F-4478-8683-EC57DCA7AF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5" r="2583" b="15697"/>
          <a:stretch/>
        </p:blipFill>
        <p:spPr bwMode="auto">
          <a:xfrm>
            <a:off x="11350" y="116632"/>
            <a:ext cx="9132650" cy="568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18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8229600" cy="6408712"/>
          </a:xfrm>
        </p:spPr>
        <p:txBody>
          <a:bodyPr>
            <a:normAutofit/>
          </a:bodyPr>
          <a:lstStyle/>
          <a:p>
            <a:pPr algn="l"/>
            <a:r>
              <a:rPr lang="nl-NL" sz="2400" dirty="0" err="1" smtClean="0">
                <a:latin typeface="Arial" panose="020B0604020202020204" pitchFamily="34" charset="0"/>
                <a:cs typeface="Arial" panose="020B0604020202020204" pitchFamily="34" charset="0"/>
              </a:rPr>
              <a:t>Key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message</a:t>
            </a:r>
            <a:r>
              <a:rPr lang="nl-NL" sz="2400" dirty="0" smtClean="0">
                <a:latin typeface="Arial" panose="020B0604020202020204" pitchFamily="34" charset="0"/>
                <a:cs typeface="Arial" panose="020B0604020202020204" pitchFamily="34" charset="0"/>
              </a:rPr>
              <a:t> in </a:t>
            </a:r>
            <a:r>
              <a:rPr lang="nl-NL" sz="2400" dirty="0" err="1" smtClean="0">
                <a:latin typeface="Arial" panose="020B0604020202020204" pitchFamily="34" charset="0"/>
                <a:cs typeface="Arial" panose="020B0604020202020204" pitchFamily="34" charset="0"/>
              </a:rPr>
              <a:t>my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perception</a:t>
            </a:r>
            <a:r>
              <a:rPr lang="nl-NL" sz="2400" dirty="0" smtClean="0">
                <a:latin typeface="Arial" panose="020B0604020202020204" pitchFamily="34" charset="0"/>
                <a:cs typeface="Arial" panose="020B0604020202020204" pitchFamily="34" charset="0"/>
              </a:rPr>
              <a:t>: let farmers </a:t>
            </a:r>
            <a:r>
              <a:rPr lang="nl-NL" sz="2400" dirty="0" err="1" smtClean="0">
                <a:latin typeface="Arial" panose="020B0604020202020204" pitchFamily="34" charset="0"/>
                <a:cs typeface="Arial" panose="020B0604020202020204" pitchFamily="34" charset="0"/>
              </a:rPr>
              <a:t>be</a:t>
            </a:r>
            <a:r>
              <a:rPr lang="nl-NL" sz="2400" dirty="0" smtClean="0">
                <a:latin typeface="Arial" panose="020B0604020202020204" pitchFamily="34" charset="0"/>
                <a:cs typeface="Arial" panose="020B0604020202020204" pitchFamily="34" charset="0"/>
              </a:rPr>
              <a:t> farmers </a:t>
            </a:r>
            <a:r>
              <a:rPr lang="nl-NL" sz="2400" dirty="0" err="1" smtClean="0">
                <a:latin typeface="Arial" panose="020B0604020202020204" pitchFamily="34" charset="0"/>
                <a:cs typeface="Arial" panose="020B0604020202020204" pitchFamily="34" charset="0"/>
              </a:rPr>
              <a:t>again</a:t>
            </a:r>
            <a:r>
              <a:rPr lang="nl-NL" sz="2400" dirty="0" smtClean="0">
                <a:latin typeface="Arial" panose="020B0604020202020204" pitchFamily="34" charset="0"/>
                <a:cs typeface="Arial" panose="020B0604020202020204" pitchFamily="34" charset="0"/>
              </a:rPr>
              <a:t>! No </a:t>
            </a:r>
            <a:r>
              <a:rPr lang="nl-NL" sz="2400" dirty="0" err="1" smtClean="0">
                <a:latin typeface="Arial" panose="020B0604020202020204" pitchFamily="34" charset="0"/>
                <a:cs typeface="Arial" panose="020B0604020202020204" pitchFamily="34" charset="0"/>
              </a:rPr>
              <a:t>bureaucrats</a:t>
            </a:r>
            <a:r>
              <a:rPr lang="nl-NL" sz="2400" dirty="0" smtClean="0">
                <a:latin typeface="Arial" panose="020B0604020202020204" pitchFamily="34" charset="0"/>
                <a:cs typeface="Arial" panose="020B0604020202020204" pitchFamily="34" charset="0"/>
              </a:rPr>
              <a:t> in charge! Set </a:t>
            </a:r>
            <a:r>
              <a:rPr lang="nl-NL" sz="2400" dirty="0" err="1" smtClean="0">
                <a:latin typeface="Arial" panose="020B0604020202020204" pitchFamily="34" charset="0"/>
                <a:cs typeface="Arial" panose="020B0604020202020204" pitchFamily="34" charset="0"/>
              </a:rPr>
              <a:t>clear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environmental</a:t>
            </a:r>
            <a:r>
              <a:rPr lang="nl-NL" sz="2400" dirty="0" smtClean="0">
                <a:latin typeface="Arial" panose="020B0604020202020204" pitchFamily="34" charset="0"/>
                <a:cs typeface="Arial" panose="020B0604020202020204" pitchFamily="34" charset="0"/>
              </a:rPr>
              <a:t> goals </a:t>
            </a:r>
            <a:r>
              <a:rPr lang="nl-NL" sz="2400" dirty="0" err="1" smtClean="0">
                <a:latin typeface="Arial" panose="020B0604020202020204" pitchFamily="34" charset="0"/>
                <a:cs typeface="Arial" panose="020B0604020202020204" pitchFamily="34" charset="0"/>
              </a:rPr>
              <a:t>that</a:t>
            </a:r>
            <a:r>
              <a:rPr lang="nl-NL" sz="2400" dirty="0" smtClean="0">
                <a:latin typeface="Arial" panose="020B0604020202020204" pitchFamily="34" charset="0"/>
                <a:cs typeface="Arial" panose="020B0604020202020204" pitchFamily="34" charset="0"/>
              </a:rPr>
              <a:t> are in line </a:t>
            </a:r>
            <a:r>
              <a:rPr lang="nl-NL" sz="2400" dirty="0" err="1" smtClean="0">
                <a:latin typeface="Arial" panose="020B0604020202020204" pitchFamily="34" charset="0"/>
                <a:cs typeface="Arial" panose="020B0604020202020204" pitchFamily="34" charset="0"/>
              </a:rPr>
              <a:t>with</a:t>
            </a:r>
            <a:r>
              <a:rPr lang="nl-NL" sz="2400" dirty="0" smtClean="0">
                <a:latin typeface="Arial" panose="020B0604020202020204" pitchFamily="34" charset="0"/>
                <a:cs typeface="Arial" panose="020B0604020202020204" pitchFamily="34" charset="0"/>
              </a:rPr>
              <a:t> the </a:t>
            </a:r>
            <a:r>
              <a:rPr lang="nl-NL" sz="2400" dirty="0" err="1" smtClean="0">
                <a:latin typeface="Arial" panose="020B0604020202020204" pitchFamily="34" charset="0"/>
                <a:cs typeface="Arial" panose="020B0604020202020204" pitchFamily="34" charset="0"/>
              </a:rPr>
              <a:t>SDGs</a:t>
            </a:r>
            <a:r>
              <a:rPr lang="nl-NL" sz="2400" dirty="0" smtClean="0">
                <a:latin typeface="Arial" panose="020B0604020202020204" pitchFamily="34" charset="0"/>
                <a:cs typeface="Arial" panose="020B0604020202020204" pitchFamily="34" charset="0"/>
              </a:rPr>
              <a:t> and the Green Deal and </a:t>
            </a:r>
            <a:r>
              <a:rPr lang="nl-NL" sz="2400" dirty="0" err="1" smtClean="0">
                <a:latin typeface="Arial" panose="020B0604020202020204" pitchFamily="34" charset="0"/>
                <a:cs typeface="Arial" panose="020B0604020202020204" pitchFamily="34" charset="0"/>
              </a:rPr>
              <a:t>pay</a:t>
            </a:r>
            <a:r>
              <a:rPr lang="nl-NL" sz="2400" dirty="0" smtClean="0">
                <a:latin typeface="Arial" panose="020B0604020202020204" pitchFamily="34" charset="0"/>
                <a:cs typeface="Arial" panose="020B0604020202020204" pitchFamily="34" charset="0"/>
              </a:rPr>
              <a:t> for </a:t>
            </a: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 </a:t>
            </a:r>
            <a:r>
              <a:rPr lang="nl-NL" sz="2400" dirty="0" err="1" smtClean="0">
                <a:latin typeface="Arial" panose="020B0604020202020204" pitchFamily="34" charset="0"/>
                <a:cs typeface="Arial" panose="020B0604020202020204" pitchFamily="34" charset="0"/>
              </a:rPr>
              <a:t>provided</a:t>
            </a:r>
            <a:r>
              <a:rPr lang="nl-NL" sz="2400" dirty="0" smtClean="0">
                <a:latin typeface="Arial" panose="020B0604020202020204" pitchFamily="34" charset="0"/>
                <a:cs typeface="Arial" panose="020B0604020202020204" pitchFamily="34" charset="0"/>
              </a:rPr>
              <a:t> ( as a life </a:t>
            </a:r>
            <a:r>
              <a:rPr lang="nl-NL" sz="2400" dirty="0" err="1" smtClean="0">
                <a:latin typeface="Arial" panose="020B0604020202020204" pitchFamily="34" charset="0"/>
                <a:cs typeface="Arial" panose="020B0604020202020204" pitchFamily="34" charset="0"/>
              </a:rPr>
              <a:t>insurance</a:t>
            </a:r>
            <a:r>
              <a:rPr lang="nl-NL" sz="2400" dirty="0" smtClean="0">
                <a:latin typeface="Arial" panose="020B0604020202020204" pitchFamily="34" charset="0"/>
                <a:cs typeface="Arial" panose="020B0604020202020204" pitchFamily="34" charset="0"/>
              </a:rPr>
              <a:t> premium ) .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Farmers </a:t>
            </a:r>
            <a:r>
              <a:rPr lang="nl-NL" sz="2400" dirty="0" err="1" smtClean="0">
                <a:latin typeface="Arial" panose="020B0604020202020204" pitchFamily="34" charset="0"/>
                <a:cs typeface="Arial" panose="020B0604020202020204" pitchFamily="34" charset="0"/>
              </a:rPr>
              <a:t>know</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healthy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soils</a:t>
            </a:r>
            <a:r>
              <a:rPr lang="nl-NL" sz="2400" dirty="0" smtClean="0">
                <a:latin typeface="Arial" panose="020B0604020202020204" pitchFamily="34" charset="0"/>
                <a:cs typeface="Arial" panose="020B0604020202020204" pitchFamily="34" charset="0"/>
              </a:rPr>
              <a:t> make major </a:t>
            </a:r>
            <a:r>
              <a:rPr lang="nl-NL" sz="2400" dirty="0" err="1" smtClean="0">
                <a:latin typeface="Arial" panose="020B0604020202020204" pitchFamily="34" charset="0"/>
                <a:cs typeface="Arial" panose="020B0604020202020204" pitchFamily="34" charset="0"/>
              </a:rPr>
              <a:t>contributions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achieving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 </a:t>
            </a:r>
            <a:r>
              <a:rPr lang="nl-NL" sz="2400" dirty="0" err="1">
                <a:latin typeface="Arial" panose="020B0604020202020204" pitchFamily="34" charset="0"/>
                <a:cs typeface="Arial" panose="020B0604020202020204" pitchFamily="34" charset="0"/>
              </a:rPr>
              <a:t>So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apply</a:t>
            </a:r>
            <a:r>
              <a:rPr lang="nl-NL" sz="2400" dirty="0">
                <a:latin typeface="Arial" panose="020B0604020202020204" pitchFamily="34" charset="0"/>
                <a:cs typeface="Arial" panose="020B0604020202020204" pitchFamily="34" charset="0"/>
              </a:rPr>
              <a:t> the </a:t>
            </a:r>
            <a:r>
              <a:rPr lang="nl-NL" sz="2400" dirty="0" err="1">
                <a:latin typeface="Arial" panose="020B0604020202020204" pitchFamily="34" charset="0"/>
                <a:cs typeface="Arial" panose="020B0604020202020204" pitchFamily="34" charset="0"/>
              </a:rPr>
              <a:t>soil</a:t>
            </a:r>
            <a:r>
              <a:rPr lang="nl-NL" sz="2400" dirty="0">
                <a:latin typeface="Arial" panose="020B0604020202020204" pitchFamily="34" charset="0"/>
                <a:cs typeface="Arial" panose="020B0604020202020204" pitchFamily="34" charset="0"/>
              </a:rPr>
              <a:t> indicators </a:t>
            </a:r>
            <a:r>
              <a:rPr lang="nl-NL" sz="2400" dirty="0" err="1">
                <a:latin typeface="Arial" panose="020B0604020202020204" pitchFamily="34" charset="0"/>
                <a:cs typeface="Arial" panose="020B0604020202020204" pitchFamily="34" charset="0"/>
              </a:rPr>
              <a:t>to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assess</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soil</a:t>
            </a:r>
            <a:r>
              <a:rPr lang="nl-NL" sz="2400" dirty="0">
                <a:latin typeface="Arial" panose="020B0604020202020204" pitchFamily="34" charset="0"/>
                <a:cs typeface="Arial" panose="020B0604020202020204" pitchFamily="34" charset="0"/>
              </a:rPr>
              <a:t> health But </a:t>
            </a:r>
            <a:r>
              <a:rPr lang="nl-NL" sz="2400" dirty="0" smtClean="0">
                <a:latin typeface="Arial" panose="020B0604020202020204" pitchFamily="34" charset="0"/>
                <a:cs typeface="Arial" panose="020B0604020202020204" pitchFamily="34" charset="0"/>
              </a:rPr>
              <a:t>management is </a:t>
            </a:r>
            <a:r>
              <a:rPr lang="nl-NL" sz="2400" dirty="0" err="1" smtClean="0">
                <a:latin typeface="Arial" panose="020B0604020202020204" pitchFamily="34" charset="0"/>
                <a:cs typeface="Arial" panose="020B0604020202020204" pitchFamily="34" charset="0"/>
              </a:rPr>
              <a:t>key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poor</a:t>
            </a:r>
            <a:r>
              <a:rPr lang="nl-NL" sz="2400" dirty="0" smtClean="0">
                <a:latin typeface="Arial" panose="020B0604020202020204" pitchFamily="34" charset="0"/>
                <a:cs typeface="Arial" panose="020B0604020202020204" pitchFamily="34" charset="0"/>
              </a:rPr>
              <a:t> management of a </a:t>
            </a:r>
            <a:r>
              <a:rPr lang="nl-NL" sz="2400" dirty="0" err="1" smtClean="0">
                <a:latin typeface="Arial" panose="020B0604020202020204" pitchFamily="34" charset="0"/>
                <a:cs typeface="Arial" panose="020B0604020202020204" pitchFamily="34" charset="0"/>
              </a:rPr>
              <a:t>healthy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soils</a:t>
            </a:r>
            <a:r>
              <a:rPr lang="nl-NL" sz="2400" dirty="0" smtClean="0">
                <a:latin typeface="Arial" panose="020B0604020202020204" pitchFamily="34" charset="0"/>
                <a:cs typeface="Arial" panose="020B0604020202020204" pitchFamily="34" charset="0"/>
              </a:rPr>
              <a:t> does </a:t>
            </a:r>
            <a:r>
              <a:rPr lang="nl-NL" sz="2400" dirty="0" err="1" smtClean="0">
                <a:latin typeface="Arial" panose="020B0604020202020204" pitchFamily="34" charset="0"/>
                <a:cs typeface="Arial" panose="020B0604020202020204" pitchFamily="34" charset="0"/>
              </a:rPr>
              <a:t>not</a:t>
            </a:r>
            <a:r>
              <a:rPr lang="nl-NL" sz="2400" dirty="0" smtClean="0">
                <a:latin typeface="Arial" panose="020B0604020202020204" pitchFamily="34" charset="0"/>
                <a:cs typeface="Arial" panose="020B0604020202020204" pitchFamily="34" charset="0"/>
              </a:rPr>
              <a:t> produce </a:t>
            </a:r>
            <a:r>
              <a:rPr lang="nl-NL" sz="2400" dirty="0" err="1" smtClean="0">
                <a:latin typeface="Arial" panose="020B0604020202020204" pitchFamily="34" charset="0"/>
                <a:cs typeface="Arial" panose="020B0604020202020204" pitchFamily="34" charset="0"/>
              </a:rPr>
              <a:t>good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 </a:t>
            </a: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In </a:t>
            </a:r>
            <a:r>
              <a:rPr lang="nl-NL" sz="2400" dirty="0" err="1" smtClean="0">
                <a:latin typeface="Arial" panose="020B0604020202020204" pitchFamily="34" charset="0"/>
                <a:cs typeface="Arial" panose="020B0604020202020204" pitchFamily="34" charset="0"/>
              </a:rPr>
              <a:t>fact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every</a:t>
            </a:r>
            <a:r>
              <a:rPr lang="nl-NL" sz="2400" dirty="0" smtClean="0">
                <a:latin typeface="Arial" panose="020B0604020202020204" pitchFamily="34" charset="0"/>
                <a:cs typeface="Arial" panose="020B0604020202020204" pitchFamily="34" charset="0"/>
              </a:rPr>
              <a:t> farm is a Living Lab, the </a:t>
            </a:r>
            <a:r>
              <a:rPr lang="nl-NL" sz="2400" dirty="0" err="1" smtClean="0">
                <a:latin typeface="Arial" panose="020B0604020202020204" pitchFamily="34" charset="0"/>
                <a:cs typeface="Arial" panose="020B0604020202020204" pitchFamily="34" charset="0"/>
              </a:rPr>
              <a:t>ones</a:t>
            </a:r>
            <a:r>
              <a:rPr lang="nl-NL" sz="2400" dirty="0" smtClean="0">
                <a:latin typeface="Arial" panose="020B0604020202020204" pitchFamily="34" charset="0"/>
                <a:cs typeface="Arial" panose="020B0604020202020204" pitchFamily="34" charset="0"/>
              </a:rPr>
              <a:t> of the MISSION </a:t>
            </a:r>
            <a:r>
              <a:rPr lang="nl-NL" sz="2400" dirty="0" err="1" smtClean="0">
                <a:latin typeface="Arial" panose="020B0604020202020204" pitchFamily="34" charset="0"/>
                <a:cs typeface="Arial" panose="020B0604020202020204" pitchFamily="34" charset="0"/>
              </a:rPr>
              <a:t>work</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closely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with</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researchers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Communicate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effective</a:t>
            </a:r>
            <a:r>
              <a:rPr lang="nl-NL" sz="2400" dirty="0" smtClean="0">
                <a:latin typeface="Arial" panose="020B0604020202020204" pitchFamily="34" charset="0"/>
                <a:cs typeface="Arial" panose="020B0604020202020204" pitchFamily="34" charset="0"/>
              </a:rPr>
              <a:t> management </a:t>
            </a:r>
            <a:r>
              <a:rPr lang="nl-NL" sz="2400" dirty="0" err="1" smtClean="0">
                <a:latin typeface="Arial" panose="020B0604020202020204" pitchFamily="34" charset="0"/>
                <a:cs typeface="Arial" panose="020B0604020202020204" pitchFamily="34" charset="0"/>
              </a:rPr>
              <a:t>practices</a:t>
            </a:r>
            <a:r>
              <a:rPr lang="nl-NL" sz="2400" dirty="0" smtClean="0">
                <a:latin typeface="Arial" panose="020B0604020202020204" pitchFamily="34" charset="0"/>
                <a:cs typeface="Arial" panose="020B0604020202020204" pitchFamily="34" charset="0"/>
              </a:rPr>
              <a:t> on </a:t>
            </a:r>
            <a:r>
              <a:rPr lang="nl-NL" sz="2400" dirty="0" smtClean="0">
                <a:latin typeface="Arial" panose="020B0604020202020204" pitchFamily="34" charset="0"/>
                <a:cs typeface="Arial" panose="020B0604020202020204" pitchFamily="34" charset="0"/>
              </a:rPr>
              <a:t>the basis of :SHOW and TELL. No </a:t>
            </a:r>
            <a:r>
              <a:rPr lang="nl-NL" sz="2400" dirty="0" err="1" smtClean="0">
                <a:latin typeface="Arial" panose="020B0604020202020204" pitchFamily="34" charset="0"/>
                <a:cs typeface="Arial" panose="020B0604020202020204" pitchFamily="34" charset="0"/>
              </a:rPr>
              <a:t>preaching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Colleague</a:t>
            </a:r>
            <a:r>
              <a:rPr lang="nl-NL" sz="2400" dirty="0" smtClean="0">
                <a:latin typeface="Arial" panose="020B0604020202020204" pitchFamily="34" charset="0"/>
                <a:cs typeface="Arial" panose="020B0604020202020204" pitchFamily="34" charset="0"/>
              </a:rPr>
              <a:t> farmers </a:t>
            </a:r>
            <a:r>
              <a:rPr lang="nl-NL" sz="2400" dirty="0" err="1" smtClean="0">
                <a:latin typeface="Arial" panose="020B0604020202020204" pitchFamily="34" charset="0"/>
                <a:cs typeface="Arial" panose="020B0604020202020204" pitchFamily="34" charset="0"/>
              </a:rPr>
              <a:t>pick</a:t>
            </a:r>
            <a:r>
              <a:rPr lang="nl-NL" sz="2400" dirty="0" smtClean="0">
                <a:latin typeface="Arial" panose="020B0604020202020204" pitchFamily="34" charset="0"/>
                <a:cs typeface="Arial" panose="020B0604020202020204" pitchFamily="34" charset="0"/>
              </a:rPr>
              <a:t> up </a:t>
            </a:r>
            <a:r>
              <a:rPr lang="nl-NL" sz="2400" dirty="0" err="1" smtClean="0">
                <a:latin typeface="Arial" panose="020B0604020202020204" pitchFamily="34" charset="0"/>
                <a:cs typeface="Arial" panose="020B0604020202020204" pitchFamily="34" charset="0"/>
              </a:rPr>
              <a:t>what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they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use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Farming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styles</a:t>
            </a:r>
            <a:r>
              <a:rPr lang="nl-NL" sz="2400" dirty="0" smtClean="0">
                <a:latin typeface="Arial" panose="020B0604020202020204" pitchFamily="34" charset="0"/>
                <a:cs typeface="Arial" panose="020B0604020202020204" pitchFamily="34" charset="0"/>
              </a:rPr>
              <a:t> are important sources of </a:t>
            </a:r>
            <a:r>
              <a:rPr lang="nl-NL" sz="2400" dirty="0" err="1" smtClean="0">
                <a:latin typeface="Arial" panose="020B0604020202020204" pitchFamily="34" charset="0"/>
                <a:cs typeface="Arial" panose="020B0604020202020204" pitchFamily="34" charset="0"/>
              </a:rPr>
              <a:t>uinspiration</a:t>
            </a:r>
            <a:r>
              <a:rPr lang="nl-NL" sz="2400" dirty="0" smtClean="0">
                <a:latin typeface="Arial" panose="020B0604020202020204" pitchFamily="34" charset="0"/>
                <a:cs typeface="Arial" panose="020B0604020202020204" pitchFamily="34" charset="0"/>
              </a:rPr>
              <a:t>.</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86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962674"/>
          </a:xfrm>
        </p:spPr>
        <p:txBody>
          <a:bodyPr>
            <a:normAutofit/>
          </a:bodyPr>
          <a:lstStyle/>
          <a:p>
            <a:pPr algn="l"/>
            <a:r>
              <a:rPr lang="nl-NL" sz="2400" dirty="0" err="1" smtClean="0">
                <a:latin typeface="Arial" panose="020B0604020202020204" pitchFamily="34" charset="0"/>
                <a:cs typeface="Arial" panose="020B0604020202020204" pitchFamily="34" charset="0"/>
              </a:rPr>
              <a:t>There</a:t>
            </a:r>
            <a:r>
              <a:rPr lang="nl-NL" sz="2400" dirty="0" smtClean="0">
                <a:latin typeface="Arial" panose="020B0604020202020204" pitchFamily="34" charset="0"/>
                <a:cs typeface="Arial" panose="020B0604020202020204" pitchFamily="34" charset="0"/>
              </a:rPr>
              <a:t> are </a:t>
            </a:r>
            <a:r>
              <a:rPr lang="nl-NL" sz="2400" dirty="0" err="1" smtClean="0">
                <a:latin typeface="Arial" panose="020B0604020202020204" pitchFamily="34" charset="0"/>
                <a:cs typeface="Arial" panose="020B0604020202020204" pitchFamily="34" charset="0"/>
              </a:rPr>
              <a:t>many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inspiring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farming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styles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promoted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through</a:t>
            </a:r>
            <a:r>
              <a:rPr lang="nl-NL" sz="2400" dirty="0" smtClean="0">
                <a:latin typeface="Arial" panose="020B0604020202020204" pitchFamily="34" charset="0"/>
                <a:cs typeface="Arial" panose="020B0604020202020204" pitchFamily="34" charset="0"/>
              </a:rPr>
              <a:t> internet and the </a:t>
            </a:r>
            <a:r>
              <a:rPr lang="nl-NL" sz="2400" dirty="0" err="1" smtClean="0">
                <a:latin typeface="Arial" panose="020B0604020202020204" pitchFamily="34" charset="0"/>
                <a:cs typeface="Arial" panose="020B0604020202020204" pitchFamily="34" charset="0"/>
              </a:rPr>
              <a:t>social</a:t>
            </a:r>
            <a:r>
              <a:rPr lang="nl-NL" sz="2400" dirty="0" smtClean="0">
                <a:latin typeface="Arial" panose="020B0604020202020204" pitchFamily="34" charset="0"/>
                <a:cs typeface="Arial" panose="020B0604020202020204" pitchFamily="34" charset="0"/>
              </a:rPr>
              <a:t> media: </a:t>
            </a:r>
            <a:r>
              <a:rPr lang="nl-NL" sz="2400" dirty="0" err="1" smtClean="0">
                <a:latin typeface="Arial" panose="020B0604020202020204" pitchFamily="34" charset="0"/>
                <a:cs typeface="Arial" panose="020B0604020202020204" pitchFamily="34" charset="0"/>
              </a:rPr>
              <a:t>biologic</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biologic-dynamic</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circular</a:t>
            </a:r>
            <a:r>
              <a:rPr lang="nl-NL" sz="2400" dirty="0" smtClean="0">
                <a:latin typeface="Arial" panose="020B0604020202020204" pitchFamily="34" charset="0"/>
                <a:cs typeface="Arial" panose="020B0604020202020204" pitchFamily="34" charset="0"/>
              </a:rPr>
              <a:t>, nature-</a:t>
            </a:r>
            <a:r>
              <a:rPr lang="nl-NL" sz="2400" dirty="0" err="1" smtClean="0">
                <a:latin typeface="Arial" panose="020B0604020202020204" pitchFamily="34" charset="0"/>
                <a:cs typeface="Arial" panose="020B0604020202020204" pitchFamily="34" charset="0"/>
              </a:rPr>
              <a:t>inclusive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regenerative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enrichting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high-tech</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precision</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others</a:t>
            </a:r>
            <a:r>
              <a:rPr lang="nl-NL" sz="2400" dirty="0" smtClean="0">
                <a:latin typeface="Arial" panose="020B0604020202020204" pitchFamily="34" charset="0"/>
                <a:cs typeface="Arial" panose="020B0604020202020204" pitchFamily="34" charset="0"/>
              </a:rPr>
              <a:t>. </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 and </a:t>
            </a:r>
            <a:r>
              <a:rPr lang="nl-NL" sz="2400" dirty="0" err="1" smtClean="0">
                <a:latin typeface="Arial" panose="020B0604020202020204" pitchFamily="34" charset="0"/>
                <a:cs typeface="Arial" panose="020B0604020202020204" pitchFamily="34" charset="0"/>
              </a:rPr>
              <a:t>soil</a:t>
            </a:r>
            <a:r>
              <a:rPr lang="nl-NL" sz="2400" dirty="0" smtClean="0">
                <a:latin typeface="Arial" panose="020B0604020202020204" pitchFamily="34" charset="0"/>
                <a:cs typeface="Arial" panose="020B0604020202020204" pitchFamily="34" charset="0"/>
              </a:rPr>
              <a:t> health are </a:t>
            </a:r>
            <a:r>
              <a:rPr lang="nl-NL" sz="2400" dirty="0" err="1" smtClean="0">
                <a:latin typeface="Arial" panose="020B0604020202020204" pitchFamily="34" charset="0"/>
                <a:cs typeface="Arial" panose="020B0604020202020204" pitchFamily="34" charset="0"/>
              </a:rPr>
              <a:t>directly</a:t>
            </a:r>
            <a:r>
              <a:rPr lang="nl-NL" sz="2400" dirty="0" smtClean="0">
                <a:latin typeface="Arial" panose="020B0604020202020204" pitchFamily="34" charset="0"/>
                <a:cs typeface="Arial" panose="020B0604020202020204" pitchFamily="34" charset="0"/>
              </a:rPr>
              <a:t> relevant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all</a:t>
            </a:r>
            <a:r>
              <a:rPr lang="nl-NL" sz="2400" dirty="0" smtClean="0">
                <a:latin typeface="Arial" panose="020B0604020202020204" pitchFamily="34" charset="0"/>
                <a:cs typeface="Arial" panose="020B0604020202020204" pitchFamily="34" charset="0"/>
              </a:rPr>
              <a:t> systems and </a:t>
            </a:r>
            <a:r>
              <a:rPr lang="nl-NL" sz="2400" dirty="0" err="1" smtClean="0">
                <a:latin typeface="Arial" panose="020B0604020202020204" pitchFamily="34" charset="0"/>
                <a:cs typeface="Arial" panose="020B0604020202020204" pitchFamily="34" charset="0"/>
              </a:rPr>
              <a:t>their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measurement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provide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clarity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the mission of modern </a:t>
            </a:r>
            <a:r>
              <a:rPr lang="nl-NL" sz="2400" dirty="0" err="1" smtClean="0">
                <a:latin typeface="Arial" panose="020B0604020202020204" pitchFamily="34" charset="0"/>
                <a:cs typeface="Arial" panose="020B0604020202020204" pitchFamily="34" charset="0"/>
              </a:rPr>
              <a:t>agriculture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contribute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sustainable</a:t>
            </a:r>
            <a:r>
              <a:rPr lang="nl-NL" sz="2400" dirty="0" smtClean="0">
                <a:latin typeface="Arial" panose="020B0604020202020204" pitchFamily="34" charset="0"/>
                <a:cs typeface="Arial" panose="020B0604020202020204" pitchFamily="34" charset="0"/>
              </a:rPr>
              <a:t> development.  </a:t>
            </a: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536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229600" cy="6264696"/>
          </a:xfrm>
        </p:spPr>
        <p:txBody>
          <a:bodyPr>
            <a:normAutofit/>
          </a:bodyPr>
          <a:lstStyle/>
          <a:p>
            <a:pPr algn="l"/>
            <a:r>
              <a:rPr lang="nl-NL" sz="2400" b="1" dirty="0" smtClean="0">
                <a:latin typeface="Arial" panose="020B0604020202020204" pitchFamily="34" charset="0"/>
                <a:cs typeface="Arial" panose="020B0604020202020204" pitchFamily="34" charset="0"/>
              </a:rPr>
              <a:t>In summary: </a:t>
            </a:r>
            <a:br>
              <a:rPr lang="nl-NL" sz="2400" b="1"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I feel we </a:t>
            </a:r>
            <a:r>
              <a:rPr lang="nl-NL" sz="2400" dirty="0" err="1" smtClean="0">
                <a:latin typeface="Arial" panose="020B0604020202020204" pitchFamily="34" charset="0"/>
                <a:cs typeface="Arial" panose="020B0604020202020204" pitchFamily="34" charset="0"/>
              </a:rPr>
              <a:t>need</a:t>
            </a:r>
            <a:r>
              <a:rPr lang="nl-NL" sz="2400" dirty="0" smtClean="0">
                <a:latin typeface="Arial" panose="020B0604020202020204" pitchFamily="34" charset="0"/>
                <a:cs typeface="Arial" panose="020B0604020202020204" pitchFamily="34" charset="0"/>
              </a:rPr>
              <a:t> a new </a:t>
            </a:r>
            <a:r>
              <a:rPr lang="nl-NL" sz="2400" dirty="0" err="1" smtClean="0">
                <a:latin typeface="Arial" panose="020B0604020202020204" pitchFamily="34" charset="0"/>
                <a:cs typeface="Arial" panose="020B0604020202020204" pitchFamily="34" charset="0"/>
              </a:rPr>
              <a:t>paradigm</a:t>
            </a:r>
            <a:r>
              <a:rPr lang="nl-NL" sz="2400" dirty="0" smtClean="0">
                <a:latin typeface="Arial" panose="020B0604020202020204" pitchFamily="34" charset="0"/>
                <a:cs typeface="Arial" panose="020B0604020202020204" pitchFamily="34" charset="0"/>
              </a:rPr>
              <a:t> for research , </a:t>
            </a:r>
            <a:r>
              <a:rPr lang="nl-NL" sz="2400" dirty="0" err="1" smtClean="0">
                <a:latin typeface="Arial" panose="020B0604020202020204" pitchFamily="34" charset="0"/>
                <a:cs typeface="Arial" panose="020B0604020202020204" pitchFamily="34" charset="0"/>
              </a:rPr>
              <a:t>emphasizing</a:t>
            </a:r>
            <a:r>
              <a:rPr lang="nl-NL" sz="2400" dirty="0" smtClean="0">
                <a:latin typeface="Arial" panose="020B0604020202020204" pitchFamily="34" charset="0"/>
                <a:cs typeface="Arial" panose="020B0604020202020204" pitchFamily="34" charset="0"/>
              </a:rPr>
              <a:t> a </a:t>
            </a:r>
            <a:r>
              <a:rPr lang="nl-NL" sz="2400" dirty="0" err="1" smtClean="0">
                <a:latin typeface="Arial" panose="020B0604020202020204" pitchFamily="34" charset="0"/>
                <a:cs typeface="Arial" panose="020B0604020202020204" pitchFamily="34" charset="0"/>
              </a:rPr>
              <a:t>comprehensive</a:t>
            </a:r>
            <a:r>
              <a:rPr lang="nl-NL" sz="2400" dirty="0" smtClean="0">
                <a:latin typeface="Arial" panose="020B0604020202020204" pitchFamily="34" charset="0"/>
                <a:cs typeface="Arial" panose="020B0604020202020204" pitchFamily="34" charset="0"/>
              </a:rPr>
              <a:t> systems approach in line </a:t>
            </a:r>
            <a:r>
              <a:rPr lang="nl-NL" sz="2400" dirty="0" err="1" smtClean="0">
                <a:latin typeface="Arial" panose="020B0604020202020204" pitchFamily="34" charset="0"/>
                <a:cs typeface="Arial" panose="020B0604020202020204" pitchFamily="34" charset="0"/>
              </a:rPr>
              <a:t>with</a:t>
            </a:r>
            <a:r>
              <a:rPr lang="nl-NL" sz="2400" dirty="0" smtClean="0">
                <a:latin typeface="Arial" panose="020B0604020202020204" pitchFamily="34" charset="0"/>
                <a:cs typeface="Arial" panose="020B0604020202020204" pitchFamily="34" charset="0"/>
              </a:rPr>
              <a:t> the </a:t>
            </a:r>
            <a:r>
              <a:rPr lang="nl-NL" sz="2400" dirty="0" err="1" smtClean="0">
                <a:latin typeface="Arial" panose="020B0604020202020204" pitchFamily="34" charset="0"/>
                <a:cs typeface="Arial" panose="020B0604020202020204" pitchFamily="34" charset="0"/>
              </a:rPr>
              <a:t>complexity</a:t>
            </a:r>
            <a:r>
              <a:rPr lang="nl-NL" sz="2400" dirty="0" smtClean="0">
                <a:latin typeface="Arial" panose="020B0604020202020204" pitchFamily="34" charset="0"/>
                <a:cs typeface="Arial" panose="020B0604020202020204" pitchFamily="34" charset="0"/>
              </a:rPr>
              <a:t> of modern farming. Well </a:t>
            </a:r>
            <a:r>
              <a:rPr lang="nl-NL" sz="2400" dirty="0" err="1" smtClean="0">
                <a:latin typeface="Arial" panose="020B0604020202020204" pitchFamily="34" charset="0"/>
                <a:cs typeface="Arial" panose="020B0604020202020204" pitchFamily="34" charset="0"/>
              </a:rPr>
              <a:t>educated</a:t>
            </a:r>
            <a:r>
              <a:rPr lang="nl-NL" sz="2400" dirty="0" smtClean="0">
                <a:latin typeface="Arial" panose="020B0604020202020204" pitchFamily="34" charset="0"/>
                <a:cs typeface="Arial" panose="020B0604020202020204" pitchFamily="34" charset="0"/>
              </a:rPr>
              <a:t> modern farmers are in charge in Living Labs </a:t>
            </a:r>
            <a:r>
              <a:rPr lang="nl-NL" sz="2400" dirty="0" err="1" smtClean="0">
                <a:latin typeface="Arial" panose="020B0604020202020204" pitchFamily="34" charset="0"/>
                <a:cs typeface="Arial" panose="020B0604020202020204" pitchFamily="34" charset="0"/>
              </a:rPr>
              <a:t>being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inspired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interdisciplinary</a:t>
            </a:r>
            <a:r>
              <a:rPr lang="nl-NL" sz="2400" dirty="0" smtClean="0">
                <a:latin typeface="Arial" panose="020B0604020202020204" pitchFamily="34" charset="0"/>
                <a:cs typeface="Arial" panose="020B0604020202020204" pitchFamily="34" charset="0"/>
              </a:rPr>
              <a:t> research </a:t>
            </a:r>
            <a:r>
              <a:rPr lang="nl-NL" sz="2400" dirty="0" err="1" smtClean="0">
                <a:latin typeface="Arial" panose="020B0604020202020204" pitchFamily="34" charset="0"/>
                <a:cs typeface="Arial" panose="020B0604020202020204" pitchFamily="34" charset="0"/>
              </a:rPr>
              <a:t>focused</a:t>
            </a:r>
            <a:r>
              <a:rPr lang="nl-NL" sz="2400" dirty="0" smtClean="0">
                <a:latin typeface="Arial" panose="020B0604020202020204" pitchFamily="34" charset="0"/>
                <a:cs typeface="Arial" panose="020B0604020202020204" pitchFamily="34" charset="0"/>
              </a:rPr>
              <a:t> on </a:t>
            </a:r>
            <a:r>
              <a:rPr lang="nl-NL" sz="2400" dirty="0" err="1" smtClean="0">
                <a:latin typeface="Arial" panose="020B0604020202020204" pitchFamily="34" charset="0"/>
                <a:cs typeface="Arial" panose="020B0604020202020204" pitchFamily="34" charset="0"/>
              </a:rPr>
              <a:t>achieving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 in line </a:t>
            </a:r>
            <a:r>
              <a:rPr lang="nl-NL" sz="2400" dirty="0" err="1" smtClean="0">
                <a:latin typeface="Arial" panose="020B0604020202020204" pitchFamily="34" charset="0"/>
                <a:cs typeface="Arial" panose="020B0604020202020204" pitchFamily="34" charset="0"/>
              </a:rPr>
              <a:t>with</a:t>
            </a:r>
            <a:r>
              <a:rPr lang="nl-NL" sz="2400" dirty="0" smtClean="0">
                <a:latin typeface="Arial" panose="020B0604020202020204" pitchFamily="34" charset="0"/>
                <a:cs typeface="Arial" panose="020B0604020202020204" pitchFamily="34" charset="0"/>
              </a:rPr>
              <a:t> the </a:t>
            </a:r>
            <a:r>
              <a:rPr lang="nl-NL" sz="2400" dirty="0" err="1" smtClean="0">
                <a:latin typeface="Arial" panose="020B0604020202020204" pitchFamily="34" charset="0"/>
                <a:cs typeface="Arial" panose="020B0604020202020204" pitchFamily="34" charset="0"/>
              </a:rPr>
              <a:t>SDGs</a:t>
            </a:r>
            <a:r>
              <a:rPr lang="nl-NL" sz="2400" dirty="0" smtClean="0">
                <a:latin typeface="Arial" panose="020B0604020202020204" pitchFamily="34" charset="0"/>
                <a:cs typeface="Arial" panose="020B0604020202020204" pitchFamily="34" charset="0"/>
              </a:rPr>
              <a:t> and the Green Deal.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Soil health </a:t>
            </a:r>
            <a:r>
              <a:rPr lang="nl-NL" sz="2400" dirty="0" err="1" smtClean="0">
                <a:latin typeface="Arial" panose="020B0604020202020204" pitchFamily="34" charset="0"/>
                <a:cs typeface="Arial" panose="020B0604020202020204" pitchFamily="34" charset="0"/>
              </a:rPr>
              <a:t>will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play</a:t>
            </a:r>
            <a:r>
              <a:rPr lang="nl-NL" sz="2400" dirty="0" smtClean="0">
                <a:latin typeface="Arial" panose="020B0604020202020204" pitchFamily="34" charset="0"/>
                <a:cs typeface="Arial" panose="020B0604020202020204" pitchFamily="34" charset="0"/>
              </a:rPr>
              <a:t> a major </a:t>
            </a:r>
            <a:r>
              <a:rPr lang="nl-NL" sz="2400" dirty="0" err="1" smtClean="0">
                <a:latin typeface="Arial" panose="020B0604020202020204" pitchFamily="34" charset="0"/>
                <a:cs typeface="Arial" panose="020B0604020202020204" pitchFamily="34" charset="0"/>
              </a:rPr>
              <a:t>role</a:t>
            </a:r>
            <a:r>
              <a:rPr lang="nl-NL" sz="2400" dirty="0" smtClean="0">
                <a:latin typeface="Arial" panose="020B0604020202020204" pitchFamily="34" charset="0"/>
                <a:cs typeface="Arial" panose="020B0604020202020204" pitchFamily="34" charset="0"/>
              </a:rPr>
              <a:t> in </a:t>
            </a:r>
            <a:r>
              <a:rPr lang="nl-NL" sz="2400" dirty="0" err="1" smtClean="0">
                <a:latin typeface="Arial" panose="020B0604020202020204" pitchFamily="34" charset="0"/>
                <a:cs typeface="Arial" panose="020B0604020202020204" pitchFamily="34" charset="0"/>
              </a:rPr>
              <a:t>contributing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 and </a:t>
            </a:r>
            <a:r>
              <a:rPr lang="nl-NL" sz="2400" dirty="0" err="1" smtClean="0">
                <a:latin typeface="Arial" panose="020B0604020202020204" pitchFamily="34" charset="0"/>
                <a:cs typeface="Arial" panose="020B0604020202020204" pitchFamily="34" charset="0"/>
              </a:rPr>
              <a:t>showing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this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role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rather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pontificating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about</a:t>
            </a:r>
            <a:r>
              <a:rPr lang="nl-NL" sz="2400" dirty="0" smtClean="0">
                <a:latin typeface="Arial" panose="020B0604020202020204" pitchFamily="34" charset="0"/>
                <a:cs typeface="Arial" panose="020B0604020202020204" pitchFamily="34" charset="0"/>
              </a:rPr>
              <a:t> the </a:t>
            </a:r>
            <a:r>
              <a:rPr lang="nl-NL" sz="2400" dirty="0" err="1" smtClean="0">
                <a:latin typeface="Arial" panose="020B0604020202020204" pitchFamily="34" charset="0"/>
                <a:cs typeface="Arial" panose="020B0604020202020204" pitchFamily="34" charset="0"/>
              </a:rPr>
              <a:t>importance</a:t>
            </a:r>
            <a:r>
              <a:rPr lang="nl-NL" sz="2400" dirty="0" smtClean="0">
                <a:latin typeface="Arial" panose="020B0604020202020204" pitchFamily="34" charset="0"/>
                <a:cs typeface="Arial" panose="020B0604020202020204" pitchFamily="34" charset="0"/>
              </a:rPr>
              <a:t> of </a:t>
            </a:r>
            <a:r>
              <a:rPr lang="nl-NL" sz="2400" dirty="0" err="1" smtClean="0">
                <a:latin typeface="Arial" panose="020B0604020202020204" pitchFamily="34" charset="0"/>
                <a:cs typeface="Arial" panose="020B0604020202020204" pitchFamily="34" charset="0"/>
              </a:rPr>
              <a:t>soils</a:t>
            </a:r>
            <a:r>
              <a:rPr lang="nl-NL" sz="2400" dirty="0" smtClean="0">
                <a:latin typeface="Arial" panose="020B0604020202020204" pitchFamily="34" charset="0"/>
                <a:cs typeface="Arial" panose="020B0604020202020204" pitchFamily="34" charset="0"/>
              </a:rPr>
              <a:t>, is </a:t>
            </a:r>
            <a:r>
              <a:rPr lang="nl-NL" sz="2400" dirty="0" smtClean="0">
                <a:latin typeface="Arial" panose="020B0604020202020204" pitchFamily="34" charset="0"/>
                <a:cs typeface="Arial" panose="020B0604020202020204" pitchFamily="34" charset="0"/>
              </a:rPr>
              <a:t>the best way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promote</a:t>
            </a:r>
            <a:r>
              <a:rPr lang="nl-NL" sz="2400" dirty="0" smtClean="0">
                <a:latin typeface="Arial" panose="020B0604020202020204" pitchFamily="34" charset="0"/>
                <a:cs typeface="Arial" panose="020B0604020202020204" pitchFamily="34" charset="0"/>
              </a:rPr>
              <a:t> the </a:t>
            </a:r>
            <a:r>
              <a:rPr lang="nl-NL" sz="2400" dirty="0" err="1" smtClean="0">
                <a:latin typeface="Arial" panose="020B0604020202020204" pitchFamily="34" charset="0"/>
                <a:cs typeface="Arial" panose="020B0604020202020204" pitchFamily="34" charset="0"/>
              </a:rPr>
              <a:t>profession</a:t>
            </a:r>
            <a:r>
              <a:rPr lang="nl-NL" sz="2400" dirty="0" smtClean="0">
                <a:latin typeface="Arial" panose="020B0604020202020204" pitchFamily="34" charset="0"/>
                <a:cs typeface="Arial" panose="020B0604020202020204" pitchFamily="34" charset="0"/>
              </a:rPr>
              <a:t>.  </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02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tures\Humboldthekremonstr..jpg"/>
          <p:cNvPicPr>
            <a:picLocks noChangeAspect="1" noChangeArrowheads="1"/>
          </p:cNvPicPr>
          <p:nvPr/>
        </p:nvPicPr>
        <p:blipFill>
          <a:blip r:embed="rId2">
            <a:alphaModFix/>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4260" y="11517"/>
            <a:ext cx="9252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63521" y="5517232"/>
            <a:ext cx="8816957" cy="830997"/>
          </a:xfrm>
          <a:prstGeom prst="rect">
            <a:avLst/>
          </a:prstGeom>
          <a:solidFill>
            <a:srgbClr val="7A4915">
              <a:alpha val="69804"/>
            </a:srgbClr>
          </a:solidFill>
        </p:spPr>
        <p:txBody>
          <a:bodyPr wrap="square" rtlCol="0">
            <a:spAutoFit/>
          </a:bodyPr>
          <a:lstStyle/>
          <a:p>
            <a:pPr algn="ctr"/>
            <a:r>
              <a:rPr lang="nl-NL" sz="2400" dirty="0" err="1" smtClean="0">
                <a:solidFill>
                  <a:schemeClr val="bg1"/>
                </a:solidFill>
                <a:latin typeface="Calibri Light" panose="020F0302020204030204" pitchFamily="34" charset="0"/>
                <a:cs typeface="Calibri Light" panose="020F0302020204030204" pitchFamily="34" charset="0"/>
              </a:rPr>
              <a:t>Researchers</a:t>
            </a:r>
            <a:r>
              <a:rPr lang="nl-NL" sz="2400" dirty="0" smtClean="0">
                <a:solidFill>
                  <a:schemeClr val="bg1"/>
                </a:solidFill>
                <a:latin typeface="Calibri Light" panose="020F0302020204030204" pitchFamily="34" charset="0"/>
                <a:cs typeface="Calibri Light" panose="020F0302020204030204" pitchFamily="34" charset="0"/>
              </a:rPr>
              <a:t>: </a:t>
            </a:r>
            <a:r>
              <a:rPr lang="nl-NL" sz="2400" dirty="0" err="1" smtClean="0">
                <a:solidFill>
                  <a:schemeClr val="bg1"/>
                </a:solidFill>
                <a:latin typeface="Calibri Light" panose="020F0302020204030204" pitchFamily="34" charset="0"/>
                <a:cs typeface="Calibri Light" panose="020F0302020204030204" pitchFamily="34" charset="0"/>
              </a:rPr>
              <a:t>avoid</a:t>
            </a:r>
            <a:r>
              <a:rPr lang="nl-NL" sz="2400" dirty="0" smtClean="0">
                <a:solidFill>
                  <a:schemeClr val="bg1"/>
                </a:solidFill>
                <a:latin typeface="Calibri Light" panose="020F0302020204030204" pitchFamily="34" charset="0"/>
                <a:cs typeface="Calibri Light" panose="020F0302020204030204" pitchFamily="34" charset="0"/>
              </a:rPr>
              <a:t> </a:t>
            </a:r>
            <a:r>
              <a:rPr lang="nl-NL" sz="2400" dirty="0">
                <a:solidFill>
                  <a:schemeClr val="bg1"/>
                </a:solidFill>
                <a:latin typeface="Calibri Light" panose="020F0302020204030204" pitchFamily="34" charset="0"/>
                <a:cs typeface="Calibri Light" panose="020F0302020204030204" pitchFamily="34" charset="0"/>
              </a:rPr>
              <a:t>overkill. </a:t>
            </a:r>
            <a:r>
              <a:rPr lang="nl-NL" sz="2400" dirty="0" err="1">
                <a:solidFill>
                  <a:schemeClr val="bg1"/>
                </a:solidFill>
                <a:latin typeface="Calibri Light" panose="020F0302020204030204" pitchFamily="34" charset="0"/>
                <a:cs typeface="Calibri Light" panose="020F0302020204030204" pitchFamily="34" charset="0"/>
              </a:rPr>
              <a:t>Sometimes</a:t>
            </a:r>
            <a:r>
              <a:rPr lang="nl-NL" sz="2400" dirty="0">
                <a:solidFill>
                  <a:schemeClr val="bg1"/>
                </a:solidFill>
                <a:latin typeface="Calibri Light" panose="020F0302020204030204" pitchFamily="34" charset="0"/>
                <a:cs typeface="Calibri Light" panose="020F0302020204030204" pitchFamily="34" charset="0"/>
              </a:rPr>
              <a:t> making holes in </a:t>
            </a:r>
            <a:r>
              <a:rPr lang="nl-NL" sz="2400" dirty="0" err="1">
                <a:solidFill>
                  <a:schemeClr val="bg1"/>
                </a:solidFill>
                <a:latin typeface="Calibri Light" panose="020F0302020204030204" pitchFamily="34" charset="0"/>
                <a:cs typeface="Calibri Light" panose="020F0302020204030204" pitchFamily="34" charset="0"/>
              </a:rPr>
              <a:t>fences</a:t>
            </a:r>
            <a:r>
              <a:rPr lang="nl-NL" sz="2400" dirty="0">
                <a:solidFill>
                  <a:schemeClr val="bg1"/>
                </a:solidFill>
                <a:latin typeface="Calibri Light" panose="020F0302020204030204" pitchFamily="34" charset="0"/>
                <a:cs typeface="Calibri Light" panose="020F0302020204030204" pitchFamily="34" charset="0"/>
              </a:rPr>
              <a:t> </a:t>
            </a:r>
            <a:r>
              <a:rPr lang="nl-NL" sz="2400" dirty="0" err="1">
                <a:solidFill>
                  <a:schemeClr val="bg1"/>
                </a:solidFill>
                <a:latin typeface="Calibri Light" panose="020F0302020204030204" pitchFamily="34" charset="0"/>
                <a:cs typeface="Calibri Light" panose="020F0302020204030204" pitchFamily="34" charset="0"/>
              </a:rPr>
              <a:t>may</a:t>
            </a:r>
            <a:r>
              <a:rPr lang="nl-NL" sz="2400" dirty="0">
                <a:solidFill>
                  <a:schemeClr val="bg1"/>
                </a:solidFill>
                <a:latin typeface="Calibri Light" panose="020F0302020204030204" pitchFamily="34" charset="0"/>
                <a:cs typeface="Calibri Light" panose="020F0302020204030204" pitchFamily="34" charset="0"/>
              </a:rPr>
              <a:t> </a:t>
            </a:r>
            <a:r>
              <a:rPr lang="nl-NL" sz="2400" dirty="0" err="1">
                <a:solidFill>
                  <a:schemeClr val="bg1"/>
                </a:solidFill>
                <a:latin typeface="Calibri Light" panose="020F0302020204030204" pitchFamily="34" charset="0"/>
                <a:cs typeface="Calibri Light" panose="020F0302020204030204" pitchFamily="34" charset="0"/>
              </a:rPr>
              <a:t>be</a:t>
            </a:r>
            <a:r>
              <a:rPr lang="nl-NL" sz="2400" dirty="0">
                <a:solidFill>
                  <a:schemeClr val="bg1"/>
                </a:solidFill>
                <a:latin typeface="Calibri Light" panose="020F0302020204030204" pitchFamily="34" charset="0"/>
                <a:cs typeface="Calibri Light" panose="020F0302020204030204" pitchFamily="34" charset="0"/>
              </a:rPr>
              <a:t> more </a:t>
            </a:r>
            <a:r>
              <a:rPr lang="nl-NL" sz="2400" dirty="0" err="1">
                <a:solidFill>
                  <a:schemeClr val="bg1"/>
                </a:solidFill>
                <a:latin typeface="Calibri Light" panose="020F0302020204030204" pitchFamily="34" charset="0"/>
                <a:cs typeface="Calibri Light" panose="020F0302020204030204" pitchFamily="34" charset="0"/>
              </a:rPr>
              <a:t>effective</a:t>
            </a:r>
            <a:r>
              <a:rPr lang="nl-NL" sz="2400" dirty="0">
                <a:solidFill>
                  <a:schemeClr val="bg1"/>
                </a:solidFill>
                <a:latin typeface="Calibri Light" panose="020F0302020204030204" pitchFamily="34" charset="0"/>
                <a:cs typeface="Calibri Light" panose="020F0302020204030204" pitchFamily="34" charset="0"/>
              </a:rPr>
              <a:t> </a:t>
            </a:r>
            <a:r>
              <a:rPr lang="nl-NL" sz="2400" dirty="0" err="1">
                <a:solidFill>
                  <a:schemeClr val="bg1"/>
                </a:solidFill>
                <a:latin typeface="Calibri Light" panose="020F0302020204030204" pitchFamily="34" charset="0"/>
                <a:cs typeface="Calibri Light" panose="020F0302020204030204" pitchFamily="34" charset="0"/>
              </a:rPr>
              <a:t>than</a:t>
            </a:r>
            <a:r>
              <a:rPr lang="nl-NL" sz="2400" dirty="0">
                <a:solidFill>
                  <a:schemeClr val="bg1"/>
                </a:solidFill>
                <a:latin typeface="Calibri Light" panose="020F0302020204030204" pitchFamily="34" charset="0"/>
                <a:cs typeface="Calibri Light" panose="020F0302020204030204" pitchFamily="34" charset="0"/>
              </a:rPr>
              <a:t> </a:t>
            </a:r>
            <a:r>
              <a:rPr lang="nl-NL" sz="2400" dirty="0" err="1">
                <a:solidFill>
                  <a:schemeClr val="bg1"/>
                </a:solidFill>
                <a:latin typeface="Calibri Light" panose="020F0302020204030204" pitchFamily="34" charset="0"/>
                <a:cs typeface="Calibri Light" panose="020F0302020204030204" pitchFamily="34" charset="0"/>
              </a:rPr>
              <a:t>tryiing</a:t>
            </a:r>
            <a:r>
              <a:rPr lang="nl-NL" sz="2400" dirty="0">
                <a:solidFill>
                  <a:schemeClr val="bg1"/>
                </a:solidFill>
                <a:latin typeface="Calibri Light" panose="020F0302020204030204" pitchFamily="34" charset="0"/>
                <a:cs typeface="Calibri Light" panose="020F0302020204030204" pitchFamily="34" charset="0"/>
              </a:rPr>
              <a:t> </a:t>
            </a:r>
            <a:r>
              <a:rPr lang="nl-NL" sz="2400" dirty="0" err="1">
                <a:solidFill>
                  <a:schemeClr val="bg1"/>
                </a:solidFill>
                <a:latin typeface="Calibri Light" panose="020F0302020204030204" pitchFamily="34" charset="0"/>
                <a:cs typeface="Calibri Light" panose="020F0302020204030204" pitchFamily="34" charset="0"/>
              </a:rPr>
              <a:t>to</a:t>
            </a:r>
            <a:r>
              <a:rPr lang="nl-NL" sz="2400" dirty="0">
                <a:solidFill>
                  <a:schemeClr val="bg1"/>
                </a:solidFill>
                <a:latin typeface="Calibri Light" panose="020F0302020204030204" pitchFamily="34" charset="0"/>
                <a:cs typeface="Calibri Light" panose="020F0302020204030204" pitchFamily="34" charset="0"/>
              </a:rPr>
              <a:t> </a:t>
            </a:r>
            <a:r>
              <a:rPr lang="nl-NL" sz="2400" dirty="0" err="1">
                <a:solidFill>
                  <a:schemeClr val="bg1"/>
                </a:solidFill>
                <a:latin typeface="Calibri Light" panose="020F0302020204030204" pitchFamily="34" charset="0"/>
                <a:cs typeface="Calibri Light" panose="020F0302020204030204" pitchFamily="34" charset="0"/>
              </a:rPr>
              <a:t>remove</a:t>
            </a:r>
            <a:r>
              <a:rPr lang="nl-NL" sz="2400" dirty="0">
                <a:solidFill>
                  <a:schemeClr val="bg1"/>
                </a:solidFill>
                <a:latin typeface="Calibri Light" panose="020F0302020204030204" pitchFamily="34" charset="0"/>
                <a:cs typeface="Calibri Light" panose="020F0302020204030204" pitchFamily="34" charset="0"/>
              </a:rPr>
              <a:t> </a:t>
            </a:r>
            <a:r>
              <a:rPr lang="nl-NL" sz="2400" dirty="0" err="1">
                <a:solidFill>
                  <a:schemeClr val="bg1"/>
                </a:solidFill>
                <a:latin typeface="Calibri Light" panose="020F0302020204030204" pitchFamily="34" charset="0"/>
                <a:cs typeface="Calibri Light" panose="020F0302020204030204" pitchFamily="34" charset="0"/>
              </a:rPr>
              <a:t>them</a:t>
            </a:r>
            <a:r>
              <a:rPr lang="nl-NL" sz="2400" dirty="0">
                <a:solidFill>
                  <a:schemeClr val="bg1"/>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10220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583362"/>
          </a:xfrm>
        </p:spPr>
        <p:txBody>
          <a:bodyPr>
            <a:normAutofit fontScale="90000"/>
          </a:bodyPr>
          <a:lstStyle/>
          <a:p>
            <a:pPr algn="l"/>
            <a:r>
              <a:rPr lang="nl-NL" sz="2400" b="1" dirty="0" smtClean="0">
                <a:latin typeface="Arial" panose="020B0604020202020204" pitchFamily="34" charset="0"/>
                <a:cs typeface="Arial" panose="020B0604020202020204" pitchFamily="34" charset="0"/>
              </a:rPr>
              <a:t>For </a:t>
            </a:r>
            <a:r>
              <a:rPr lang="nl-NL" sz="2400" b="1" dirty="0" err="1" smtClean="0">
                <a:latin typeface="Arial" panose="020B0604020202020204" pitchFamily="34" charset="0"/>
                <a:cs typeface="Arial" panose="020B0604020202020204" pitchFamily="34" charset="0"/>
              </a:rPr>
              <a:t>this</a:t>
            </a:r>
            <a:r>
              <a:rPr lang="nl-NL" sz="2400" b="1" dirty="0" smtClean="0">
                <a:latin typeface="Arial" panose="020B0604020202020204" pitchFamily="34" charset="0"/>
                <a:cs typeface="Arial" panose="020B0604020202020204" pitchFamily="34" charset="0"/>
              </a:rPr>
              <a:t> EURAGRI </a:t>
            </a:r>
            <a:r>
              <a:rPr lang="nl-NL" sz="2400" b="1" dirty="0" err="1" smtClean="0">
                <a:latin typeface="Arial" panose="020B0604020202020204" pitchFamily="34" charset="0"/>
                <a:cs typeface="Arial" panose="020B0604020202020204" pitchFamily="34" charset="0"/>
              </a:rPr>
              <a:t>webinar</a:t>
            </a:r>
            <a:r>
              <a:rPr lang="nl-NL" sz="2400" b="1" dirty="0" smtClean="0">
                <a:latin typeface="Arial" panose="020B0604020202020204" pitchFamily="34" charset="0"/>
                <a:cs typeface="Arial" panose="020B0604020202020204" pitchFamily="34" charset="0"/>
              </a:rPr>
              <a:t> I </a:t>
            </a:r>
            <a:r>
              <a:rPr lang="nl-NL" sz="2400" b="1" dirty="0" err="1" smtClean="0">
                <a:latin typeface="Arial" panose="020B0604020202020204" pitchFamily="34" charset="0"/>
                <a:cs typeface="Arial" panose="020B0604020202020204" pitchFamily="34" charset="0"/>
              </a:rPr>
              <a:t>will</a:t>
            </a:r>
            <a:r>
              <a:rPr lang="nl-NL" sz="2400" b="1" dirty="0" smtClean="0">
                <a:latin typeface="Arial" panose="020B0604020202020204" pitchFamily="34" charset="0"/>
                <a:cs typeface="Arial" panose="020B0604020202020204" pitchFamily="34" charset="0"/>
              </a:rPr>
              <a:t> focus on the </a:t>
            </a:r>
            <a:r>
              <a:rPr lang="nl-NL" sz="2400" b="1" dirty="0" err="1" smtClean="0">
                <a:latin typeface="Arial" panose="020B0604020202020204" pitchFamily="34" charset="0"/>
                <a:cs typeface="Arial" panose="020B0604020202020204" pitchFamily="34" charset="0"/>
              </a:rPr>
              <a:t>three</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suggested</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questions</a:t>
            </a:r>
            <a:r>
              <a:rPr lang="nl-NL" sz="2400" b="1" dirty="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by</a:t>
            </a:r>
            <a:r>
              <a:rPr lang="nl-NL" sz="2400" b="1" dirty="0" smtClean="0">
                <a:latin typeface="Arial" panose="020B0604020202020204" pitchFamily="34" charset="0"/>
                <a:cs typeface="Arial" panose="020B0604020202020204" pitchFamily="34" charset="0"/>
              </a:rPr>
              <a:t> the </a:t>
            </a:r>
            <a:r>
              <a:rPr lang="nl-NL" sz="2400" b="1" dirty="0" err="1" smtClean="0">
                <a:latin typeface="Arial" panose="020B0604020202020204" pitchFamily="34" charset="0"/>
                <a:cs typeface="Arial" panose="020B0604020202020204" pitchFamily="34" charset="0"/>
              </a:rPr>
              <a:t>organisers</a:t>
            </a:r>
            <a:r>
              <a:rPr lang="nl-NL" sz="2400" b="1" dirty="0" smtClean="0">
                <a:latin typeface="Arial" panose="020B0604020202020204" pitchFamily="34" charset="0"/>
                <a:cs typeface="Arial" panose="020B0604020202020204" pitchFamily="34" charset="0"/>
              </a:rPr>
              <a:t>: </a:t>
            </a:r>
            <a:r>
              <a:rPr lang="nl-NL" sz="2400" b="1" dirty="0" smtClean="0">
                <a:latin typeface="Arial" panose="020B0604020202020204" pitchFamily="34" charset="0"/>
                <a:cs typeface="Arial" panose="020B0604020202020204" pitchFamily="34" charset="0"/>
              </a:rPr>
              <a:t/>
            </a:r>
            <a:br>
              <a:rPr lang="nl-NL" sz="2400" b="1"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b="1" dirty="0" smtClean="0">
                <a:latin typeface="Arial" panose="020B0604020202020204" pitchFamily="34" charset="0"/>
                <a:cs typeface="Arial" panose="020B0604020202020204" pitchFamily="34" charset="0"/>
              </a:rPr>
              <a:t>1. Are we ready </a:t>
            </a:r>
            <a:r>
              <a:rPr lang="nl-NL" sz="2400" b="1" dirty="0" err="1" smtClean="0">
                <a:latin typeface="Arial" panose="020B0604020202020204" pitchFamily="34" charset="0"/>
                <a:cs typeface="Arial" panose="020B0604020202020204" pitchFamily="34" charset="0"/>
              </a:rPr>
              <a:t>conceptually</a:t>
            </a:r>
            <a:r>
              <a:rPr lang="nl-NL" sz="2400" b="1" dirty="0" smtClean="0">
                <a:latin typeface="Arial" panose="020B0604020202020204" pitchFamily="34" charset="0"/>
                <a:cs typeface="Arial" panose="020B0604020202020204" pitchFamily="34" charset="0"/>
              </a:rPr>
              <a:t> as well as </a:t>
            </a:r>
            <a:r>
              <a:rPr lang="nl-NL" sz="2400" b="1" dirty="0" err="1" smtClean="0">
                <a:latin typeface="Arial" panose="020B0604020202020204" pitchFamily="34" charset="0"/>
                <a:cs typeface="Arial" panose="020B0604020202020204" pitchFamily="34" charset="0"/>
              </a:rPr>
              <a:t>practically</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to</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embrace</a:t>
            </a:r>
            <a:r>
              <a:rPr lang="nl-NL" sz="2400" b="1" dirty="0" smtClean="0">
                <a:latin typeface="Arial" panose="020B0604020202020204" pitchFamily="34" charset="0"/>
                <a:cs typeface="Arial" panose="020B0604020202020204" pitchFamily="34" charset="0"/>
              </a:rPr>
              <a:t> Living Labs? </a:t>
            </a:r>
            <a:br>
              <a:rPr lang="nl-NL" sz="2400" b="1"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My </a:t>
            </a:r>
            <a:r>
              <a:rPr lang="nl-NL" sz="2400" dirty="0" err="1" smtClean="0">
                <a:latin typeface="Arial" panose="020B0604020202020204" pitchFamily="34" charset="0"/>
                <a:cs typeface="Arial" panose="020B0604020202020204" pitchFamily="34" charset="0"/>
              </a:rPr>
              <a:t>answer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frankly</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is :”NO”. </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The </a:t>
            </a:r>
            <a:r>
              <a:rPr lang="nl-NL" sz="2400" dirty="0" smtClean="0">
                <a:latin typeface="Arial" panose="020B0604020202020204" pitchFamily="34" charset="0"/>
                <a:cs typeface="Arial" panose="020B0604020202020204" pitchFamily="34" charset="0"/>
              </a:rPr>
              <a:t>LL </a:t>
            </a:r>
            <a:r>
              <a:rPr lang="nl-NL" sz="2400" dirty="0" err="1" smtClean="0">
                <a:latin typeface="Arial" panose="020B0604020202020204" pitchFamily="34" charset="0"/>
                <a:cs typeface="Arial" panose="020B0604020202020204" pitchFamily="34" charset="0"/>
              </a:rPr>
              <a:t>idea</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is </a:t>
            </a:r>
            <a:r>
              <a:rPr lang="nl-NL" sz="2400" dirty="0" err="1" smtClean="0">
                <a:latin typeface="Arial" panose="020B0604020202020204" pitchFamily="34" charset="0"/>
                <a:cs typeface="Arial" panose="020B0604020202020204" pitchFamily="34" charset="0"/>
              </a:rPr>
              <a:t>conceptually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embraced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just</a:t>
            </a:r>
            <a:r>
              <a:rPr lang="nl-NL" sz="2400" dirty="0" smtClean="0">
                <a:latin typeface="Arial" panose="020B0604020202020204" pitchFamily="34" charset="0"/>
                <a:cs typeface="Arial" panose="020B0604020202020204" pitchFamily="34" charset="0"/>
              </a:rPr>
              <a:t> like </a:t>
            </a:r>
            <a:r>
              <a:rPr lang="nl-NL" sz="2400" dirty="0" err="1" smtClean="0">
                <a:latin typeface="Arial" panose="020B0604020202020204" pitchFamily="34" charset="0"/>
                <a:cs typeface="Arial" panose="020B0604020202020204" pitchFamily="34" charset="0"/>
              </a:rPr>
              <a:t>sustainable</a:t>
            </a:r>
            <a:r>
              <a:rPr lang="nl-NL" sz="2400" dirty="0" smtClean="0">
                <a:latin typeface="Arial" panose="020B0604020202020204" pitchFamily="34" charset="0"/>
                <a:cs typeface="Arial" panose="020B0604020202020204" pitchFamily="34" charset="0"/>
              </a:rPr>
              <a:t> development ( </a:t>
            </a:r>
            <a:r>
              <a:rPr lang="nl-NL" sz="2400" dirty="0" err="1" smtClean="0">
                <a:latin typeface="Arial" panose="020B0604020202020204" pitchFamily="34" charset="0"/>
                <a:cs typeface="Arial" panose="020B0604020202020204" pitchFamily="34" charset="0"/>
              </a:rPr>
              <a:t>how</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could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anyone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against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it</a:t>
            </a:r>
            <a:r>
              <a:rPr lang="nl-NL" sz="2400" dirty="0" smtClean="0">
                <a:latin typeface="Arial" panose="020B0604020202020204" pitchFamily="34" charset="0"/>
                <a:cs typeface="Arial" panose="020B0604020202020204" pitchFamily="34" charset="0"/>
              </a:rPr>
              <a:t>?) but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consider</a:t>
            </a:r>
            <a:r>
              <a:rPr lang="nl-NL" sz="2400" dirty="0" smtClean="0">
                <a:latin typeface="Arial" panose="020B0604020202020204" pitchFamily="34" charset="0"/>
                <a:cs typeface="Arial" panose="020B0604020202020204" pitchFamily="34" charset="0"/>
              </a:rPr>
              <a:t> land users ( </a:t>
            </a:r>
            <a:r>
              <a:rPr lang="nl-NL" sz="2400" dirty="0" err="1" smtClean="0">
                <a:latin typeface="Arial" panose="020B0604020202020204" pitchFamily="34" charset="0"/>
                <a:cs typeface="Arial" panose="020B0604020202020204" pitchFamily="34" charset="0"/>
              </a:rPr>
              <a:t>from</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now</a:t>
            </a:r>
            <a:r>
              <a:rPr lang="nl-NL" sz="2400" dirty="0" smtClean="0">
                <a:latin typeface="Arial" panose="020B0604020202020204" pitchFamily="34" charset="0"/>
                <a:cs typeface="Arial" panose="020B0604020202020204" pitchFamily="34" charset="0"/>
              </a:rPr>
              <a:t> on: farmers) as leaders and </a:t>
            </a:r>
            <a:r>
              <a:rPr lang="nl-NL" sz="2400" dirty="0" err="1" smtClean="0">
                <a:latin typeface="Arial" panose="020B0604020202020204" pitchFamily="34" charset="0"/>
                <a:cs typeface="Arial" panose="020B0604020202020204" pitchFamily="34" charset="0"/>
              </a:rPr>
              <a:t>coordinators</a:t>
            </a:r>
            <a:r>
              <a:rPr lang="nl-NL" sz="2400" dirty="0" smtClean="0">
                <a:latin typeface="Arial" panose="020B0604020202020204" pitchFamily="34" charset="0"/>
                <a:cs typeface="Arial" panose="020B0604020202020204" pitchFamily="34" charset="0"/>
              </a:rPr>
              <a:t>  of a team </a:t>
            </a:r>
            <a:r>
              <a:rPr lang="nl-NL" sz="2400" dirty="0" err="1" smtClean="0">
                <a:latin typeface="Arial" panose="020B0604020202020204" pitchFamily="34" charset="0"/>
                <a:cs typeface="Arial" panose="020B0604020202020204" pitchFamily="34" charset="0"/>
              </a:rPr>
              <a:t>that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develops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innovative</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management for land </a:t>
            </a:r>
            <a:r>
              <a:rPr lang="nl-NL" sz="2400" dirty="0" err="1" smtClean="0">
                <a:latin typeface="Arial" panose="020B0604020202020204" pitchFamily="34" charset="0"/>
                <a:cs typeface="Arial" panose="020B0604020202020204" pitchFamily="34" charset="0"/>
              </a:rPr>
              <a:t>use</a:t>
            </a:r>
            <a:r>
              <a:rPr lang="nl-NL" sz="2400" dirty="0" smtClean="0">
                <a:latin typeface="Arial" panose="020B0604020202020204" pitchFamily="34" charset="0"/>
                <a:cs typeface="Arial" panose="020B0604020202020204" pitchFamily="34" charset="0"/>
              </a:rPr>
              <a:t> systems is </a:t>
            </a:r>
            <a:r>
              <a:rPr lang="nl-NL" sz="2400" dirty="0" err="1" smtClean="0">
                <a:latin typeface="Arial" panose="020B0604020202020204" pitchFamily="34" charset="0"/>
                <a:cs typeface="Arial" panose="020B0604020202020204" pitchFamily="34" charset="0"/>
              </a:rPr>
              <a:t>still</a:t>
            </a:r>
            <a:r>
              <a:rPr lang="nl-NL" sz="2400" dirty="0" smtClean="0">
                <a:latin typeface="Arial" panose="020B0604020202020204" pitchFamily="34" charset="0"/>
                <a:cs typeface="Arial" panose="020B0604020202020204" pitchFamily="34" charset="0"/>
              </a:rPr>
              <a:t> a bridge-</a:t>
            </a:r>
            <a:r>
              <a:rPr lang="nl-NL" sz="2400" dirty="0" err="1" smtClean="0">
                <a:latin typeface="Arial" panose="020B0604020202020204" pitchFamily="34" charset="0"/>
                <a:cs typeface="Arial" panose="020B0604020202020204" pitchFamily="34" charset="0"/>
              </a:rPr>
              <a:t>too</a:t>
            </a:r>
            <a:r>
              <a:rPr lang="nl-NL" sz="2400" dirty="0" smtClean="0">
                <a:latin typeface="Arial" panose="020B0604020202020204" pitchFamily="34" charset="0"/>
                <a:cs typeface="Arial" panose="020B0604020202020204" pitchFamily="34" charset="0"/>
              </a:rPr>
              <a:t>-far for </a:t>
            </a:r>
            <a:r>
              <a:rPr lang="nl-NL" sz="2400" dirty="0" err="1" smtClean="0">
                <a:latin typeface="Arial" panose="020B0604020202020204" pitchFamily="34" charset="0"/>
                <a:cs typeface="Arial" panose="020B0604020202020204" pitchFamily="34" charset="0"/>
              </a:rPr>
              <a:t>many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researchers</a:t>
            </a:r>
            <a:r>
              <a:rPr lang="nl-NL" sz="2400" dirty="0" smtClean="0">
                <a:latin typeface="Arial" panose="020B0604020202020204" pitchFamily="34" charset="0"/>
                <a:cs typeface="Arial" panose="020B0604020202020204" pitchFamily="34" charset="0"/>
              </a:rPr>
              <a:t>. But </a:t>
            </a:r>
            <a:r>
              <a:rPr lang="nl-NL" sz="2400" dirty="0" err="1" smtClean="0">
                <a:latin typeface="Arial" panose="020B0604020202020204" pitchFamily="34" charset="0"/>
                <a:cs typeface="Arial" panose="020B0604020202020204" pitchFamily="34" charset="0"/>
              </a:rPr>
              <a:t>this</a:t>
            </a:r>
            <a:r>
              <a:rPr lang="nl-NL" sz="2400" dirty="0" smtClean="0">
                <a:latin typeface="Arial" panose="020B0604020202020204" pitchFamily="34" charset="0"/>
                <a:cs typeface="Arial" panose="020B0604020202020204" pitchFamily="34" charset="0"/>
              </a:rPr>
              <a:t> joint- </a:t>
            </a:r>
            <a:r>
              <a:rPr lang="nl-NL" sz="2400" dirty="0" err="1" smtClean="0">
                <a:latin typeface="Arial" panose="020B0604020202020204" pitchFamily="34" charset="0"/>
                <a:cs typeface="Arial" panose="020B0604020202020204" pitchFamily="34" charset="0"/>
              </a:rPr>
              <a:t>learning</a:t>
            </a:r>
            <a:r>
              <a:rPr lang="nl-NL" sz="2400" dirty="0" smtClean="0">
                <a:latin typeface="Arial" panose="020B0604020202020204" pitchFamily="34" charset="0"/>
                <a:cs typeface="Arial" panose="020B0604020202020204" pitchFamily="34" charset="0"/>
              </a:rPr>
              <a:t> approach  </a:t>
            </a:r>
            <a:r>
              <a:rPr lang="nl-NL" sz="2400" dirty="0" smtClean="0">
                <a:latin typeface="Arial" panose="020B0604020202020204" pitchFamily="34" charset="0"/>
                <a:cs typeface="Arial" panose="020B0604020202020204" pitchFamily="34" charset="0"/>
              </a:rPr>
              <a:t>is </a:t>
            </a:r>
            <a:r>
              <a:rPr lang="nl-NL" sz="2400" dirty="0" err="1" smtClean="0">
                <a:latin typeface="Arial" panose="020B0604020202020204" pitchFamily="34" charset="0"/>
                <a:cs typeface="Arial" panose="020B0604020202020204" pitchFamily="34" charset="0"/>
              </a:rPr>
              <a:t>essential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what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do </a:t>
            </a:r>
            <a:r>
              <a:rPr lang="nl-NL" sz="2400" dirty="0" err="1" smtClean="0">
                <a:latin typeface="Arial" panose="020B0604020202020204" pitchFamily="34" charset="0"/>
                <a:cs typeface="Arial" panose="020B0604020202020204" pitchFamily="34" charset="0"/>
              </a:rPr>
              <a:t>about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it</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23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90666"/>
          </a:xfrm>
        </p:spPr>
        <p:txBody>
          <a:bodyPr>
            <a:normAutofit/>
          </a:bodyPr>
          <a:lstStyle/>
          <a:p>
            <a:pPr algn="l"/>
            <a:r>
              <a:rPr lang="nl-NL" sz="2400" b="1" dirty="0" smtClean="0">
                <a:latin typeface="Arial" panose="020B0604020202020204" pitchFamily="34" charset="0"/>
                <a:cs typeface="Arial" panose="020B0604020202020204" pitchFamily="34" charset="0"/>
              </a:rPr>
              <a:t>First </a:t>
            </a:r>
            <a:r>
              <a:rPr lang="nl-NL" sz="2400" b="1" dirty="0" err="1" smtClean="0">
                <a:latin typeface="Arial" panose="020B0604020202020204" pitchFamily="34" charset="0"/>
                <a:cs typeface="Arial" panose="020B0604020202020204" pitchFamily="34" charset="0"/>
              </a:rPr>
              <a:t>some</a:t>
            </a:r>
            <a:r>
              <a:rPr lang="nl-NL" sz="2400" b="1" dirty="0" smtClean="0">
                <a:latin typeface="Arial" panose="020B0604020202020204" pitchFamily="34" charset="0"/>
                <a:cs typeface="Arial" panose="020B0604020202020204" pitchFamily="34" charset="0"/>
              </a:rPr>
              <a:t> basic </a:t>
            </a:r>
            <a:r>
              <a:rPr lang="nl-NL" sz="2400" b="1" dirty="0" err="1" smtClean="0">
                <a:latin typeface="Arial" panose="020B0604020202020204" pitchFamily="34" charset="0"/>
                <a:cs typeface="Arial" panose="020B0604020202020204" pitchFamily="34" charset="0"/>
              </a:rPr>
              <a:t>concepts</a:t>
            </a:r>
            <a:r>
              <a:rPr lang="nl-NL" sz="2400" b="1" dirty="0" smtClean="0">
                <a:latin typeface="Arial" panose="020B0604020202020204" pitchFamily="34" charset="0"/>
                <a:cs typeface="Arial" panose="020B0604020202020204" pitchFamily="34" charset="0"/>
              </a:rPr>
              <a:t>:</a:t>
            </a:r>
            <a:br>
              <a:rPr lang="nl-NL" sz="2400" b="1"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b="1" dirty="0" err="1" smtClean="0">
                <a:latin typeface="Arial" panose="020B0604020202020204" pitchFamily="34" charset="0"/>
                <a:cs typeface="Arial" panose="020B0604020202020204" pitchFamily="34" charset="0"/>
              </a:rPr>
              <a:t>Sustainable</a:t>
            </a:r>
            <a:r>
              <a:rPr lang="nl-NL" sz="2400" b="1" dirty="0" smtClean="0">
                <a:latin typeface="Arial" panose="020B0604020202020204" pitchFamily="34" charset="0"/>
                <a:cs typeface="Arial" panose="020B0604020202020204" pitchFamily="34" charset="0"/>
              </a:rPr>
              <a:t> development</a:t>
            </a:r>
            <a:r>
              <a:rPr lang="nl-NL" sz="2400" dirty="0" smtClean="0">
                <a:latin typeface="Arial" panose="020B0604020202020204" pitchFamily="34" charset="0"/>
                <a:cs typeface="Arial" panose="020B0604020202020204" pitchFamily="34" charset="0"/>
              </a:rPr>
              <a:t> is the overall goal for </a:t>
            </a:r>
            <a:r>
              <a:rPr lang="nl-NL" sz="2400" dirty="0" err="1" smtClean="0">
                <a:latin typeface="Arial" panose="020B0604020202020204" pitchFamily="34" charset="0"/>
                <a:cs typeface="Arial" panose="020B0604020202020204" pitchFamily="34" charset="0"/>
              </a:rPr>
              <a:t>societal</a:t>
            </a:r>
            <a:r>
              <a:rPr lang="nl-NL" sz="2400" dirty="0" smtClean="0">
                <a:latin typeface="Arial" panose="020B0604020202020204" pitchFamily="34" charset="0"/>
                <a:cs typeface="Arial" panose="020B0604020202020204" pitchFamily="34" charset="0"/>
              </a:rPr>
              <a:t> development, </a:t>
            </a:r>
            <a:r>
              <a:rPr lang="nl-NL" sz="2400" dirty="0" err="1" smtClean="0">
                <a:latin typeface="Arial" panose="020B0604020202020204" pitchFamily="34" charset="0"/>
                <a:cs typeface="Arial" panose="020B0604020202020204" pitchFamily="34" charset="0"/>
              </a:rPr>
              <a:t>the:”point-at-the-horizon</a:t>
            </a:r>
            <a:r>
              <a:rPr lang="nl-NL" sz="2400" dirty="0" smtClean="0">
                <a:latin typeface="Arial" panose="020B0604020202020204" pitchFamily="34" charset="0"/>
                <a:cs typeface="Arial" panose="020B0604020202020204" pitchFamily="34" charset="0"/>
              </a:rPr>
              <a:t>”.  Long </a:t>
            </a:r>
            <a:r>
              <a:rPr lang="nl-NL" sz="2400" dirty="0" err="1" smtClean="0">
                <a:latin typeface="Arial" panose="020B0604020202020204" pitchFamily="34" charset="0"/>
                <a:cs typeface="Arial" panose="020B0604020202020204" pitchFamily="34" charset="0"/>
              </a:rPr>
              <a:t>rather</a:t>
            </a:r>
            <a:r>
              <a:rPr lang="nl-NL" sz="2400" dirty="0" smtClean="0">
                <a:latin typeface="Arial" panose="020B0604020202020204" pitchFamily="34" charset="0"/>
                <a:cs typeface="Arial" panose="020B0604020202020204" pitchFamily="34" charset="0"/>
              </a:rPr>
              <a:t> abstract , </a:t>
            </a:r>
            <a:r>
              <a:rPr lang="nl-NL" sz="2400" dirty="0" err="1" smtClean="0">
                <a:latin typeface="Arial" panose="020B0604020202020204" pitchFamily="34" charset="0"/>
                <a:cs typeface="Arial" panose="020B0604020202020204" pitchFamily="34" charset="0"/>
              </a:rPr>
              <a:t>it</a:t>
            </a:r>
            <a:r>
              <a:rPr lang="nl-NL" sz="2400" dirty="0" smtClean="0">
                <a:latin typeface="Arial" panose="020B0604020202020204" pitchFamily="34" charset="0"/>
                <a:cs typeface="Arial" panose="020B0604020202020204" pitchFamily="34" charset="0"/>
              </a:rPr>
              <a:t> has  in 2015 been </a:t>
            </a:r>
            <a:r>
              <a:rPr lang="nl-NL" sz="2400" dirty="0" err="1" smtClean="0">
                <a:latin typeface="Arial" panose="020B0604020202020204" pitchFamily="34" charset="0"/>
                <a:cs typeface="Arial" panose="020B0604020202020204" pitchFamily="34" charset="0"/>
              </a:rPr>
              <a:t>specified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by</a:t>
            </a:r>
            <a:r>
              <a:rPr lang="nl-NL" sz="2400" dirty="0" smtClean="0">
                <a:latin typeface="Arial" panose="020B0604020202020204" pitchFamily="34" charset="0"/>
                <a:cs typeface="Arial" panose="020B0604020202020204" pitchFamily="34" charset="0"/>
              </a:rPr>
              <a:t> the 17 UN </a:t>
            </a:r>
            <a:r>
              <a:rPr lang="nl-NL" sz="2400" dirty="0" err="1" smtClean="0">
                <a:latin typeface="Arial" panose="020B0604020202020204" pitchFamily="34" charset="0"/>
                <a:cs typeface="Arial" panose="020B0604020202020204" pitchFamily="34" charset="0"/>
              </a:rPr>
              <a:t>Sustainable</a:t>
            </a:r>
            <a:r>
              <a:rPr lang="nl-NL" sz="2400" dirty="0" smtClean="0">
                <a:latin typeface="Arial" panose="020B0604020202020204" pitchFamily="34" charset="0"/>
                <a:cs typeface="Arial" panose="020B0604020202020204" pitchFamily="34" charset="0"/>
              </a:rPr>
              <a:t> Development Goals (</a:t>
            </a:r>
            <a:r>
              <a:rPr lang="nl-NL" sz="2400" dirty="0" err="1" smtClean="0">
                <a:latin typeface="Arial" panose="020B0604020202020204" pitchFamily="34" charset="0"/>
                <a:cs typeface="Arial" panose="020B0604020202020204" pitchFamily="34" charset="0"/>
              </a:rPr>
              <a:t>SDGs</a:t>
            </a:r>
            <a:r>
              <a:rPr lang="nl-NL" sz="2400" dirty="0" smtClean="0">
                <a:latin typeface="Arial" panose="020B0604020202020204" pitchFamily="34" charset="0"/>
                <a:cs typeface="Arial" panose="020B0604020202020204" pitchFamily="34" charset="0"/>
              </a:rPr>
              <a:t>) , </a:t>
            </a:r>
            <a:r>
              <a:rPr lang="nl-NL" sz="2400" dirty="0" err="1" smtClean="0">
                <a:latin typeface="Arial" panose="020B0604020202020204" pitchFamily="34" charset="0"/>
                <a:cs typeface="Arial" panose="020B0604020202020204" pitchFamily="34" charset="0"/>
              </a:rPr>
              <a:t>approved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by</a:t>
            </a:r>
            <a:r>
              <a:rPr lang="nl-NL" sz="2400" dirty="0" smtClean="0">
                <a:latin typeface="Arial" panose="020B0604020202020204" pitchFamily="34" charset="0"/>
                <a:cs typeface="Arial" panose="020B0604020202020204" pitchFamily="34" charset="0"/>
              </a:rPr>
              <a:t> 193 </a:t>
            </a:r>
            <a:r>
              <a:rPr lang="nl-NL" sz="2400" dirty="0" err="1" smtClean="0">
                <a:latin typeface="Arial" panose="020B0604020202020204" pitchFamily="34" charset="0"/>
                <a:cs typeface="Arial" panose="020B0604020202020204" pitchFamily="34" charset="0"/>
              </a:rPr>
              <a:t>governments</a:t>
            </a:r>
            <a:r>
              <a:rPr lang="nl-NL" sz="2400" dirty="0" smtClean="0">
                <a:latin typeface="Arial" panose="020B0604020202020204" pitchFamily="34" charset="0"/>
                <a:cs typeface="Arial" panose="020B0604020202020204" pitchFamily="34" charset="0"/>
              </a:rPr>
              <a:t>. The EU Green Deal (2019)</a:t>
            </a:r>
            <a:r>
              <a:rPr lang="nl-NL" sz="2400" dirty="0" err="1" smtClean="0">
                <a:latin typeface="Arial" panose="020B0604020202020204" pitchFamily="34" charset="0"/>
                <a:cs typeface="Arial" panose="020B0604020202020204" pitchFamily="34" charset="0"/>
              </a:rPr>
              <a:t>closely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follows</a:t>
            </a:r>
            <a:r>
              <a:rPr lang="nl-NL" sz="2400" dirty="0" smtClean="0">
                <a:latin typeface="Arial" panose="020B0604020202020204" pitchFamily="34" charset="0"/>
                <a:cs typeface="Arial" panose="020B0604020202020204" pitchFamily="34" charset="0"/>
              </a:rPr>
              <a:t> the SDG concept. </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For </a:t>
            </a:r>
            <a:r>
              <a:rPr lang="nl-NL" sz="2400" dirty="0" err="1" smtClean="0">
                <a:latin typeface="Arial" panose="020B0604020202020204" pitchFamily="34" charset="0"/>
                <a:cs typeface="Arial" panose="020B0604020202020204" pitchFamily="34" charset="0"/>
              </a:rPr>
              <a:t>farming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some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SDGs</a:t>
            </a:r>
            <a:r>
              <a:rPr lang="nl-NL" sz="2400" dirty="0" smtClean="0">
                <a:latin typeface="Arial" panose="020B0604020202020204" pitchFamily="34" charset="0"/>
                <a:cs typeface="Arial" panose="020B0604020202020204" pitchFamily="34" charset="0"/>
              </a:rPr>
              <a:t> are </a:t>
            </a:r>
            <a:r>
              <a:rPr lang="nl-NL" sz="2400" dirty="0" err="1" smtClean="0">
                <a:latin typeface="Arial" panose="020B0604020202020204" pitchFamily="34" charset="0"/>
                <a:cs typeface="Arial" panose="020B0604020202020204" pitchFamily="34" charset="0"/>
              </a:rPr>
              <a:t>particularly</a:t>
            </a:r>
            <a:r>
              <a:rPr lang="nl-NL" sz="2400" dirty="0" smtClean="0">
                <a:latin typeface="Arial" panose="020B0604020202020204" pitchFamily="34" charset="0"/>
                <a:cs typeface="Arial" panose="020B0604020202020204" pitchFamily="34" charset="0"/>
              </a:rPr>
              <a:t> relevant: </a:t>
            </a:r>
            <a:r>
              <a:rPr lang="nl-NL" sz="2400" dirty="0" err="1" smtClean="0">
                <a:latin typeface="Arial" panose="020B0604020202020204" pitchFamily="34" charset="0"/>
                <a:cs typeface="Arial" panose="020B0604020202020204" pitchFamily="34" charset="0"/>
              </a:rPr>
              <a:t>production</a:t>
            </a:r>
            <a:r>
              <a:rPr lang="nl-NL" sz="2400" dirty="0" smtClean="0">
                <a:latin typeface="Arial" panose="020B0604020202020204" pitchFamily="34" charset="0"/>
                <a:cs typeface="Arial" panose="020B0604020202020204" pitchFamily="34" charset="0"/>
              </a:rPr>
              <a:t> of </a:t>
            </a:r>
            <a:r>
              <a:rPr lang="nl-NL" sz="2400" dirty="0" err="1" smtClean="0">
                <a:latin typeface="Arial" panose="020B0604020202020204" pitchFamily="34" charset="0"/>
                <a:cs typeface="Arial" panose="020B0604020202020204" pitchFamily="34" charset="0"/>
              </a:rPr>
              <a:t>healthy</a:t>
            </a:r>
            <a:r>
              <a:rPr lang="nl-NL" sz="2400" dirty="0" smtClean="0">
                <a:latin typeface="Arial" panose="020B0604020202020204" pitchFamily="34" charset="0"/>
                <a:cs typeface="Arial" panose="020B0604020202020204" pitchFamily="34" charset="0"/>
              </a:rPr>
              <a:t> food (SDGs2&amp;3), preserving the </a:t>
            </a:r>
            <a:r>
              <a:rPr lang="nl-NL" sz="2400" dirty="0" err="1" smtClean="0">
                <a:latin typeface="Arial" panose="020B0604020202020204" pitchFamily="34" charset="0"/>
                <a:cs typeface="Arial" panose="020B0604020202020204" pitchFamily="34" charset="0"/>
              </a:rPr>
              <a:t>quality</a:t>
            </a:r>
            <a:r>
              <a:rPr lang="nl-NL" sz="2400" dirty="0" smtClean="0">
                <a:latin typeface="Arial" panose="020B0604020202020204" pitchFamily="34" charset="0"/>
                <a:cs typeface="Arial" panose="020B0604020202020204" pitchFamily="34" charset="0"/>
              </a:rPr>
              <a:t> of </a:t>
            </a:r>
            <a:r>
              <a:rPr lang="nl-NL" sz="2400" dirty="0" err="1" smtClean="0">
                <a:latin typeface="Arial" panose="020B0604020202020204" pitchFamily="34" charset="0"/>
                <a:cs typeface="Arial" panose="020B0604020202020204" pitchFamily="34" charset="0"/>
              </a:rPr>
              <a:t>ground</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surface</a:t>
            </a:r>
            <a:r>
              <a:rPr lang="nl-NL" sz="2400" dirty="0" smtClean="0">
                <a:latin typeface="Arial" panose="020B0604020202020204" pitchFamily="34" charset="0"/>
                <a:cs typeface="Arial" panose="020B0604020202020204" pitchFamily="34" charset="0"/>
              </a:rPr>
              <a:t> water ( SDG6), support carbon </a:t>
            </a:r>
            <a:r>
              <a:rPr lang="nl-NL" sz="2400" dirty="0" err="1" smtClean="0">
                <a:latin typeface="Arial" panose="020B0604020202020204" pitchFamily="34" charset="0"/>
                <a:cs typeface="Arial" panose="020B0604020202020204" pitchFamily="34" charset="0"/>
              </a:rPr>
              <a:t>capture</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restriction</a:t>
            </a:r>
            <a:r>
              <a:rPr lang="nl-NL" sz="2400" dirty="0" smtClean="0">
                <a:latin typeface="Arial" panose="020B0604020202020204" pitchFamily="34" charset="0"/>
                <a:cs typeface="Arial" panose="020B0604020202020204" pitchFamily="34" charset="0"/>
              </a:rPr>
              <a:t> of </a:t>
            </a:r>
            <a:r>
              <a:rPr lang="nl-NL" sz="2400" dirty="0" err="1" smtClean="0">
                <a:latin typeface="Arial" panose="020B0604020202020204" pitchFamily="34" charset="0"/>
                <a:cs typeface="Arial" panose="020B0604020202020204" pitchFamily="34" charset="0"/>
              </a:rPr>
              <a:t>greenhouse</a:t>
            </a:r>
            <a:r>
              <a:rPr lang="nl-NL" sz="2400" dirty="0" smtClean="0">
                <a:latin typeface="Arial" panose="020B0604020202020204" pitchFamily="34" charset="0"/>
                <a:cs typeface="Arial" panose="020B0604020202020204" pitchFamily="34" charset="0"/>
              </a:rPr>
              <a:t> gas </a:t>
            </a:r>
            <a:r>
              <a:rPr lang="nl-NL" sz="2400" dirty="0" err="1" smtClean="0">
                <a:latin typeface="Arial" panose="020B0604020202020204" pitchFamily="34" charset="0"/>
                <a:cs typeface="Arial" panose="020B0604020202020204" pitchFamily="34" charset="0"/>
              </a:rPr>
              <a:t>emissions</a:t>
            </a:r>
            <a:r>
              <a:rPr lang="nl-NL" sz="2400" dirty="0" smtClean="0">
                <a:latin typeface="Arial" panose="020B0604020202020204" pitchFamily="34" charset="0"/>
                <a:cs typeface="Arial" panose="020B0604020202020204" pitchFamily="34" charset="0"/>
              </a:rPr>
              <a:t>  for </a:t>
            </a:r>
            <a:r>
              <a:rPr lang="nl-NL" sz="2400" dirty="0" err="1" smtClean="0">
                <a:latin typeface="Arial" panose="020B0604020202020204" pitchFamily="34" charset="0"/>
                <a:cs typeface="Arial" panose="020B0604020202020204" pitchFamily="34" charset="0"/>
              </a:rPr>
              <a:t>climate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mitigation</a:t>
            </a:r>
            <a:r>
              <a:rPr lang="nl-NL" sz="2400" dirty="0" smtClean="0">
                <a:latin typeface="Arial" panose="020B0604020202020204" pitchFamily="34" charset="0"/>
                <a:cs typeface="Arial" panose="020B0604020202020204" pitchFamily="34" charset="0"/>
              </a:rPr>
              <a:t> ( SDG13) and </a:t>
            </a:r>
            <a:r>
              <a:rPr lang="nl-NL" sz="2400" dirty="0" err="1" smtClean="0">
                <a:latin typeface="Arial" panose="020B0604020202020204" pitchFamily="34" charset="0"/>
                <a:cs typeface="Arial" panose="020B0604020202020204" pitchFamily="34" charset="0"/>
              </a:rPr>
              <a:t>combat</a:t>
            </a:r>
            <a:r>
              <a:rPr lang="nl-NL" sz="2400" dirty="0" smtClean="0">
                <a:latin typeface="Arial" panose="020B0604020202020204" pitchFamily="34" charset="0"/>
                <a:cs typeface="Arial" panose="020B0604020202020204" pitchFamily="34" charset="0"/>
              </a:rPr>
              <a:t> land </a:t>
            </a:r>
            <a:r>
              <a:rPr lang="nl-NL" sz="2400" dirty="0" err="1" smtClean="0">
                <a:latin typeface="Arial" panose="020B0604020202020204" pitchFamily="34" charset="0"/>
                <a:cs typeface="Arial" panose="020B0604020202020204" pitchFamily="34" charset="0"/>
              </a:rPr>
              <a:t>degradation</a:t>
            </a:r>
            <a:r>
              <a:rPr lang="nl-NL" sz="2400" dirty="0" smtClean="0">
                <a:latin typeface="Arial" panose="020B0604020202020204" pitchFamily="34" charset="0"/>
                <a:cs typeface="Arial" panose="020B0604020202020204" pitchFamily="34" charset="0"/>
              </a:rPr>
              <a:t> and preserve </a:t>
            </a:r>
            <a:r>
              <a:rPr lang="nl-NL" sz="2400" dirty="0" err="1" smtClean="0">
                <a:latin typeface="Arial" panose="020B0604020202020204" pitchFamily="34" charset="0"/>
                <a:cs typeface="Arial" panose="020B0604020202020204" pitchFamily="34" charset="0"/>
              </a:rPr>
              <a:t>biodiversity</a:t>
            </a:r>
            <a:r>
              <a:rPr lang="nl-NL" sz="2400" dirty="0" smtClean="0">
                <a:latin typeface="Arial" panose="020B0604020202020204" pitchFamily="34" charset="0"/>
                <a:cs typeface="Arial" panose="020B0604020202020204" pitchFamily="34" charset="0"/>
              </a:rPr>
              <a:t> (SDG15). </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95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402834"/>
          </a:xfrm>
        </p:spPr>
        <p:txBody>
          <a:bodyPr>
            <a:normAutofit/>
          </a:bodyPr>
          <a:lstStyle/>
          <a:p>
            <a:pPr algn="l"/>
            <a:r>
              <a:rPr lang="nl-NL" sz="2400" dirty="0" err="1" smtClean="0">
                <a:latin typeface="Arial" panose="020B0604020202020204" pitchFamily="34" charset="0"/>
                <a:cs typeface="Arial" panose="020B0604020202020204" pitchFamily="34" charset="0"/>
              </a:rPr>
              <a:t>All</a:t>
            </a:r>
            <a:r>
              <a:rPr lang="nl-NL" sz="2400" dirty="0" smtClean="0">
                <a:latin typeface="Arial" panose="020B0604020202020204" pitchFamily="34" charset="0"/>
                <a:cs typeface="Arial" panose="020B0604020202020204" pitchFamily="34" charset="0"/>
              </a:rPr>
              <a:t> farmers </a:t>
            </a:r>
            <a:r>
              <a:rPr lang="nl-NL" sz="2400" dirty="0" err="1" smtClean="0">
                <a:latin typeface="Arial" panose="020B0604020202020204" pitchFamily="34" charset="0"/>
                <a:cs typeface="Arial" panose="020B0604020202020204" pitchFamily="34" charset="0"/>
              </a:rPr>
              <a:t>agree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soils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play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an</a:t>
            </a:r>
            <a:r>
              <a:rPr lang="nl-NL" sz="2400" dirty="0" smtClean="0">
                <a:latin typeface="Arial" panose="020B0604020202020204" pitchFamily="34" charset="0"/>
                <a:cs typeface="Arial" panose="020B0604020202020204" pitchFamily="34" charset="0"/>
              </a:rPr>
              <a:t> important </a:t>
            </a:r>
            <a:r>
              <a:rPr lang="nl-NL" sz="2400" dirty="0" err="1" smtClean="0">
                <a:latin typeface="Arial" panose="020B0604020202020204" pitchFamily="34" charset="0"/>
                <a:cs typeface="Arial" panose="020B0604020202020204" pitchFamily="34" charset="0"/>
              </a:rPr>
              <a:t>role</a:t>
            </a:r>
            <a:r>
              <a:rPr lang="nl-NL" sz="2400" dirty="0" smtClean="0">
                <a:latin typeface="Arial" panose="020B0604020202020204" pitchFamily="34" charset="0"/>
                <a:cs typeface="Arial" panose="020B0604020202020204" pitchFamily="34" charset="0"/>
              </a:rPr>
              <a:t> in </a:t>
            </a:r>
            <a:r>
              <a:rPr lang="nl-NL" sz="2400" dirty="0" err="1" smtClean="0">
                <a:latin typeface="Arial" panose="020B0604020202020204" pitchFamily="34" charset="0"/>
                <a:cs typeface="Arial" panose="020B0604020202020204" pitchFamily="34" charset="0"/>
              </a:rPr>
              <a:t>their</a:t>
            </a:r>
            <a:r>
              <a:rPr lang="nl-NL" sz="2400" dirty="0" smtClean="0">
                <a:latin typeface="Arial" panose="020B0604020202020204" pitchFamily="34" charset="0"/>
                <a:cs typeface="Arial" panose="020B0604020202020204" pitchFamily="34" charset="0"/>
              </a:rPr>
              <a:t> land management. </a:t>
            </a:r>
            <a:r>
              <a:rPr lang="nl-NL" sz="2400" b="1" dirty="0" smtClean="0">
                <a:latin typeface="Arial" panose="020B0604020202020204" pitchFamily="34" charset="0"/>
                <a:cs typeface="Arial" panose="020B0604020202020204" pitchFamily="34" charset="0"/>
              </a:rPr>
              <a:t>Soil health</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define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soil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conditions</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in </a:t>
            </a:r>
            <a:r>
              <a:rPr lang="nl-NL" sz="2400" dirty="0" err="1" smtClean="0">
                <a:latin typeface="Arial" panose="020B0604020202020204" pitchFamily="34" charset="0"/>
                <a:cs typeface="Arial" panose="020B0604020202020204" pitchFamily="34" charset="0"/>
              </a:rPr>
              <a:t>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appealing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manner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Our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definition</a:t>
            </a:r>
            <a:r>
              <a:rPr lang="nl-NL" sz="2400" dirty="0" smtClean="0">
                <a:latin typeface="Arial" panose="020B0604020202020204" pitchFamily="34" charset="0"/>
                <a:cs typeface="Arial" panose="020B0604020202020204" pitchFamily="34" charset="0"/>
              </a:rPr>
              <a:t>:</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i="1" dirty="0" smtClean="0">
                <a:latin typeface="Arial" panose="020B0604020202020204" pitchFamily="34" charset="0"/>
                <a:cs typeface="Arial" panose="020B0604020202020204" pitchFamily="34" charset="0"/>
              </a:rPr>
              <a:t>“</a:t>
            </a:r>
            <a:r>
              <a:rPr lang="nl-NL" sz="2400" i="1" dirty="0" err="1" smtClean="0">
                <a:latin typeface="Arial" panose="020B0604020202020204" pitchFamily="34" charset="0"/>
                <a:cs typeface="Arial" panose="020B0604020202020204" pitchFamily="34" charset="0"/>
              </a:rPr>
              <a:t>soil</a:t>
            </a:r>
            <a:r>
              <a:rPr lang="nl-NL" sz="2400" i="1" dirty="0" smtClean="0">
                <a:latin typeface="Arial" panose="020B0604020202020204" pitchFamily="34" charset="0"/>
                <a:cs typeface="Arial" panose="020B0604020202020204" pitchFamily="34" charset="0"/>
              </a:rPr>
              <a:t> health </a:t>
            </a:r>
            <a:r>
              <a:rPr lang="nl-NL" sz="2400" i="1" dirty="0" err="1" smtClean="0">
                <a:latin typeface="Arial" panose="020B0604020202020204" pitchFamily="34" charset="0"/>
                <a:cs typeface="Arial" panose="020B0604020202020204" pitchFamily="34" charset="0"/>
              </a:rPr>
              <a:t>defines</a:t>
            </a:r>
            <a:r>
              <a:rPr lang="nl-NL" sz="2400" i="1" dirty="0" smtClean="0">
                <a:latin typeface="Arial" panose="020B0604020202020204" pitchFamily="34" charset="0"/>
                <a:cs typeface="Arial" panose="020B0604020202020204" pitchFamily="34" charset="0"/>
              </a:rPr>
              <a:t> the </a:t>
            </a:r>
            <a:r>
              <a:rPr lang="nl-NL" sz="2400" i="1" dirty="0" err="1" smtClean="0">
                <a:latin typeface="Arial" panose="020B0604020202020204" pitchFamily="34" charset="0"/>
                <a:cs typeface="Arial" panose="020B0604020202020204" pitchFamily="34" charset="0"/>
              </a:rPr>
              <a:t>continued</a:t>
            </a:r>
            <a:r>
              <a:rPr lang="nl-NL" sz="2400" i="1" dirty="0" smtClean="0">
                <a:latin typeface="Arial" panose="020B0604020202020204" pitchFamily="34" charset="0"/>
                <a:cs typeface="Arial" panose="020B0604020202020204" pitchFamily="34" charset="0"/>
              </a:rPr>
              <a:t> </a:t>
            </a:r>
            <a:r>
              <a:rPr lang="nl-NL" sz="2400" i="1" dirty="0" err="1" smtClean="0">
                <a:latin typeface="Arial" panose="020B0604020202020204" pitchFamily="34" charset="0"/>
                <a:cs typeface="Arial" panose="020B0604020202020204" pitchFamily="34" charset="0"/>
              </a:rPr>
              <a:t>capacity</a:t>
            </a:r>
            <a:r>
              <a:rPr lang="nl-NL" sz="2400" i="1" dirty="0" smtClean="0">
                <a:latin typeface="Arial" panose="020B0604020202020204" pitchFamily="34" charset="0"/>
                <a:cs typeface="Arial" panose="020B0604020202020204" pitchFamily="34" charset="0"/>
              </a:rPr>
              <a:t> of </a:t>
            </a:r>
            <a:r>
              <a:rPr lang="nl-NL" sz="2400" i="1" dirty="0" err="1" smtClean="0">
                <a:latin typeface="Arial" panose="020B0604020202020204" pitchFamily="34" charset="0"/>
                <a:cs typeface="Arial" panose="020B0604020202020204" pitchFamily="34" charset="0"/>
              </a:rPr>
              <a:t>soils</a:t>
            </a:r>
            <a:r>
              <a:rPr lang="nl-NL" sz="2400" i="1" dirty="0" smtClean="0">
                <a:latin typeface="Arial" panose="020B0604020202020204" pitchFamily="34" charset="0"/>
                <a:cs typeface="Arial" panose="020B0604020202020204" pitchFamily="34" charset="0"/>
              </a:rPr>
              <a:t> </a:t>
            </a:r>
            <a:r>
              <a:rPr lang="nl-NL" sz="2400" i="1" dirty="0" err="1" smtClean="0">
                <a:latin typeface="Arial" panose="020B0604020202020204" pitchFamily="34" charset="0"/>
                <a:cs typeface="Arial" panose="020B0604020202020204" pitchFamily="34" charset="0"/>
              </a:rPr>
              <a:t>to</a:t>
            </a:r>
            <a:r>
              <a:rPr lang="nl-NL" sz="2400" i="1" dirty="0" smtClean="0">
                <a:latin typeface="Arial" panose="020B0604020202020204" pitchFamily="34" charset="0"/>
                <a:cs typeface="Arial" panose="020B0604020202020204" pitchFamily="34" charset="0"/>
              </a:rPr>
              <a:t> </a:t>
            </a:r>
            <a:r>
              <a:rPr lang="nl-NL" sz="2400" i="1" dirty="0" err="1" smtClean="0">
                <a:latin typeface="Arial" panose="020B0604020202020204" pitchFamily="34" charset="0"/>
                <a:cs typeface="Arial" panose="020B0604020202020204" pitchFamily="34" charset="0"/>
              </a:rPr>
              <a:t>contribute</a:t>
            </a:r>
            <a:r>
              <a:rPr lang="nl-NL" sz="2400" i="1" dirty="0" smtClean="0">
                <a:latin typeface="Arial" panose="020B0604020202020204" pitchFamily="34" charset="0"/>
                <a:cs typeface="Arial" panose="020B0604020202020204" pitchFamily="34" charset="0"/>
              </a:rPr>
              <a:t> </a:t>
            </a:r>
            <a:r>
              <a:rPr lang="nl-NL" sz="2400" i="1" dirty="0" err="1" smtClean="0">
                <a:latin typeface="Arial" panose="020B0604020202020204" pitchFamily="34" charset="0"/>
                <a:cs typeface="Arial" panose="020B0604020202020204" pitchFamily="34" charset="0"/>
              </a:rPr>
              <a:t>to</a:t>
            </a:r>
            <a:r>
              <a:rPr lang="nl-NL" sz="2400" i="1" dirty="0" smtClean="0">
                <a:latin typeface="Arial" panose="020B0604020202020204" pitchFamily="34" charset="0"/>
                <a:cs typeface="Arial" panose="020B0604020202020204" pitchFamily="34" charset="0"/>
              </a:rPr>
              <a:t> </a:t>
            </a:r>
            <a:r>
              <a:rPr lang="nl-NL" sz="2400" i="1" dirty="0" err="1" smtClean="0">
                <a:latin typeface="Arial" panose="020B0604020202020204" pitchFamily="34" charset="0"/>
                <a:cs typeface="Arial" panose="020B0604020202020204" pitchFamily="34" charset="0"/>
              </a:rPr>
              <a:t>ecosystem</a:t>
            </a:r>
            <a:r>
              <a:rPr lang="nl-NL" sz="2400" i="1" dirty="0" smtClean="0">
                <a:latin typeface="Arial" panose="020B0604020202020204" pitchFamily="34" charset="0"/>
                <a:cs typeface="Arial" panose="020B0604020202020204" pitchFamily="34" charset="0"/>
              </a:rPr>
              <a:t> services in the line </a:t>
            </a:r>
            <a:r>
              <a:rPr lang="nl-NL" sz="2400" i="1" dirty="0" err="1" smtClean="0">
                <a:latin typeface="Arial" panose="020B0604020202020204" pitchFamily="34" charset="0"/>
                <a:cs typeface="Arial" panose="020B0604020202020204" pitchFamily="34" charset="0"/>
              </a:rPr>
              <a:t>with</a:t>
            </a:r>
            <a:r>
              <a:rPr lang="nl-NL" sz="2400" i="1" dirty="0" smtClean="0">
                <a:latin typeface="Arial" panose="020B0604020202020204" pitchFamily="34" charset="0"/>
                <a:cs typeface="Arial" panose="020B0604020202020204" pitchFamily="34" charset="0"/>
              </a:rPr>
              <a:t> the UN-</a:t>
            </a:r>
            <a:r>
              <a:rPr lang="nl-NL" sz="2400" i="1" dirty="0" err="1" smtClean="0">
                <a:latin typeface="Arial" panose="020B0604020202020204" pitchFamily="34" charset="0"/>
                <a:cs typeface="Arial" panose="020B0604020202020204" pitchFamily="34" charset="0"/>
              </a:rPr>
              <a:t>Sustainable</a:t>
            </a:r>
            <a:r>
              <a:rPr lang="nl-NL" sz="2400" i="1" dirty="0" smtClean="0">
                <a:latin typeface="Arial" panose="020B0604020202020204" pitchFamily="34" charset="0"/>
                <a:cs typeface="Arial" panose="020B0604020202020204" pitchFamily="34" charset="0"/>
              </a:rPr>
              <a:t> Development Goals (</a:t>
            </a:r>
            <a:r>
              <a:rPr lang="nl-NL" sz="2400" i="1" dirty="0" err="1" smtClean="0">
                <a:latin typeface="Arial" panose="020B0604020202020204" pitchFamily="34" charset="0"/>
                <a:cs typeface="Arial" panose="020B0604020202020204" pitchFamily="34" charset="0"/>
              </a:rPr>
              <a:t>SDGs</a:t>
            </a:r>
            <a:r>
              <a:rPr lang="nl-NL" sz="2400" i="1" dirty="0" smtClean="0">
                <a:latin typeface="Arial" panose="020B0604020202020204" pitchFamily="34" charset="0"/>
                <a:cs typeface="Arial" panose="020B0604020202020204" pitchFamily="34" charset="0"/>
              </a:rPr>
              <a:t> ) and the EU-Green Deal”. </a:t>
            </a:r>
            <a:br>
              <a:rPr lang="nl-NL" sz="2400" i="1" dirty="0" smtClean="0">
                <a:latin typeface="Arial" panose="020B0604020202020204" pitchFamily="34" charset="0"/>
                <a:cs typeface="Arial" panose="020B0604020202020204" pitchFamily="34" charset="0"/>
              </a:rPr>
            </a:br>
            <a:r>
              <a:rPr lang="nl-NL" sz="2400" i="1" dirty="0">
                <a:latin typeface="Arial" panose="020B0604020202020204" pitchFamily="34" charset="0"/>
                <a:cs typeface="Arial" panose="020B0604020202020204" pitchFamily="34" charset="0"/>
              </a:rPr>
              <a:t/>
            </a:r>
            <a:br>
              <a:rPr lang="nl-NL" sz="2400" i="1"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A modern farmer is like a </a:t>
            </a:r>
            <a:r>
              <a:rPr lang="nl-NL" sz="2400" dirty="0" err="1" smtClean="0">
                <a:latin typeface="Arial" panose="020B0604020202020204" pitchFamily="34" charset="0"/>
                <a:cs typeface="Arial" panose="020B0604020202020204" pitchFamily="34" charset="0"/>
              </a:rPr>
              <a:t>juggler</a:t>
            </a:r>
            <a:r>
              <a:rPr lang="nl-NL" sz="2400" dirty="0" smtClean="0">
                <a:latin typeface="Arial" panose="020B0604020202020204" pitchFamily="34" charset="0"/>
                <a:cs typeface="Arial" panose="020B0604020202020204" pitchFamily="34" charset="0"/>
              </a:rPr>
              <a:t> in a circus: </a:t>
            </a:r>
            <a:r>
              <a:rPr lang="nl-NL" sz="2400" dirty="0" err="1" smtClean="0">
                <a:latin typeface="Arial" panose="020B0604020202020204" pitchFamily="34" charset="0"/>
                <a:cs typeface="Arial" panose="020B0604020202020204" pitchFamily="34" charset="0"/>
              </a:rPr>
              <a:t>keeping</a:t>
            </a:r>
            <a:r>
              <a:rPr lang="nl-NL" sz="2400" dirty="0" smtClean="0">
                <a:latin typeface="Arial" panose="020B0604020202020204" pitchFamily="34" charset="0"/>
                <a:cs typeface="Arial" panose="020B0604020202020204" pitchFamily="34" charset="0"/>
              </a:rPr>
              <a:t> five </a:t>
            </a:r>
            <a:r>
              <a:rPr lang="nl-NL" sz="2400" dirty="0" err="1" smtClean="0">
                <a:latin typeface="Arial" panose="020B0604020202020204" pitchFamily="34" charset="0"/>
                <a:cs typeface="Arial" panose="020B0604020202020204" pitchFamily="34" charset="0"/>
              </a:rPr>
              <a:t>balls</a:t>
            </a:r>
            <a:r>
              <a:rPr lang="nl-NL" sz="2400" dirty="0" smtClean="0">
                <a:latin typeface="Arial" panose="020B0604020202020204" pitchFamily="34" charset="0"/>
                <a:cs typeface="Arial" panose="020B0604020202020204" pitchFamily="34" charset="0"/>
              </a:rPr>
              <a:t> in the air: </a:t>
            </a:r>
            <a:r>
              <a:rPr lang="nl-NL" sz="2400" dirty="0" err="1" smtClean="0">
                <a:latin typeface="Arial" panose="020B0604020202020204" pitchFamily="34" charset="0"/>
                <a:cs typeface="Arial" panose="020B0604020202020204" pitchFamily="34" charset="0"/>
              </a:rPr>
              <a:t>rather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just</a:t>
            </a:r>
            <a:r>
              <a:rPr lang="nl-NL" sz="2400" dirty="0" smtClean="0">
                <a:latin typeface="Arial" panose="020B0604020202020204" pitchFamily="34" charset="0"/>
                <a:cs typeface="Arial" panose="020B0604020202020204" pitchFamily="34" charset="0"/>
              </a:rPr>
              <a:t> produce </a:t>
            </a:r>
            <a:r>
              <a:rPr lang="nl-NL" sz="2400" dirty="0" err="1" smtClean="0">
                <a:latin typeface="Arial" panose="020B0604020202020204" pitchFamily="34" charset="0"/>
                <a:cs typeface="Arial" panose="020B0604020202020204" pitchFamily="34" charset="0"/>
              </a:rPr>
              <a:t>healthy</a:t>
            </a:r>
            <a:r>
              <a:rPr lang="nl-NL" sz="2400" dirty="0" smtClean="0">
                <a:latin typeface="Arial" panose="020B0604020202020204" pitchFamily="34" charset="0"/>
                <a:cs typeface="Arial" panose="020B0604020202020204" pitchFamily="34" charset="0"/>
              </a:rPr>
              <a:t> food, he is </a:t>
            </a:r>
            <a:r>
              <a:rPr lang="nl-NL" sz="2400" dirty="0" err="1" smtClean="0">
                <a:latin typeface="Arial" panose="020B0604020202020204" pitchFamily="34" charset="0"/>
                <a:cs typeface="Arial" panose="020B0604020202020204" pitchFamily="34" charset="0"/>
              </a:rPr>
              <a:t>also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supposed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maintain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ground</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surfacewater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quality</a:t>
            </a:r>
            <a:r>
              <a:rPr lang="nl-NL" sz="2400" dirty="0" smtClean="0">
                <a:latin typeface="Arial" panose="020B0604020202020204" pitchFamily="34" charset="0"/>
                <a:cs typeface="Arial" panose="020B0604020202020204" pitchFamily="34" charset="0"/>
              </a:rPr>
              <a:t> , </a:t>
            </a:r>
            <a:r>
              <a:rPr lang="nl-NL" sz="2400" dirty="0" err="1" smtClean="0">
                <a:latin typeface="Arial" panose="020B0604020202020204" pitchFamily="34" charset="0"/>
                <a:cs typeface="Arial" panose="020B0604020202020204" pitchFamily="34" charset="0"/>
              </a:rPr>
              <a:t>capture</a:t>
            </a:r>
            <a:r>
              <a:rPr lang="nl-NL" sz="2400" dirty="0" smtClean="0">
                <a:latin typeface="Arial" panose="020B0604020202020204" pitchFamily="34" charset="0"/>
                <a:cs typeface="Arial" panose="020B0604020202020204" pitchFamily="34" charset="0"/>
              </a:rPr>
              <a:t> carbon  and limit </a:t>
            </a:r>
            <a:r>
              <a:rPr lang="nl-NL" sz="2400" dirty="0" err="1" smtClean="0">
                <a:latin typeface="Arial" panose="020B0604020202020204" pitchFamily="34" charset="0"/>
                <a:cs typeface="Arial" panose="020B0604020202020204" pitchFamily="34" charset="0"/>
              </a:rPr>
              <a:t>greenhouse</a:t>
            </a:r>
            <a:r>
              <a:rPr lang="nl-NL" sz="2400" dirty="0" smtClean="0">
                <a:latin typeface="Arial" panose="020B0604020202020204" pitchFamily="34" charset="0"/>
                <a:cs typeface="Arial" panose="020B0604020202020204" pitchFamily="34" charset="0"/>
              </a:rPr>
              <a:t>-gas </a:t>
            </a:r>
            <a:r>
              <a:rPr lang="nl-NL" sz="2400" dirty="0" err="1" smtClean="0">
                <a:latin typeface="Arial" panose="020B0604020202020204" pitchFamily="34" charset="0"/>
                <a:cs typeface="Arial" panose="020B0604020202020204" pitchFamily="34" charset="0"/>
              </a:rPr>
              <a:t>emission</a:t>
            </a:r>
            <a:r>
              <a:rPr lang="nl-NL" sz="2400" dirty="0" smtClean="0">
                <a:latin typeface="Arial" panose="020B0604020202020204" pitchFamily="34" charset="0"/>
                <a:cs typeface="Arial" panose="020B0604020202020204" pitchFamily="34" charset="0"/>
              </a:rPr>
              <a:t> for </a:t>
            </a:r>
            <a:r>
              <a:rPr lang="nl-NL" sz="2400" dirty="0" err="1" smtClean="0">
                <a:latin typeface="Arial" panose="020B0604020202020204" pitchFamily="34" charset="0"/>
                <a:cs typeface="Arial" panose="020B0604020202020204" pitchFamily="34" charset="0"/>
              </a:rPr>
              <a:t>climate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mitigation</a:t>
            </a:r>
            <a:r>
              <a:rPr lang="nl-NL" sz="2400" dirty="0" smtClean="0">
                <a:latin typeface="Arial" panose="020B0604020202020204" pitchFamily="34" charset="0"/>
                <a:cs typeface="Arial" panose="020B0604020202020204" pitchFamily="34" charset="0"/>
              </a:rPr>
              <a:t> and preserve </a:t>
            </a:r>
            <a:r>
              <a:rPr lang="nl-NL" sz="2400" dirty="0" err="1" smtClean="0">
                <a:latin typeface="Arial" panose="020B0604020202020204" pitchFamily="34" charset="0"/>
                <a:cs typeface="Arial" panose="020B0604020202020204" pitchFamily="34" charset="0"/>
              </a:rPr>
              <a:t>biodiversity</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i="1" dirty="0" smtClean="0">
                <a:latin typeface="Arial" panose="020B0604020202020204" pitchFamily="34" charset="0"/>
                <a:cs typeface="Arial" panose="020B0604020202020204" pitchFamily="34" charset="0"/>
              </a:rPr>
              <a:t/>
            </a:r>
            <a:br>
              <a:rPr lang="nl-NL" sz="2400" i="1" dirty="0" smtClean="0">
                <a:latin typeface="Arial" panose="020B0604020202020204" pitchFamily="34" charset="0"/>
                <a:cs typeface="Arial" panose="020B0604020202020204" pitchFamily="34" charset="0"/>
              </a:rPr>
            </a:br>
            <a:r>
              <a:rPr lang="nl-NL" sz="2400" i="1" dirty="0">
                <a:latin typeface="Arial" panose="020B0604020202020204" pitchFamily="34" charset="0"/>
                <a:cs typeface="Arial" panose="020B0604020202020204" pitchFamily="34" charset="0"/>
              </a:rPr>
              <a:t/>
            </a:r>
            <a:br>
              <a:rPr lang="nl-NL" sz="2400" i="1" dirty="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3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466730"/>
          </a:xfrm>
        </p:spPr>
        <p:txBody>
          <a:bodyPr>
            <a:normAutofit/>
          </a:bodyPr>
          <a:lstStyle/>
          <a:p>
            <a:pPr algn="l"/>
            <a:r>
              <a:rPr lang="nl-NL" sz="2400" dirty="0" err="1" smtClean="0">
                <a:latin typeface="Arial" panose="020B0604020202020204" pitchFamily="34" charset="0"/>
                <a:cs typeface="Arial" panose="020B0604020202020204" pitchFamily="34" charset="0"/>
              </a:rPr>
              <a:t>Why</a:t>
            </a:r>
            <a:r>
              <a:rPr lang="nl-NL" sz="2400" dirty="0" smtClean="0">
                <a:latin typeface="Arial" panose="020B0604020202020204" pitchFamily="34" charset="0"/>
                <a:cs typeface="Arial" panose="020B0604020202020204" pitchFamily="34" charset="0"/>
              </a:rPr>
              <a:t> talk </a:t>
            </a:r>
            <a:r>
              <a:rPr lang="nl-NL" sz="2400" dirty="0" err="1" smtClean="0">
                <a:latin typeface="Arial" panose="020B0604020202020204" pitchFamily="34" charset="0"/>
                <a:cs typeface="Arial" panose="020B0604020202020204" pitchFamily="34" charset="0"/>
              </a:rPr>
              <a:t>about</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ecosystem</a:t>
            </a:r>
            <a:r>
              <a:rPr lang="nl-NL" sz="2400" b="1" dirty="0" smtClean="0">
                <a:latin typeface="Arial" panose="020B0604020202020204" pitchFamily="34" charset="0"/>
                <a:cs typeface="Arial" panose="020B0604020202020204" pitchFamily="34" charset="0"/>
              </a:rPr>
              <a:t> services? “</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Ecosystems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contain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soil</a:t>
            </a:r>
            <a:r>
              <a:rPr lang="nl-NL" sz="2400" dirty="0" smtClean="0">
                <a:latin typeface="Arial" panose="020B0604020202020204" pitchFamily="34" charset="0"/>
                <a:cs typeface="Arial" panose="020B0604020202020204" pitchFamily="34" charset="0"/>
              </a:rPr>
              <a:t>, water, air, </a:t>
            </a:r>
            <a:r>
              <a:rPr lang="nl-NL" sz="2400" dirty="0" err="1" smtClean="0">
                <a:latin typeface="Arial" panose="020B0604020202020204" pitchFamily="34" charset="0"/>
                <a:cs typeface="Arial" panose="020B0604020202020204" pitchFamily="34" charset="0"/>
              </a:rPr>
              <a:t>plants</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animals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including</a:t>
            </a:r>
            <a:r>
              <a:rPr lang="nl-NL" sz="2400" dirty="0" smtClean="0">
                <a:latin typeface="Arial" panose="020B0604020202020204" pitchFamily="34" charset="0"/>
                <a:cs typeface="Arial" panose="020B0604020202020204" pitchFamily="34" charset="0"/>
              </a:rPr>
              <a:t> man. </a:t>
            </a:r>
            <a:r>
              <a:rPr lang="nl-NL" sz="2400" dirty="0" err="1" smtClean="0">
                <a:latin typeface="Arial" panose="020B0604020202020204" pitchFamily="34" charset="0"/>
                <a:cs typeface="Arial" panose="020B0604020202020204" pitchFamily="34" charset="0"/>
              </a:rPr>
              <a:t>Ecosystems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provide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essential</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services”  t o </a:t>
            </a:r>
            <a:r>
              <a:rPr lang="nl-NL" sz="2400" dirty="0" err="1" smtClean="0">
                <a:latin typeface="Arial" panose="020B0604020202020204" pitchFamily="34" charset="0"/>
                <a:cs typeface="Arial" panose="020B0604020202020204" pitchFamily="34" charset="0"/>
              </a:rPr>
              <a:t>mankind</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But </a:t>
            </a:r>
            <a:r>
              <a:rPr lang="nl-NL" sz="2400" dirty="0" err="1" smtClean="0">
                <a:latin typeface="Arial" panose="020B0604020202020204" pitchFamily="34" charset="0"/>
                <a:cs typeface="Arial" panose="020B0604020202020204" pitchFamily="34" charset="0"/>
              </a:rPr>
              <a:t>ecosystems</a:t>
            </a:r>
            <a:r>
              <a:rPr lang="nl-NL" sz="2400" dirty="0" smtClean="0">
                <a:latin typeface="Arial" panose="020B0604020202020204" pitchFamily="34" charset="0"/>
                <a:cs typeface="Arial" panose="020B0604020202020204" pitchFamily="34" charset="0"/>
              </a:rPr>
              <a:t> call the shots, </a:t>
            </a:r>
            <a:r>
              <a:rPr lang="nl-NL" sz="2400" dirty="0" err="1" smtClean="0">
                <a:latin typeface="Arial" panose="020B0604020202020204" pitchFamily="34" charset="0"/>
                <a:cs typeface="Arial" panose="020B0604020202020204" pitchFamily="34" charset="0"/>
              </a:rPr>
              <a:t>not</a:t>
            </a:r>
            <a:r>
              <a:rPr lang="nl-NL" sz="2400" dirty="0" smtClean="0">
                <a:latin typeface="Arial" panose="020B0604020202020204" pitchFamily="34" charset="0"/>
                <a:cs typeface="Arial" panose="020B0604020202020204" pitchFamily="34" charset="0"/>
              </a:rPr>
              <a:t> man !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Our</a:t>
            </a:r>
            <a:r>
              <a:rPr lang="nl-NL" sz="2400" dirty="0" smtClean="0">
                <a:latin typeface="Arial" panose="020B0604020202020204" pitchFamily="34" charset="0"/>
                <a:cs typeface="Arial" panose="020B0604020202020204" pitchFamily="34" charset="0"/>
              </a:rPr>
              <a:t> life </a:t>
            </a:r>
            <a:r>
              <a:rPr lang="nl-NL" sz="2400" dirty="0" err="1" smtClean="0">
                <a:latin typeface="Arial" panose="020B0604020202020204" pitchFamily="34" charset="0"/>
                <a:cs typeface="Arial" panose="020B0604020202020204" pitchFamily="34" charset="0"/>
              </a:rPr>
              <a:t>depends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fully</a:t>
            </a:r>
            <a:r>
              <a:rPr lang="nl-NL" sz="2400" dirty="0" smtClean="0">
                <a:latin typeface="Arial" panose="020B0604020202020204" pitchFamily="34" charset="0"/>
                <a:cs typeface="Arial" panose="020B0604020202020204" pitchFamily="34" charset="0"/>
              </a:rPr>
              <a:t> on </a:t>
            </a:r>
            <a:r>
              <a:rPr lang="nl-NL" sz="2400" dirty="0" err="1" smtClean="0">
                <a:latin typeface="Arial" panose="020B0604020202020204" pitchFamily="34" charset="0"/>
                <a:cs typeface="Arial" panose="020B0604020202020204" pitchFamily="34" charset="0"/>
              </a:rPr>
              <a:t>healthy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ecosystems</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healthy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soils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provide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an</a:t>
            </a:r>
            <a:r>
              <a:rPr lang="nl-NL" sz="2400" dirty="0" smtClean="0">
                <a:latin typeface="Arial" panose="020B0604020202020204" pitchFamily="34" charset="0"/>
                <a:cs typeface="Arial" panose="020B0604020202020204" pitchFamily="34" charset="0"/>
              </a:rPr>
              <a:t> important </a:t>
            </a:r>
            <a:r>
              <a:rPr lang="nl-NL" sz="2400" dirty="0" err="1" smtClean="0">
                <a:latin typeface="Arial" panose="020B0604020202020204" pitchFamily="34" charset="0"/>
                <a:cs typeface="Arial" panose="020B0604020202020204" pitchFamily="34" charset="0"/>
              </a:rPr>
              <a:t>contribution</a:t>
            </a:r>
            <a:r>
              <a:rPr lang="nl-NL" sz="2400" dirty="0" smtClean="0">
                <a:latin typeface="Arial" panose="020B0604020202020204" pitchFamily="34" charset="0"/>
                <a:cs typeface="Arial" panose="020B0604020202020204" pitchFamily="34" charset="0"/>
              </a:rPr>
              <a:t>. But </a:t>
            </a:r>
            <a:r>
              <a:rPr lang="nl-NL" sz="2400" dirty="0" err="1" smtClean="0">
                <a:latin typeface="Arial" panose="020B0604020202020204" pitchFamily="34" charset="0"/>
                <a:cs typeface="Arial" panose="020B0604020202020204" pitchFamily="34" charset="0"/>
              </a:rPr>
              <a:t>so</a:t>
            </a:r>
            <a:r>
              <a:rPr lang="nl-NL" sz="2400" dirty="0" smtClean="0">
                <a:latin typeface="Arial" panose="020B0604020202020204" pitchFamily="34" charset="0"/>
                <a:cs typeface="Arial" panose="020B0604020202020204" pitchFamily="34" charset="0"/>
              </a:rPr>
              <a:t> does </a:t>
            </a:r>
            <a:r>
              <a:rPr lang="nl-NL" sz="2400" dirty="0" err="1" smtClean="0">
                <a:latin typeface="Arial" panose="020B0604020202020204" pitchFamily="34" charset="0"/>
                <a:cs typeface="Arial" panose="020B0604020202020204" pitchFamily="34" charset="0"/>
              </a:rPr>
              <a:t>agronomy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hydrology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climatology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ecology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sociology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economics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That’s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why</a:t>
            </a:r>
            <a:r>
              <a:rPr lang="nl-NL" sz="2400" dirty="0" smtClean="0">
                <a:latin typeface="Arial" panose="020B0604020202020204" pitchFamily="34" charset="0"/>
                <a:cs typeface="Arial" panose="020B0604020202020204" pitchFamily="34" charset="0"/>
              </a:rPr>
              <a:t> we state: </a:t>
            </a:r>
            <a:r>
              <a:rPr lang="nl-NL" sz="2400" i="1" dirty="0" smtClean="0">
                <a:latin typeface="Arial" panose="020B0604020202020204" pitchFamily="34" charset="0"/>
                <a:cs typeface="Arial" panose="020B0604020202020204" pitchFamily="34" charset="0"/>
              </a:rPr>
              <a:t>..</a:t>
            </a:r>
            <a:r>
              <a:rPr lang="nl-NL" sz="2400" i="1" dirty="0" err="1" smtClean="0">
                <a:latin typeface="Arial" panose="020B0604020202020204" pitchFamily="34" charset="0"/>
                <a:cs typeface="Arial" panose="020B0604020202020204" pitchFamily="34" charset="0"/>
              </a:rPr>
              <a:t>soil</a:t>
            </a:r>
            <a:r>
              <a:rPr lang="nl-NL" sz="2400" i="1" dirty="0" smtClean="0">
                <a:latin typeface="Arial" panose="020B0604020202020204" pitchFamily="34" charset="0"/>
                <a:cs typeface="Arial" panose="020B0604020202020204" pitchFamily="34" charset="0"/>
              </a:rPr>
              <a:t> </a:t>
            </a:r>
            <a:r>
              <a:rPr lang="nl-NL" sz="2400" i="1" dirty="0" err="1" smtClean="0">
                <a:latin typeface="Arial" panose="020B0604020202020204" pitchFamily="34" charset="0"/>
                <a:cs typeface="Arial" panose="020B0604020202020204" pitchFamily="34" charset="0"/>
              </a:rPr>
              <a:t>contributions</a:t>
            </a:r>
            <a:r>
              <a:rPr lang="nl-NL" sz="2400" i="1" dirty="0" smtClean="0">
                <a:latin typeface="Arial" panose="020B0604020202020204" pitchFamily="34" charset="0"/>
                <a:cs typeface="Arial" panose="020B0604020202020204" pitchFamily="34" charset="0"/>
              </a:rPr>
              <a:t> </a:t>
            </a:r>
            <a:r>
              <a:rPr lang="nl-NL" sz="2400" i="1" dirty="0" err="1" smtClean="0">
                <a:latin typeface="Arial" panose="020B0604020202020204" pitchFamily="34" charset="0"/>
                <a:cs typeface="Arial" panose="020B0604020202020204" pitchFamily="34" charset="0"/>
              </a:rPr>
              <a:t>to</a:t>
            </a:r>
            <a:r>
              <a:rPr lang="nl-NL" sz="2400" i="1" dirty="0" smtClean="0">
                <a:latin typeface="Arial" panose="020B0604020202020204" pitchFamily="34" charset="0"/>
                <a:cs typeface="Arial" panose="020B0604020202020204" pitchFamily="34" charset="0"/>
              </a:rPr>
              <a:t>…</a:t>
            </a:r>
            <a:br>
              <a:rPr lang="nl-NL" sz="2400" i="1"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Problem</a:t>
            </a:r>
            <a:r>
              <a:rPr lang="nl-NL" sz="2400" dirty="0" smtClean="0">
                <a:latin typeface="Arial" panose="020B0604020202020204" pitchFamily="34" charset="0"/>
                <a:cs typeface="Arial" panose="020B0604020202020204" pitchFamily="34" charset="0"/>
              </a:rPr>
              <a:t> 1: </a:t>
            </a:r>
            <a:r>
              <a:rPr lang="nl-NL" sz="2400" dirty="0" err="1" smtClean="0">
                <a:latin typeface="Arial" panose="020B0604020202020204" pitchFamily="34" charset="0"/>
                <a:cs typeface="Arial" panose="020B0604020202020204" pitchFamily="34" charset="0"/>
              </a:rPr>
              <a:t>This</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is a </a:t>
            </a:r>
            <a:r>
              <a:rPr lang="nl-NL" sz="2400" dirty="0" err="1" smtClean="0">
                <a:latin typeface="Arial" panose="020B0604020202020204" pitchFamily="34" charset="0"/>
                <a:cs typeface="Arial" panose="020B0604020202020204" pitchFamily="34" charset="0"/>
              </a:rPr>
              <a:t>difficult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message</a:t>
            </a:r>
            <a:r>
              <a:rPr lang="nl-NL" sz="2400" dirty="0" smtClean="0">
                <a:latin typeface="Arial" panose="020B0604020202020204" pitchFamily="34" charset="0"/>
                <a:cs typeface="Arial" panose="020B0604020202020204" pitchFamily="34" charset="0"/>
              </a:rPr>
              <a:t> for </a:t>
            </a:r>
            <a:r>
              <a:rPr lang="nl-NL" sz="2400" dirty="0" err="1" smtClean="0">
                <a:latin typeface="Arial" panose="020B0604020202020204" pitchFamily="34" charset="0"/>
                <a:cs typeface="Arial" panose="020B0604020202020204" pitchFamily="34" charset="0"/>
              </a:rPr>
              <a:t>scientific</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disciplines</a:t>
            </a:r>
            <a:r>
              <a:rPr lang="nl-NL" sz="2400" dirty="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tend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focus on </a:t>
            </a:r>
            <a:r>
              <a:rPr lang="nl-NL" sz="2400" dirty="0" err="1" smtClean="0">
                <a:latin typeface="Arial" panose="020B0604020202020204" pitchFamily="34" charset="0"/>
                <a:cs typeface="Arial" panose="020B0604020202020204" pitchFamily="34" charset="0"/>
              </a:rPr>
              <a:t>their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own</a:t>
            </a:r>
            <a:r>
              <a:rPr lang="nl-NL" sz="2400" dirty="0" smtClean="0">
                <a:latin typeface="Arial" panose="020B0604020202020204" pitchFamily="34" charset="0"/>
                <a:cs typeface="Arial" panose="020B0604020202020204" pitchFamily="34" charset="0"/>
              </a:rPr>
              <a:t> field, </a:t>
            </a:r>
            <a:r>
              <a:rPr lang="nl-NL" sz="2400" dirty="0" err="1" smtClean="0">
                <a:latin typeface="Arial" panose="020B0604020202020204" pitchFamily="34" charset="0"/>
                <a:cs typeface="Arial" panose="020B0604020202020204" pitchFamily="34" charset="0"/>
              </a:rPr>
              <a:t>while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working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with</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colleagues</a:t>
            </a:r>
            <a:r>
              <a:rPr lang="nl-NL" sz="2400" dirty="0" smtClean="0">
                <a:latin typeface="Arial" panose="020B0604020202020204" pitchFamily="34" charset="0"/>
                <a:cs typeface="Arial" panose="020B0604020202020204" pitchFamily="34" charset="0"/>
              </a:rPr>
              <a:t> in </a:t>
            </a:r>
            <a:r>
              <a:rPr lang="nl-NL" sz="2400" dirty="0" err="1" smtClean="0">
                <a:latin typeface="Arial" panose="020B0604020202020204" pitchFamily="34" charset="0"/>
                <a:cs typeface="Arial" panose="020B0604020202020204" pitchFamily="34" charset="0"/>
              </a:rPr>
              <a:t>other</a:t>
            </a:r>
            <a:r>
              <a:rPr lang="nl-NL" sz="2400" dirty="0" smtClean="0">
                <a:latin typeface="Arial" panose="020B0604020202020204" pitchFamily="34" charset="0"/>
                <a:cs typeface="Arial" panose="020B0604020202020204" pitchFamily="34" charset="0"/>
              </a:rPr>
              <a:t> disciplines is </a:t>
            </a:r>
            <a:r>
              <a:rPr lang="nl-NL" sz="2400" dirty="0" err="1" smtClean="0">
                <a:latin typeface="Arial" panose="020B0604020202020204" pitchFamily="34" charset="0"/>
                <a:cs typeface="Arial" panose="020B0604020202020204" pitchFamily="34" charset="0"/>
              </a:rPr>
              <a:t>essential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That’s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why</a:t>
            </a:r>
            <a:r>
              <a:rPr lang="nl-NL" sz="2400" dirty="0" smtClean="0">
                <a:latin typeface="Arial" panose="020B0604020202020204" pitchFamily="34" charset="0"/>
                <a:cs typeface="Arial" panose="020B0604020202020204" pitchFamily="34" charset="0"/>
              </a:rPr>
              <a:t> farmers </a:t>
            </a:r>
            <a:r>
              <a:rPr lang="nl-NL" sz="2400" dirty="0" err="1" smtClean="0">
                <a:latin typeface="Arial" panose="020B0604020202020204" pitchFamily="34" charset="0"/>
                <a:cs typeface="Arial" panose="020B0604020202020204" pitchFamily="34" charset="0"/>
              </a:rPr>
              <a:t>should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a:t>
            </a:r>
            <a:r>
              <a:rPr lang="nl-NL" sz="2400" dirty="0" smtClean="0">
                <a:latin typeface="Arial" panose="020B0604020202020204" pitchFamily="34" charset="0"/>
                <a:cs typeface="Arial" panose="020B0604020202020204" pitchFamily="34" charset="0"/>
              </a:rPr>
              <a:t> in charge in </a:t>
            </a:r>
            <a:r>
              <a:rPr lang="nl-NL" sz="2400" dirty="0" err="1" smtClean="0">
                <a:latin typeface="Arial" panose="020B0604020202020204" pitchFamily="34" charset="0"/>
                <a:cs typeface="Arial" panose="020B0604020202020204" pitchFamily="34" charset="0"/>
              </a:rPr>
              <a:t>LLs</a:t>
            </a:r>
            <a:r>
              <a:rPr lang="nl-NL" sz="2400" dirty="0" smtClean="0">
                <a:latin typeface="Arial" panose="020B0604020202020204" pitchFamily="34" charset="0"/>
                <a:cs typeface="Arial" panose="020B0604020202020204" pitchFamily="34" charset="0"/>
              </a:rPr>
              <a:t> as </a:t>
            </a:r>
            <a:r>
              <a:rPr lang="nl-NL" sz="2400" dirty="0" err="1" smtClean="0">
                <a:latin typeface="Arial" panose="020B0604020202020204" pitchFamily="34" charset="0"/>
                <a:cs typeface="Arial" panose="020B0604020202020204" pitchFamily="34" charset="0"/>
              </a:rPr>
              <a:t>they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see</a:t>
            </a:r>
            <a:r>
              <a:rPr lang="nl-NL" sz="2400" dirty="0" smtClean="0">
                <a:latin typeface="Arial" panose="020B0604020202020204" pitchFamily="34" charset="0"/>
                <a:cs typeface="Arial" panose="020B0604020202020204" pitchFamily="34" charset="0"/>
              </a:rPr>
              <a:t> the </a:t>
            </a:r>
            <a:r>
              <a:rPr lang="nl-NL" sz="2400" dirty="0" err="1" smtClean="0">
                <a:latin typeface="Arial" panose="020B0604020202020204" pitchFamily="34" charset="0"/>
                <a:cs typeface="Arial" panose="020B0604020202020204" pitchFamily="34" charset="0"/>
              </a:rPr>
              <a:t>entire</a:t>
            </a:r>
            <a:r>
              <a:rPr lang="nl-NL" sz="2400" dirty="0" smtClean="0">
                <a:latin typeface="Arial" panose="020B0604020202020204" pitchFamily="34" charset="0"/>
                <a:cs typeface="Arial" panose="020B0604020202020204" pitchFamily="34" charset="0"/>
              </a:rPr>
              <a:t> picture </a:t>
            </a:r>
            <a:r>
              <a:rPr lang="nl-NL" sz="2400" dirty="0" err="1" smtClean="0">
                <a:latin typeface="Arial" panose="020B0604020202020204" pitchFamily="34" charset="0"/>
                <a:cs typeface="Arial" panose="020B0604020202020204" pitchFamily="34" charset="0"/>
              </a:rPr>
              <a:t>from</a:t>
            </a:r>
            <a:r>
              <a:rPr lang="nl-NL" sz="2400" dirty="0" smtClean="0">
                <a:latin typeface="Arial" panose="020B0604020202020204" pitchFamily="34" charset="0"/>
                <a:cs typeface="Arial" panose="020B0604020202020204" pitchFamily="34" charset="0"/>
              </a:rPr>
              <a:t> a practical point of view. </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53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034682"/>
          </a:xfrm>
        </p:spPr>
        <p:txBody>
          <a:bodyPr>
            <a:normAutofit/>
          </a:bodyPr>
          <a:lstStyle/>
          <a:p>
            <a:pPr algn="l"/>
            <a:r>
              <a:rPr lang="nl-NL" sz="2400" dirty="0" smtClean="0">
                <a:latin typeface="Arial" panose="020B0604020202020204" pitchFamily="34" charset="0"/>
                <a:cs typeface="Arial" panose="020B0604020202020204" pitchFamily="34" charset="0"/>
              </a:rPr>
              <a:t>Farmers </a:t>
            </a:r>
            <a:r>
              <a:rPr lang="nl-NL" sz="2400" dirty="0">
                <a:latin typeface="Arial" panose="020B0604020202020204" pitchFamily="34" charset="0"/>
                <a:cs typeface="Arial" panose="020B0604020202020204" pitchFamily="34" charset="0"/>
              </a:rPr>
              <a:t>in </a:t>
            </a:r>
            <a:r>
              <a:rPr lang="nl-NL" sz="2400" dirty="0" err="1">
                <a:latin typeface="Arial" panose="020B0604020202020204" pitchFamily="34" charset="0"/>
                <a:cs typeface="Arial" panose="020B0604020202020204" pitchFamily="34" charset="0"/>
              </a:rPr>
              <a:t>LL’s</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will</a:t>
            </a:r>
            <a:r>
              <a:rPr lang="nl-NL" sz="2400" dirty="0">
                <a:latin typeface="Arial" panose="020B0604020202020204" pitchFamily="34" charset="0"/>
                <a:cs typeface="Arial" panose="020B0604020202020204" pitchFamily="34" charset="0"/>
              </a:rPr>
              <a:t> have </a:t>
            </a:r>
            <a:r>
              <a:rPr lang="nl-NL" sz="2400" dirty="0" err="1">
                <a:latin typeface="Arial" panose="020B0604020202020204" pitchFamily="34" charset="0"/>
                <a:cs typeface="Arial" panose="020B0604020202020204" pitchFamily="34" charset="0"/>
              </a:rPr>
              <a:t>to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play</a:t>
            </a:r>
            <a:r>
              <a:rPr lang="nl-NL" sz="2400" dirty="0">
                <a:latin typeface="Arial" panose="020B0604020202020204" pitchFamily="34" charset="0"/>
                <a:cs typeface="Arial" panose="020B0604020202020204" pitchFamily="34" charset="0"/>
              </a:rPr>
              <a:t> a </a:t>
            </a:r>
            <a:r>
              <a:rPr lang="nl-NL" sz="2400" dirty="0" err="1">
                <a:latin typeface="Arial" panose="020B0604020202020204" pitchFamily="34" charset="0"/>
                <a:cs typeface="Arial" panose="020B0604020202020204" pitchFamily="34" charset="0"/>
              </a:rPr>
              <a:t>key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role</a:t>
            </a:r>
            <a:r>
              <a:rPr lang="nl-NL" sz="2400" dirty="0">
                <a:latin typeface="Arial" panose="020B0604020202020204" pitchFamily="34" charset="0"/>
                <a:cs typeface="Arial" panose="020B0604020202020204" pitchFamily="34" charset="0"/>
              </a:rPr>
              <a:t> in </a:t>
            </a:r>
            <a:r>
              <a:rPr lang="nl-NL" sz="2400" dirty="0" err="1">
                <a:latin typeface="Arial" panose="020B0604020202020204" pitchFamily="34" charset="0"/>
                <a:cs typeface="Arial" panose="020B0604020202020204" pitchFamily="34" charset="0"/>
              </a:rPr>
              <a:t>keeping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all</a:t>
            </a:r>
            <a:r>
              <a:rPr lang="nl-NL" sz="2400" dirty="0">
                <a:latin typeface="Arial" panose="020B0604020202020204" pitchFamily="34" charset="0"/>
                <a:cs typeface="Arial" panose="020B0604020202020204" pitchFamily="34" charset="0"/>
              </a:rPr>
              <a:t> the </a:t>
            </a:r>
            <a:r>
              <a:rPr lang="nl-NL" sz="2400" dirty="0" err="1">
                <a:latin typeface="Arial" panose="020B0604020202020204" pitchFamily="34" charset="0"/>
                <a:cs typeface="Arial" panose="020B0604020202020204" pitchFamily="34" charset="0"/>
              </a:rPr>
              <a:t>science-frogs</a:t>
            </a:r>
            <a:r>
              <a:rPr lang="nl-NL" sz="2400" dirty="0">
                <a:latin typeface="Arial" panose="020B0604020202020204" pitchFamily="34" charset="0"/>
                <a:cs typeface="Arial" panose="020B0604020202020204" pitchFamily="34" charset="0"/>
              </a:rPr>
              <a:t> in a single </a:t>
            </a:r>
            <a:r>
              <a:rPr lang="nl-NL" sz="2400" dirty="0" err="1">
                <a:latin typeface="Arial" panose="020B0604020202020204" pitchFamily="34" charset="0"/>
                <a:cs typeface="Arial" panose="020B0604020202020204" pitchFamily="34" charset="0"/>
              </a:rPr>
              <a:t>wheelbarrow</a:t>
            </a:r>
            <a:r>
              <a:rPr lang="nl-NL" sz="2400" dirty="0">
                <a:latin typeface="Arial" panose="020B0604020202020204" pitchFamily="34" charset="0"/>
                <a:cs typeface="Arial" panose="020B0604020202020204" pitchFamily="34" charset="0"/>
              </a:rPr>
              <a:t>. Modern farmers are well </a:t>
            </a:r>
            <a:r>
              <a:rPr lang="nl-NL" sz="2400" dirty="0" err="1">
                <a:latin typeface="Arial" panose="020B0604020202020204" pitchFamily="34" charset="0"/>
                <a:cs typeface="Arial" panose="020B0604020202020204" pitchFamily="34" charset="0"/>
              </a:rPr>
              <a:t>educated</a:t>
            </a:r>
            <a:r>
              <a:rPr lang="nl-NL" sz="2400" dirty="0">
                <a:latin typeface="Arial" panose="020B0604020202020204" pitchFamily="34" charset="0"/>
                <a:cs typeface="Arial" panose="020B0604020202020204" pitchFamily="34" charset="0"/>
              </a:rPr>
              <a:t> and face a </a:t>
            </a:r>
            <a:r>
              <a:rPr lang="nl-NL" sz="2400" dirty="0" err="1">
                <a:latin typeface="Arial" panose="020B0604020202020204" pitchFamily="34" charset="0"/>
                <a:cs typeface="Arial" panose="020B0604020202020204" pitchFamily="34" charset="0"/>
              </a:rPr>
              <a:t>bewildering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complexity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soils</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differ</a:t>
            </a:r>
            <a:r>
              <a:rPr lang="nl-NL" sz="2400" dirty="0">
                <a:latin typeface="Arial" panose="020B0604020202020204" pitchFamily="34" charset="0"/>
                <a:cs typeface="Arial" panose="020B0604020202020204" pitchFamily="34" charset="0"/>
              </a:rPr>
              <a:t> and </a:t>
            </a:r>
            <a:r>
              <a:rPr lang="nl-NL" sz="2400" dirty="0" err="1">
                <a:latin typeface="Arial" panose="020B0604020202020204" pitchFamily="34" charset="0"/>
                <a:cs typeface="Arial" panose="020B0604020202020204" pitchFamily="34" charset="0"/>
              </a:rPr>
              <a:t>socio-economic</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conditions</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differ</a:t>
            </a:r>
            <a:r>
              <a:rPr lang="nl-NL" sz="2400" dirty="0">
                <a:latin typeface="Arial" panose="020B0604020202020204" pitchFamily="34" charset="0"/>
                <a:cs typeface="Arial" panose="020B0604020202020204" pitchFamily="34" charset="0"/>
              </a:rPr>
              <a:t>, the </a:t>
            </a:r>
            <a:r>
              <a:rPr lang="nl-NL" sz="2400" dirty="0" err="1">
                <a:latin typeface="Arial" panose="020B0604020202020204" pitchFamily="34" charset="0"/>
                <a:cs typeface="Arial" panose="020B0604020202020204" pitchFamily="34" charset="0"/>
              </a:rPr>
              <a:t>weather</a:t>
            </a:r>
            <a:r>
              <a:rPr lang="nl-NL" sz="2400" dirty="0">
                <a:latin typeface="Arial" panose="020B0604020202020204" pitchFamily="34" charset="0"/>
                <a:cs typeface="Arial" panose="020B0604020202020204" pitchFamily="34" charset="0"/>
              </a:rPr>
              <a:t> is </a:t>
            </a:r>
            <a:r>
              <a:rPr lang="nl-NL" sz="2400" dirty="0" err="1">
                <a:latin typeface="Arial" panose="020B0604020202020204" pitchFamily="34" charset="0"/>
                <a:cs typeface="Arial" panose="020B0604020202020204" pitchFamily="34" charset="0"/>
              </a:rPr>
              <a:t>unpredictable</a:t>
            </a:r>
            <a:r>
              <a:rPr lang="nl-NL" sz="2400" dirty="0">
                <a:latin typeface="Arial" panose="020B0604020202020204" pitchFamily="34" charset="0"/>
                <a:cs typeface="Arial" panose="020B0604020202020204" pitchFamily="34" charset="0"/>
              </a:rPr>
              <a:t> and </a:t>
            </a:r>
            <a:r>
              <a:rPr lang="nl-NL" sz="2400" dirty="0" err="1">
                <a:latin typeface="Arial" panose="020B0604020202020204" pitchFamily="34" charset="0"/>
                <a:cs typeface="Arial" panose="020B0604020202020204" pitchFamily="34" charset="0"/>
              </a:rPr>
              <a:t>every</a:t>
            </a:r>
            <a:r>
              <a:rPr lang="nl-NL" sz="2400" dirty="0">
                <a:latin typeface="Arial" panose="020B0604020202020204" pitchFamily="34" charset="0"/>
                <a:cs typeface="Arial" panose="020B0604020202020204" pitchFamily="34" charset="0"/>
              </a:rPr>
              <a:t> farmer has his </a:t>
            </a:r>
            <a:r>
              <a:rPr lang="nl-NL" sz="2400" dirty="0" err="1">
                <a:latin typeface="Arial" panose="020B0604020202020204" pitchFamily="34" charset="0"/>
                <a:cs typeface="Arial" panose="020B0604020202020204" pitchFamily="34" charset="0"/>
              </a:rPr>
              <a:t>own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style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their</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strength</a:t>
            </a:r>
            <a:r>
              <a:rPr lang="nl-NL" sz="2400" dirty="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Problem</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2: the research community is </a:t>
            </a:r>
            <a:r>
              <a:rPr lang="nl-NL" sz="2400" dirty="0" err="1">
                <a:latin typeface="Arial" panose="020B0604020202020204" pitchFamily="34" charset="0"/>
                <a:cs typeface="Arial" panose="020B0604020202020204" pitchFamily="34" charset="0"/>
              </a:rPr>
              <a:t>used</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to</a:t>
            </a:r>
            <a:r>
              <a:rPr lang="nl-NL" sz="2400" dirty="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linear</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research: a </a:t>
            </a:r>
            <a:r>
              <a:rPr lang="nl-NL" sz="2400" dirty="0" err="1">
                <a:latin typeface="Arial" panose="020B0604020202020204" pitchFamily="34" charset="0"/>
                <a:cs typeface="Arial" panose="020B0604020202020204" pitchFamily="34" charset="0"/>
              </a:rPr>
              <a:t>problem</a:t>
            </a:r>
            <a:r>
              <a:rPr lang="nl-NL" sz="2400" dirty="0">
                <a:latin typeface="Arial" panose="020B0604020202020204" pitchFamily="34" charset="0"/>
                <a:cs typeface="Arial" panose="020B0604020202020204" pitchFamily="34" charset="0"/>
              </a:rPr>
              <a:t> is </a:t>
            </a:r>
            <a:r>
              <a:rPr lang="nl-NL" sz="2400" dirty="0" err="1">
                <a:latin typeface="Arial" panose="020B0604020202020204" pitchFamily="34" charset="0"/>
                <a:cs typeface="Arial" panose="020B0604020202020204" pitchFamily="34" charset="0"/>
              </a:rPr>
              <a:t>defined</a:t>
            </a:r>
            <a:r>
              <a:rPr lang="nl-NL" sz="2400" dirty="0">
                <a:latin typeface="Arial" panose="020B0604020202020204" pitchFamily="34" charset="0"/>
                <a:cs typeface="Arial" panose="020B0604020202020204" pitchFamily="34" charset="0"/>
              </a:rPr>
              <a:t>, research is </a:t>
            </a:r>
            <a:r>
              <a:rPr lang="nl-NL" sz="2400" dirty="0" err="1">
                <a:latin typeface="Arial" panose="020B0604020202020204" pitchFamily="34" charset="0"/>
                <a:cs typeface="Arial" panose="020B0604020202020204" pitchFamily="34" charset="0"/>
              </a:rPr>
              <a:t>done</a:t>
            </a:r>
            <a:r>
              <a:rPr lang="nl-NL" sz="2400" dirty="0">
                <a:latin typeface="Arial" panose="020B0604020202020204" pitchFamily="34" charset="0"/>
                <a:cs typeface="Arial" panose="020B0604020202020204" pitchFamily="34" charset="0"/>
              </a:rPr>
              <a:t> and a solution is </a:t>
            </a:r>
            <a:r>
              <a:rPr lang="nl-NL" sz="2400" dirty="0" err="1">
                <a:latin typeface="Arial" panose="020B0604020202020204" pitchFamily="34" charset="0"/>
                <a:cs typeface="Arial" panose="020B0604020202020204" pitchFamily="34" charset="0"/>
              </a:rPr>
              <a:t>obtained</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Experiments</a:t>
            </a:r>
            <a:r>
              <a:rPr lang="nl-NL" sz="2400" dirty="0">
                <a:latin typeface="Arial" panose="020B0604020202020204" pitchFamily="34" charset="0"/>
                <a:cs typeface="Arial" panose="020B0604020202020204" pitchFamily="34" charset="0"/>
              </a:rPr>
              <a:t> have </a:t>
            </a:r>
            <a:r>
              <a:rPr lang="nl-NL" sz="2400" dirty="0" err="1">
                <a:latin typeface="Arial" panose="020B0604020202020204" pitchFamily="34" charset="0"/>
                <a:cs typeface="Arial" panose="020B0604020202020204" pitchFamily="34" charset="0"/>
              </a:rPr>
              <a:t>to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be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repeated</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several</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times</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to</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allow</a:t>
            </a:r>
            <a:r>
              <a:rPr lang="nl-NL" sz="2400" dirty="0">
                <a:latin typeface="Arial" panose="020B0604020202020204" pitchFamily="34" charset="0"/>
                <a:cs typeface="Arial" panose="020B0604020202020204" pitchFamily="34" charset="0"/>
              </a:rPr>
              <a:t> a </a:t>
            </a:r>
            <a:r>
              <a:rPr lang="nl-NL" sz="2400" dirty="0" err="1">
                <a:latin typeface="Arial" panose="020B0604020202020204" pitchFamily="34" charset="0"/>
                <a:cs typeface="Arial" panose="020B0604020202020204" pitchFamily="34" charset="0"/>
              </a:rPr>
              <a:t>statistical</a:t>
            </a:r>
            <a:r>
              <a:rPr lang="nl-NL" sz="2400" dirty="0">
                <a:latin typeface="Arial" panose="020B0604020202020204" pitchFamily="34" charset="0"/>
                <a:cs typeface="Arial" panose="020B0604020202020204" pitchFamily="34" charset="0"/>
              </a:rPr>
              <a:t> analysis </a:t>
            </a:r>
            <a:r>
              <a:rPr lang="nl-NL" sz="2400" dirty="0" err="1">
                <a:latin typeface="Arial" panose="020B0604020202020204" pitchFamily="34" charset="0"/>
                <a:cs typeface="Arial" panose="020B0604020202020204" pitchFamily="34" charset="0"/>
              </a:rPr>
              <a:t>before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reaching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conclusions</a:t>
            </a:r>
            <a:r>
              <a:rPr lang="nl-NL" sz="2400" dirty="0" smtClean="0">
                <a:latin typeface="Arial" panose="020B0604020202020204" pitchFamily="34" charset="0"/>
                <a:cs typeface="Arial" panose="020B0604020202020204" pitchFamily="34" charset="0"/>
              </a:rPr>
              <a:t>. But </a:t>
            </a:r>
            <a:r>
              <a:rPr lang="nl-NL" sz="2400" dirty="0" err="1" smtClean="0">
                <a:latin typeface="Arial" panose="020B0604020202020204" pitchFamily="34" charset="0"/>
                <a:cs typeface="Arial" panose="020B0604020202020204" pitchFamily="34" charset="0"/>
              </a:rPr>
              <a:t>every</a:t>
            </a:r>
            <a:r>
              <a:rPr lang="nl-NL" sz="2400" dirty="0" smtClean="0">
                <a:latin typeface="Arial" panose="020B0604020202020204" pitchFamily="34" charset="0"/>
                <a:cs typeface="Arial" panose="020B0604020202020204" pitchFamily="34" charset="0"/>
              </a:rPr>
              <a:t> LL is </a:t>
            </a:r>
            <a:r>
              <a:rPr lang="nl-NL" sz="2400" dirty="0" err="1" smtClean="0">
                <a:latin typeface="Arial" panose="020B0604020202020204" pitchFamily="34" charset="0"/>
                <a:cs typeface="Arial" panose="020B0604020202020204" pitchFamily="34" charset="0"/>
              </a:rPr>
              <a:t>unique</a:t>
            </a:r>
            <a:r>
              <a:rPr lang="nl-NL" sz="2400" dirty="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and </a:t>
            </a:r>
            <a:r>
              <a:rPr lang="nl-NL" sz="2400" dirty="0" err="1" smtClean="0">
                <a:latin typeface="Arial" panose="020B0604020202020204" pitchFamily="34" charset="0"/>
                <a:cs typeface="Arial" panose="020B0604020202020204" pitchFamily="34" charset="0"/>
              </a:rPr>
              <a:t>cannot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exactly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repeated</a:t>
            </a:r>
            <a:r>
              <a:rPr lang="nl-NL" sz="2400" dirty="0" smtClean="0">
                <a:latin typeface="Arial" panose="020B0604020202020204" pitchFamily="34" charset="0"/>
                <a:cs typeface="Arial" panose="020B0604020202020204" pitchFamily="34" charset="0"/>
              </a:rPr>
              <a:t>”. No </a:t>
            </a:r>
            <a:r>
              <a:rPr lang="nl-NL" sz="2400" dirty="0" err="1" smtClean="0">
                <a:latin typeface="Arial" panose="020B0604020202020204" pitchFamily="34" charset="0"/>
                <a:cs typeface="Arial" panose="020B0604020202020204" pitchFamily="34" charset="0"/>
              </a:rPr>
              <a:t>good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science</a:t>
            </a:r>
            <a:r>
              <a:rPr lang="nl-NL" sz="2400" dirty="0" smtClean="0">
                <a:latin typeface="Arial" panose="020B0604020202020204" pitchFamily="34" charset="0"/>
                <a:cs typeface="Arial" panose="020B0604020202020204" pitchFamily="34" charset="0"/>
              </a:rPr>
              <a:t>? The LL </a:t>
            </a:r>
            <a:r>
              <a:rPr lang="nl-NL" sz="2400" dirty="0" err="1" smtClean="0">
                <a:latin typeface="Arial" panose="020B0604020202020204" pitchFamily="34" charset="0"/>
                <a:cs typeface="Arial" panose="020B0604020202020204" pitchFamily="34" charset="0"/>
              </a:rPr>
              <a:t>scientists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should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carefully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describe</a:t>
            </a:r>
            <a:r>
              <a:rPr lang="nl-NL" sz="2400" dirty="0" smtClean="0">
                <a:latin typeface="Arial" panose="020B0604020202020204" pitchFamily="34" charset="0"/>
                <a:cs typeface="Arial" panose="020B0604020202020204" pitchFamily="34" charset="0"/>
              </a:rPr>
              <a:t> management procedures and </a:t>
            </a:r>
            <a:r>
              <a:rPr lang="nl-NL" sz="2400" dirty="0" err="1" smtClean="0">
                <a:latin typeface="Arial" panose="020B0604020202020204" pitchFamily="34" charset="0"/>
                <a:cs typeface="Arial" panose="020B0604020202020204" pitchFamily="34" charset="0"/>
              </a:rPr>
              <a:t>measure</a:t>
            </a:r>
            <a:r>
              <a:rPr lang="nl-NL" sz="2400" dirty="0" smtClean="0">
                <a:latin typeface="Arial" panose="020B0604020202020204" pitchFamily="34" charset="0"/>
                <a:cs typeface="Arial" panose="020B0604020202020204" pitchFamily="34" charset="0"/>
              </a:rPr>
              <a:t> indicators for </a:t>
            </a: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 and </a:t>
            </a:r>
            <a:r>
              <a:rPr lang="nl-NL" sz="2400" dirty="0" err="1" smtClean="0">
                <a:latin typeface="Arial" panose="020B0604020202020204" pitchFamily="34" charset="0"/>
                <a:cs typeface="Arial" panose="020B0604020202020204" pitchFamily="34" charset="0"/>
              </a:rPr>
              <a:t>soil</a:t>
            </a:r>
            <a:r>
              <a:rPr lang="nl-NL" sz="2400" dirty="0" smtClean="0">
                <a:latin typeface="Arial" panose="020B0604020202020204" pitchFamily="34" charset="0"/>
                <a:cs typeface="Arial" panose="020B0604020202020204" pitchFamily="34" charset="0"/>
              </a:rPr>
              <a:t> health. </a:t>
            </a:r>
            <a:r>
              <a:rPr lang="nl-NL" sz="2400" dirty="0" err="1" smtClean="0">
                <a:latin typeface="Arial" panose="020B0604020202020204" pitchFamily="34" charset="0"/>
                <a:cs typeface="Arial" panose="020B0604020202020204" pitchFamily="34" charset="0"/>
              </a:rPr>
              <a:t>This</a:t>
            </a:r>
            <a:r>
              <a:rPr lang="nl-NL" sz="2400" dirty="0" smtClean="0">
                <a:latin typeface="Arial" panose="020B0604020202020204" pitchFamily="34" charset="0"/>
                <a:cs typeface="Arial" panose="020B0604020202020204" pitchFamily="34" charset="0"/>
              </a:rPr>
              <a:t> form of “</a:t>
            </a:r>
            <a:r>
              <a:rPr lang="nl-NL" sz="2400" dirty="0" err="1" smtClean="0">
                <a:latin typeface="Arial" panose="020B0604020202020204" pitchFamily="34" charset="0"/>
                <a:cs typeface="Arial" panose="020B0604020202020204" pitchFamily="34" charset="0"/>
              </a:rPr>
              <a:t>applied</a:t>
            </a:r>
            <a:r>
              <a:rPr lang="nl-NL" sz="2400" dirty="0" smtClean="0">
                <a:latin typeface="Arial" panose="020B0604020202020204" pitchFamily="34" charset="0"/>
                <a:cs typeface="Arial" panose="020B0604020202020204" pitchFamily="34" charset="0"/>
              </a:rPr>
              <a:t>” research is </a:t>
            </a:r>
            <a:r>
              <a:rPr lang="nl-NL" sz="2400" dirty="0" err="1" smtClean="0">
                <a:latin typeface="Arial" panose="020B0604020202020204" pitchFamily="34" charset="0"/>
                <a:cs typeface="Arial" panose="020B0604020202020204" pitchFamily="34" charset="0"/>
              </a:rPr>
              <a:t>also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cutting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edge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science</a:t>
            </a:r>
            <a:r>
              <a:rPr lang="nl-NL" sz="2400" dirty="0" smtClean="0">
                <a:latin typeface="Arial" panose="020B0604020202020204" pitchFamily="34" charset="0"/>
                <a:cs typeface="Arial" panose="020B0604020202020204" pitchFamily="34" charset="0"/>
              </a:rPr>
              <a:t>! </a:t>
            </a:r>
            <a:endParaRPr lang="nl-NL" sz="2400" dirty="0"/>
          </a:p>
        </p:txBody>
      </p:sp>
    </p:spTree>
    <p:extLst>
      <p:ext uri="{BB962C8B-B14F-4D97-AF65-F5344CB8AC3E}">
        <p14:creationId xmlns:p14="http://schemas.microsoft.com/office/powerpoint/2010/main" val="377207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42794"/>
          </a:xfrm>
        </p:spPr>
        <p:txBody>
          <a:bodyPr>
            <a:normAutofit/>
          </a:bodyPr>
          <a:lstStyle/>
          <a:p>
            <a:pPr algn="l"/>
            <a:r>
              <a:rPr lang="nl-NL" sz="2400" dirty="0" smtClean="0">
                <a:latin typeface="Arial" panose="020B0604020202020204" pitchFamily="34" charset="0"/>
                <a:cs typeface="Arial" panose="020B0604020202020204" pitchFamily="34" charset="0"/>
              </a:rPr>
              <a:t>SO:  “</a:t>
            </a:r>
            <a:r>
              <a:rPr lang="nl-NL" sz="2400" dirty="0" smtClean="0">
                <a:latin typeface="Arial" panose="020B0604020202020204" pitchFamily="34" charset="0"/>
                <a:cs typeface="Arial" panose="020B0604020202020204" pitchFamily="34" charset="0"/>
              </a:rPr>
              <a:t>We” </a:t>
            </a:r>
            <a:r>
              <a:rPr lang="nl-NL" sz="2400" dirty="0" err="1" smtClean="0">
                <a:latin typeface="Arial" panose="020B0604020202020204" pitchFamily="34" charset="0"/>
                <a:cs typeface="Arial" panose="020B0604020202020204" pitchFamily="34" charset="0"/>
              </a:rPr>
              <a:t>will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a:t>
            </a:r>
            <a:r>
              <a:rPr lang="nl-NL" sz="2400" dirty="0" smtClean="0">
                <a:latin typeface="Arial" panose="020B0604020202020204" pitchFamily="34" charset="0"/>
                <a:cs typeface="Arial" panose="020B0604020202020204" pitchFamily="34" charset="0"/>
              </a:rPr>
              <a:t> ready </a:t>
            </a:r>
            <a:r>
              <a:rPr lang="nl-NL" sz="2400" dirty="0" err="1" smtClean="0">
                <a:latin typeface="Arial" panose="020B0604020202020204" pitchFamily="34" charset="0"/>
                <a:cs typeface="Arial" panose="020B0604020202020204" pitchFamily="34" charset="0"/>
              </a:rPr>
              <a:t>when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scientists</a:t>
            </a:r>
            <a:r>
              <a:rPr lang="nl-NL" sz="2400" dirty="0" smtClean="0">
                <a:latin typeface="Arial" panose="020B0604020202020204" pitchFamily="34" charset="0"/>
                <a:cs typeface="Arial" panose="020B0604020202020204" pitchFamily="34" charset="0"/>
              </a:rPr>
              <a:t> in </a:t>
            </a:r>
            <a:r>
              <a:rPr lang="nl-NL" sz="2400" dirty="0" err="1" smtClean="0">
                <a:latin typeface="Arial" panose="020B0604020202020204" pitchFamily="34" charset="0"/>
                <a:cs typeface="Arial" panose="020B0604020202020204" pitchFamily="34" charset="0"/>
              </a:rPr>
              <a:t>an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interdisciplinary</a:t>
            </a:r>
            <a:r>
              <a:rPr lang="nl-NL" sz="2400" dirty="0" smtClean="0">
                <a:latin typeface="Arial" panose="020B0604020202020204" pitchFamily="34" charset="0"/>
                <a:cs typeface="Arial" panose="020B0604020202020204" pitchFamily="34" charset="0"/>
              </a:rPr>
              <a:t> team </a:t>
            </a:r>
            <a:r>
              <a:rPr lang="nl-NL" sz="2400" dirty="0" err="1" smtClean="0">
                <a:latin typeface="Arial" panose="020B0604020202020204" pitchFamily="34" charset="0"/>
                <a:cs typeface="Arial" panose="020B0604020202020204" pitchFamily="34" charset="0"/>
              </a:rPr>
              <a:t>realize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that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only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seriously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working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with</a:t>
            </a:r>
            <a:r>
              <a:rPr lang="nl-NL" sz="2400" dirty="0" smtClean="0">
                <a:latin typeface="Arial" panose="020B0604020202020204" pitchFamily="34" charset="0"/>
                <a:cs typeface="Arial" panose="020B0604020202020204" pitchFamily="34" charset="0"/>
              </a:rPr>
              <a:t> farmers running Living Labs </a:t>
            </a:r>
            <a:r>
              <a:rPr lang="nl-NL" sz="2400" dirty="0" smtClean="0">
                <a:latin typeface="Arial" panose="020B0604020202020204" pitchFamily="34" charset="0"/>
                <a:cs typeface="Arial" panose="020B0604020202020204" pitchFamily="34" charset="0"/>
              </a:rPr>
              <a:t>is </a:t>
            </a:r>
            <a:r>
              <a:rPr lang="nl-NL" sz="2400" dirty="0" smtClean="0">
                <a:latin typeface="Arial" panose="020B0604020202020204" pitchFamily="34" charset="0"/>
                <a:cs typeface="Arial" panose="020B0604020202020204" pitchFamily="34" charset="0"/>
              </a:rPr>
              <a:t>the </a:t>
            </a:r>
            <a:r>
              <a:rPr lang="nl-NL" sz="2400" dirty="0" err="1" smtClean="0">
                <a:latin typeface="Arial" panose="020B0604020202020204" pitchFamily="34" charset="0"/>
                <a:cs typeface="Arial" panose="020B0604020202020204" pitchFamily="34" charset="0"/>
              </a:rPr>
              <a:t>only</a:t>
            </a:r>
            <a:r>
              <a:rPr lang="nl-NL" sz="2400" dirty="0" smtClean="0">
                <a:latin typeface="Arial" panose="020B0604020202020204" pitchFamily="34" charset="0"/>
                <a:cs typeface="Arial" panose="020B0604020202020204" pitchFamily="34" charset="0"/>
              </a:rPr>
              <a:t> way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arrive</a:t>
            </a:r>
            <a:r>
              <a:rPr lang="nl-NL" sz="2400" dirty="0" smtClean="0">
                <a:latin typeface="Arial" panose="020B0604020202020204" pitchFamily="34" charset="0"/>
                <a:cs typeface="Arial" panose="020B0604020202020204" pitchFamily="34" charset="0"/>
              </a:rPr>
              <a:t> at </a:t>
            </a:r>
            <a:r>
              <a:rPr lang="nl-NL" sz="2400" dirty="0" err="1" smtClean="0">
                <a:latin typeface="Arial" panose="020B0604020202020204" pitchFamily="34" charset="0"/>
                <a:cs typeface="Arial" panose="020B0604020202020204" pitchFamily="34" charset="0"/>
              </a:rPr>
              <a:t>meaningful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results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Because</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Remember</a:t>
            </a:r>
            <a:r>
              <a:rPr lang="nl-NL" sz="2400" dirty="0" smtClean="0">
                <a:latin typeface="Arial" panose="020B0604020202020204" pitchFamily="34" charset="0"/>
                <a:cs typeface="Arial" panose="020B0604020202020204" pitchFamily="34" charset="0"/>
              </a:rPr>
              <a:t>: 60-70% of </a:t>
            </a:r>
            <a:r>
              <a:rPr lang="nl-NL" sz="2400" dirty="0" err="1" smtClean="0">
                <a:latin typeface="Arial" panose="020B0604020202020204" pitchFamily="34" charset="0"/>
                <a:cs typeface="Arial" panose="020B0604020202020204" pitchFamily="34" charset="0"/>
              </a:rPr>
              <a:t>our</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soils</a:t>
            </a:r>
            <a:r>
              <a:rPr lang="nl-NL" sz="2400" dirty="0" smtClean="0">
                <a:latin typeface="Arial" panose="020B0604020202020204" pitchFamily="34" charset="0"/>
                <a:cs typeface="Arial" panose="020B0604020202020204" pitchFamily="34" charset="0"/>
              </a:rPr>
              <a:t> are </a:t>
            </a:r>
            <a:r>
              <a:rPr lang="nl-NL" sz="2400" dirty="0" err="1" smtClean="0">
                <a:latin typeface="Arial" panose="020B0604020202020204" pitchFamily="34" charset="0"/>
                <a:cs typeface="Arial" panose="020B0604020202020204" pitchFamily="34" charset="0"/>
              </a:rPr>
              <a:t>unhealthy</a:t>
            </a:r>
            <a:r>
              <a:rPr lang="nl-NL" sz="2400" dirty="0" smtClean="0">
                <a:latin typeface="Arial" panose="020B0604020202020204" pitchFamily="34" charset="0"/>
                <a:cs typeface="Arial" panose="020B0604020202020204" pitchFamily="34" charset="0"/>
              </a:rPr>
              <a:t> ( </a:t>
            </a:r>
            <a:r>
              <a:rPr lang="nl-NL" sz="2400" dirty="0" err="1" smtClean="0">
                <a:latin typeface="Arial" panose="020B0604020202020204" pitchFamily="34" charset="0"/>
                <a:cs typeface="Arial" panose="020B0604020202020204" pitchFamily="34" charset="0"/>
              </a:rPr>
              <a:t>polluted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compacted</a:t>
            </a:r>
            <a:r>
              <a:rPr lang="nl-NL" sz="2400" dirty="0" smtClean="0">
                <a:latin typeface="Arial" panose="020B0604020202020204" pitchFamily="34" charset="0"/>
                <a:cs typeface="Arial" panose="020B0604020202020204" pitchFamily="34" charset="0"/>
              </a:rPr>
              <a:t>, low carbon, </a:t>
            </a:r>
            <a:r>
              <a:rPr lang="nl-NL" sz="2400" dirty="0" err="1" smtClean="0">
                <a:latin typeface="Arial" panose="020B0604020202020204" pitchFamily="34" charset="0"/>
                <a:cs typeface="Arial" panose="020B0604020202020204" pitchFamily="34" charset="0"/>
              </a:rPr>
              <a:t>eroded</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But we </a:t>
            </a:r>
            <a:r>
              <a:rPr lang="nl-NL" sz="2400" dirty="0" err="1" smtClean="0">
                <a:latin typeface="Arial" panose="020B0604020202020204" pitchFamily="34" charset="0"/>
                <a:cs typeface="Arial" panose="020B0604020202020204" pitchFamily="34" charset="0"/>
              </a:rPr>
              <a:t>know</a:t>
            </a:r>
            <a:r>
              <a:rPr lang="nl-NL" sz="2400" dirty="0" smtClean="0">
                <a:latin typeface="Arial" panose="020B0604020202020204" pitchFamily="34" charset="0"/>
                <a:cs typeface="Arial" panose="020B0604020202020204" pitchFamily="34" charset="0"/>
              </a:rPr>
              <a:t> in most cases </a:t>
            </a:r>
            <a:r>
              <a:rPr lang="nl-NL" sz="2400" dirty="0" err="1" smtClean="0">
                <a:latin typeface="Arial" panose="020B0604020202020204" pitchFamily="34" charset="0"/>
                <a:cs typeface="Arial" panose="020B0604020202020204" pitchFamily="34" charset="0"/>
              </a:rPr>
              <a:t>what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do </a:t>
            </a:r>
            <a:r>
              <a:rPr lang="nl-NL" sz="2400" dirty="0" err="1" smtClean="0">
                <a:latin typeface="Arial" panose="020B0604020202020204" pitchFamily="34" charset="0"/>
                <a:cs typeface="Arial" panose="020B0604020202020204" pitchFamily="34" charset="0"/>
              </a:rPr>
              <a:t>about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it</a:t>
            </a:r>
            <a:r>
              <a:rPr lang="nl-NL" sz="2400" dirty="0" smtClean="0">
                <a:latin typeface="Arial" panose="020B0604020202020204" pitchFamily="34" charset="0"/>
                <a:cs typeface="Arial" panose="020B0604020202020204" pitchFamily="34" charset="0"/>
              </a:rPr>
              <a:t> but </a:t>
            </a:r>
            <a:r>
              <a:rPr lang="nl-NL" sz="2400" dirty="0" err="1" smtClean="0">
                <a:latin typeface="Arial" panose="020B0604020202020204" pitchFamily="34" charset="0"/>
                <a:cs typeface="Arial" panose="020B0604020202020204" pitchFamily="34" charset="0"/>
              </a:rPr>
              <a:t>it</a:t>
            </a:r>
            <a:r>
              <a:rPr lang="nl-NL" sz="2400" dirty="0" smtClean="0">
                <a:latin typeface="Arial" panose="020B0604020202020204" pitchFamily="34" charset="0"/>
                <a:cs typeface="Arial" panose="020B0604020202020204" pitchFamily="34" charset="0"/>
              </a:rPr>
              <a:t> is </a:t>
            </a:r>
            <a:r>
              <a:rPr lang="nl-NL" sz="2400" dirty="0" err="1" smtClean="0">
                <a:latin typeface="Arial" panose="020B0604020202020204" pitchFamily="34" charset="0"/>
                <a:cs typeface="Arial" panose="020B0604020202020204" pitchFamily="34" charset="0"/>
              </a:rPr>
              <a:t>not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being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done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often</a:t>
            </a:r>
            <a:r>
              <a:rPr lang="nl-NL" sz="2400" dirty="0" smtClean="0">
                <a:latin typeface="Arial" panose="020B0604020202020204" pitchFamily="34" charset="0"/>
                <a:cs typeface="Arial" panose="020B0604020202020204" pitchFamily="34" charset="0"/>
              </a:rPr>
              <a:t> for </a:t>
            </a:r>
            <a:r>
              <a:rPr lang="nl-NL" sz="2400" dirty="0" err="1" smtClean="0">
                <a:latin typeface="Arial" panose="020B0604020202020204" pitchFamily="34" charset="0"/>
                <a:cs typeface="Arial" panose="020B0604020202020204" pitchFamily="34" charset="0"/>
              </a:rPr>
              <a:t>socio-economic</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reasons</a:t>
            </a:r>
            <a:r>
              <a:rPr lang="nl-NL" sz="2400" dirty="0" smtClean="0">
                <a:latin typeface="Arial" panose="020B0604020202020204" pitchFamily="34" charset="0"/>
                <a:cs typeface="Arial" panose="020B0604020202020204" pitchFamily="34" charset="0"/>
              </a:rPr>
              <a:t> ( cover </a:t>
            </a:r>
            <a:r>
              <a:rPr lang="nl-NL" sz="2400" dirty="0" err="1" smtClean="0">
                <a:latin typeface="Arial" panose="020B0604020202020204" pitchFamily="34" charset="0"/>
                <a:cs typeface="Arial" panose="020B0604020202020204" pitchFamily="34" charset="0"/>
              </a:rPr>
              <a:t>crops</a:t>
            </a:r>
            <a:r>
              <a:rPr lang="nl-NL" sz="2400" dirty="0" smtClean="0">
                <a:latin typeface="Arial" panose="020B0604020202020204" pitchFamily="34" charset="0"/>
                <a:cs typeface="Arial" panose="020B0604020202020204" pitchFamily="34" charset="0"/>
              </a:rPr>
              <a:t>, minimum </a:t>
            </a:r>
            <a:r>
              <a:rPr lang="nl-NL" sz="2400" dirty="0" err="1" smtClean="0">
                <a:latin typeface="Arial" panose="020B0604020202020204" pitchFamily="34" charset="0"/>
                <a:cs typeface="Arial" panose="020B0604020202020204" pitchFamily="34" charset="0"/>
              </a:rPr>
              <a:t>tillage</a:t>
            </a:r>
            <a:r>
              <a:rPr lang="nl-NL" sz="2400" dirty="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etc</a:t>
            </a:r>
            <a:r>
              <a:rPr lang="nl-NL" sz="2400" dirty="0" smtClean="0">
                <a:latin typeface="Arial" panose="020B0604020202020204" pitchFamily="34" charset="0"/>
                <a:cs typeface="Arial" panose="020B0604020202020204" pitchFamily="34" charset="0"/>
              </a:rPr>
              <a:t>).Farmers are </a:t>
            </a:r>
            <a:r>
              <a:rPr lang="nl-NL" sz="2400" dirty="0" err="1" smtClean="0">
                <a:latin typeface="Arial" panose="020B0604020202020204" pitchFamily="34" charset="0"/>
                <a:cs typeface="Arial" panose="020B0604020202020204" pitchFamily="34" charset="0"/>
              </a:rPr>
              <a:t>guided</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by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their</a:t>
            </a:r>
            <a:r>
              <a:rPr lang="nl-NL" sz="2400" dirty="0" smtClean="0">
                <a:latin typeface="Arial" panose="020B0604020202020204" pitchFamily="34" charset="0"/>
                <a:cs typeface="Arial" panose="020B0604020202020204" pitchFamily="34" charset="0"/>
              </a:rPr>
              <a:t> business </a:t>
            </a:r>
            <a:r>
              <a:rPr lang="nl-NL" sz="2400" dirty="0" err="1" smtClean="0">
                <a:latin typeface="Arial" panose="020B0604020202020204" pitchFamily="34" charset="0"/>
                <a:cs typeface="Arial" panose="020B0604020202020204" pitchFamily="34" charset="0"/>
              </a:rPr>
              <a:t>plans</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They</a:t>
            </a:r>
            <a:r>
              <a:rPr lang="nl-NL" sz="2400" dirty="0" smtClean="0">
                <a:latin typeface="Arial" panose="020B0604020202020204" pitchFamily="34" charset="0"/>
                <a:cs typeface="Arial" panose="020B0604020202020204" pitchFamily="34" charset="0"/>
              </a:rPr>
              <a:t> have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make a living.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Working</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in </a:t>
            </a:r>
            <a:r>
              <a:rPr lang="nl-NL" sz="2400" dirty="0" err="1" smtClean="0">
                <a:latin typeface="Arial" panose="020B0604020202020204" pitchFamily="34" charset="0"/>
                <a:cs typeface="Arial" panose="020B0604020202020204" pitchFamily="34" charset="0"/>
              </a:rPr>
              <a:t>LL’s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demands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not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only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consideration</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of </a:t>
            </a:r>
            <a:r>
              <a:rPr lang="nl-NL" sz="2400" dirty="0" err="1" smtClean="0">
                <a:latin typeface="Arial" panose="020B0604020202020204" pitchFamily="34" charset="0"/>
                <a:cs typeface="Arial" panose="020B0604020202020204" pitchFamily="34" charset="0"/>
              </a:rPr>
              <a:t>socio-economics</a:t>
            </a:r>
            <a:r>
              <a:rPr lang="nl-NL" sz="2400" dirty="0" smtClean="0">
                <a:latin typeface="Arial" panose="020B0604020202020204" pitchFamily="34" charset="0"/>
                <a:cs typeface="Arial" panose="020B0604020202020204" pitchFamily="34" charset="0"/>
              </a:rPr>
              <a:t> in </a:t>
            </a:r>
            <a:r>
              <a:rPr lang="nl-NL" sz="2400" dirty="0" err="1" smtClean="0">
                <a:latin typeface="Arial" panose="020B0604020202020204" pitchFamily="34" charset="0"/>
                <a:cs typeface="Arial" panose="020B0604020202020204" pitchFamily="34" charset="0"/>
              </a:rPr>
              <a:t>general</a:t>
            </a:r>
            <a:r>
              <a:rPr lang="nl-NL" sz="2400" dirty="0" smtClean="0">
                <a:latin typeface="Arial" panose="020B0604020202020204" pitchFamily="34" charset="0"/>
                <a:cs typeface="Arial" panose="020B0604020202020204" pitchFamily="34" charset="0"/>
              </a:rPr>
              <a:t> but </a:t>
            </a:r>
            <a:r>
              <a:rPr lang="nl-NL" sz="2400" dirty="0" err="1" smtClean="0">
                <a:latin typeface="Arial" panose="020B0604020202020204" pitchFamily="34" charset="0"/>
                <a:cs typeface="Arial" panose="020B0604020202020204" pitchFamily="34" charset="0"/>
              </a:rPr>
              <a:t>addressing</a:t>
            </a:r>
            <a:r>
              <a:rPr lang="nl-NL" sz="2400" dirty="0" smtClean="0">
                <a:latin typeface="Arial" panose="020B0604020202020204" pitchFamily="34" charset="0"/>
                <a:cs typeface="Arial" panose="020B0604020202020204" pitchFamily="34" charset="0"/>
              </a:rPr>
              <a:t> farmers </a:t>
            </a:r>
            <a:r>
              <a:rPr lang="nl-NL" sz="2400" dirty="0" err="1" smtClean="0">
                <a:latin typeface="Arial" panose="020B0604020202020204" pitchFamily="34" charset="0"/>
                <a:cs typeface="Arial" panose="020B0604020202020204" pitchFamily="34" charset="0"/>
              </a:rPr>
              <a:t>questions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specifically</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14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32656"/>
            <a:ext cx="8784976" cy="7056784"/>
          </a:xfrm>
        </p:spPr>
        <p:txBody>
          <a:bodyPr>
            <a:normAutofit/>
          </a:bodyPr>
          <a:lstStyle/>
          <a:p>
            <a:pPr algn="l"/>
            <a:r>
              <a:rPr lang="nl-NL" sz="2400" b="1" dirty="0" err="1" smtClean="0">
                <a:latin typeface="Arial" panose="020B0604020202020204" pitchFamily="34" charset="0"/>
                <a:cs typeface="Arial" panose="020B0604020202020204" pitchFamily="34" charset="0"/>
              </a:rPr>
              <a:t>About</a:t>
            </a:r>
            <a:r>
              <a:rPr lang="nl-NL" sz="2400" b="1" dirty="0" smtClean="0">
                <a:latin typeface="Arial" panose="020B0604020202020204" pitchFamily="34" charset="0"/>
                <a:cs typeface="Arial" panose="020B0604020202020204" pitchFamily="34" charset="0"/>
              </a:rPr>
              <a:t> the </a:t>
            </a:r>
            <a:r>
              <a:rPr lang="nl-NL" sz="2400" b="1" dirty="0" err="1" smtClean="0">
                <a:latin typeface="Arial" panose="020B0604020202020204" pitchFamily="34" charset="0"/>
                <a:cs typeface="Arial" panose="020B0604020202020204" pitchFamily="34" charset="0"/>
              </a:rPr>
              <a:t>starting</a:t>
            </a:r>
            <a:r>
              <a:rPr lang="nl-NL" sz="2400" b="1" dirty="0" smtClean="0">
                <a:latin typeface="Arial" panose="020B0604020202020204" pitchFamily="34" charset="0"/>
                <a:cs typeface="Arial" panose="020B0604020202020204" pitchFamily="34" charset="0"/>
              </a:rPr>
              <a:t> point of LL </a:t>
            </a:r>
            <a:r>
              <a:rPr lang="nl-NL" sz="2400" b="1" dirty="0" err="1" smtClean="0">
                <a:latin typeface="Arial" panose="020B0604020202020204" pitchFamily="34" charset="0"/>
                <a:cs typeface="Arial" panose="020B0604020202020204" pitchFamily="34" charset="0"/>
              </a:rPr>
              <a:t>activities</a:t>
            </a:r>
            <a:r>
              <a:rPr lang="nl-NL" sz="2400" b="1" dirty="0" smtClean="0">
                <a:latin typeface="Arial" panose="020B0604020202020204" pitchFamily="34" charset="0"/>
                <a:cs typeface="Arial" panose="020B0604020202020204" pitchFamily="34" charset="0"/>
              </a:rPr>
              <a:t>:</a:t>
            </a:r>
            <a:br>
              <a:rPr lang="nl-NL" sz="2400" b="1"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First , stop </a:t>
            </a:r>
            <a:r>
              <a:rPr lang="nl-NL" sz="2400" dirty="0" err="1" smtClean="0">
                <a:latin typeface="Arial" panose="020B0604020202020204" pitchFamily="34" charset="0"/>
                <a:cs typeface="Arial" panose="020B0604020202020204" pitchFamily="34" charset="0"/>
              </a:rPr>
              <a:t>asking</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farmers </a:t>
            </a:r>
            <a:r>
              <a:rPr lang="nl-NL" sz="2400" dirty="0" err="1">
                <a:latin typeface="Arial" panose="020B0604020202020204" pitchFamily="34" charset="0"/>
                <a:cs typeface="Arial" panose="020B0604020202020204" pitchFamily="34" charset="0"/>
              </a:rPr>
              <a:t>what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they</a:t>
            </a:r>
            <a:r>
              <a:rPr lang="nl-NL" sz="2400" dirty="0">
                <a:latin typeface="Arial" panose="020B0604020202020204" pitchFamily="34" charset="0"/>
                <a:cs typeface="Arial" panose="020B0604020202020204" pitchFamily="34" charset="0"/>
              </a:rPr>
              <a:t> want ( a standard approach of : “</a:t>
            </a:r>
            <a:r>
              <a:rPr lang="nl-NL" sz="2400" dirty="0" err="1">
                <a:latin typeface="Arial" panose="020B0604020202020204" pitchFamily="34" charset="0"/>
                <a:cs typeface="Arial" panose="020B0604020202020204" pitchFamily="34" charset="0"/>
              </a:rPr>
              <a:t>involving</a:t>
            </a:r>
            <a:r>
              <a:rPr lang="nl-NL" sz="2400" dirty="0">
                <a:latin typeface="Arial" panose="020B0604020202020204" pitchFamily="34" charset="0"/>
                <a:cs typeface="Arial" panose="020B0604020202020204" pitchFamily="34" charset="0"/>
              </a:rPr>
              <a:t> the stakeholders</a:t>
            </a:r>
            <a:r>
              <a:rPr lang="nl-NL" sz="2400" dirty="0" smtClean="0">
                <a:latin typeface="Arial" panose="020B0604020202020204" pitchFamily="34" charset="0"/>
                <a:cs typeface="Arial" panose="020B0604020202020204" pitchFamily="34" charset="0"/>
              </a:rPr>
              <a:t>” as </a:t>
            </a:r>
            <a:r>
              <a:rPr lang="nl-NL" sz="2400" dirty="0" err="1" smtClean="0">
                <a:latin typeface="Arial" panose="020B0604020202020204" pitchFamily="34" charset="0"/>
                <a:cs typeface="Arial" panose="020B0604020202020204" pitchFamily="34" charset="0"/>
              </a:rPr>
              <a:t>researchers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learn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while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studying</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err="1">
                <a:latin typeface="Arial" panose="020B0604020202020204" pitchFamily="34" charset="0"/>
                <a:cs typeface="Arial" panose="020B0604020202020204" pitchFamily="34" charset="0"/>
              </a:rPr>
              <a:t>Many</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inquiries</a:t>
            </a:r>
            <a:r>
              <a:rPr lang="nl-NL" sz="2400" dirty="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have been made </a:t>
            </a:r>
            <a:r>
              <a:rPr lang="nl-NL" sz="2400" dirty="0">
                <a:latin typeface="Arial" panose="020B0604020202020204" pitchFamily="34" charset="0"/>
                <a:cs typeface="Arial" panose="020B0604020202020204" pitchFamily="34" charset="0"/>
              </a:rPr>
              <a:t>and farmers want action </a:t>
            </a:r>
            <a:r>
              <a:rPr lang="nl-NL" sz="2400" dirty="0" err="1">
                <a:latin typeface="Arial" panose="020B0604020202020204" pitchFamily="34" charset="0"/>
                <a:cs typeface="Arial" panose="020B0604020202020204" pitchFamily="34" charset="0"/>
              </a:rPr>
              <a:t>now</a:t>
            </a:r>
            <a:r>
              <a:rPr lang="nl-NL" sz="2400" dirty="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Talking</a:t>
            </a:r>
            <a:r>
              <a:rPr lang="nl-NL" sz="2400" dirty="0" smtClean="0">
                <a:latin typeface="Arial" panose="020B0604020202020204" pitchFamily="34" charset="0"/>
                <a:cs typeface="Arial" panose="020B0604020202020204" pitchFamily="34" charset="0"/>
              </a:rPr>
              <a:t> time is over! The </a:t>
            </a:r>
            <a:r>
              <a:rPr lang="nl-NL" sz="2400" dirty="0" err="1">
                <a:latin typeface="Arial" panose="020B0604020202020204" pitchFamily="34" charset="0"/>
                <a:cs typeface="Arial" panose="020B0604020202020204" pitchFamily="34" charset="0"/>
              </a:rPr>
              <a:t>successful</a:t>
            </a:r>
            <a:r>
              <a:rPr lang="nl-NL" sz="2400" dirty="0">
                <a:latin typeface="Arial" panose="020B0604020202020204" pitchFamily="34" charset="0"/>
                <a:cs typeface="Arial" panose="020B0604020202020204" pitchFamily="34" charset="0"/>
              </a:rPr>
              <a:t> H-2020 LANDMARK program </a:t>
            </a:r>
            <a:r>
              <a:rPr lang="nl-NL" sz="2400" dirty="0" smtClean="0">
                <a:latin typeface="Arial" panose="020B0604020202020204" pitchFamily="34" charset="0"/>
                <a:cs typeface="Arial" panose="020B0604020202020204" pitchFamily="34" charset="0"/>
              </a:rPr>
              <a:t>and </a:t>
            </a:r>
            <a:r>
              <a:rPr lang="nl-NL" sz="2400" dirty="0" err="1" smtClean="0">
                <a:latin typeface="Arial" panose="020B0604020202020204" pitchFamily="34" charset="0"/>
                <a:cs typeface="Arial" panose="020B0604020202020204" pitchFamily="34" charset="0"/>
              </a:rPr>
              <a:t>others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showed</a:t>
            </a:r>
            <a:r>
              <a:rPr lang="nl-NL" sz="2400" dirty="0">
                <a:latin typeface="Arial" panose="020B0604020202020204" pitchFamily="34" charset="0"/>
                <a:cs typeface="Arial" panose="020B0604020202020204" pitchFamily="34" charset="0"/>
              </a:rPr>
              <a:t>, for </a:t>
            </a:r>
            <a:r>
              <a:rPr lang="nl-NL" sz="2400" dirty="0" err="1">
                <a:latin typeface="Arial" panose="020B0604020202020204" pitchFamily="34" charset="0"/>
                <a:cs typeface="Arial" panose="020B0604020202020204" pitchFamily="34" charset="0"/>
              </a:rPr>
              <a:t>example</a:t>
            </a:r>
            <a:r>
              <a:rPr lang="nl-NL" sz="2400" dirty="0">
                <a:latin typeface="Arial" panose="020B0604020202020204" pitchFamily="34" charset="0"/>
                <a:cs typeface="Arial" panose="020B0604020202020204" pitchFamily="34" charset="0"/>
              </a:rPr>
              <a:t>, common concerns </a:t>
            </a:r>
            <a:r>
              <a:rPr lang="nl-NL" sz="2400" dirty="0" err="1">
                <a:latin typeface="Arial" panose="020B0604020202020204" pitchFamily="34" charset="0"/>
                <a:cs typeface="Arial" panose="020B0604020202020204" pitchFamily="34" charset="0"/>
              </a:rPr>
              <a:t>about</a:t>
            </a:r>
            <a:r>
              <a:rPr lang="nl-NL" sz="2400" dirty="0">
                <a:latin typeface="Arial" panose="020B0604020202020204" pitchFamily="34" charset="0"/>
                <a:cs typeface="Arial" panose="020B0604020202020204" pitchFamily="34" charset="0"/>
              </a:rPr>
              <a:t>:</a:t>
            </a:r>
            <a:br>
              <a:rPr lang="nl-NL" sz="2400" dirty="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declining</a:t>
            </a:r>
            <a:r>
              <a:rPr lang="nl-NL" sz="2400" dirty="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income</a:t>
            </a:r>
            <a:r>
              <a:rPr lang="nl-NL" sz="2400" dirty="0" smtClean="0">
                <a:latin typeface="Arial" panose="020B0604020202020204" pitchFamily="34" charset="0"/>
                <a:cs typeface="Arial" panose="020B0604020202020204" pitchFamily="34" charset="0"/>
              </a:rPr>
              <a:t> ( market </a:t>
            </a:r>
            <a:r>
              <a:rPr lang="nl-NL" sz="2400" dirty="0" err="1" smtClean="0">
                <a:latin typeface="Arial" panose="020B0604020202020204" pitchFamily="34" charset="0"/>
                <a:cs typeface="Arial" panose="020B0604020202020204" pitchFamily="34" charset="0"/>
              </a:rPr>
              <a:t>forces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don’t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work</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binding </a:t>
            </a:r>
            <a:r>
              <a:rPr lang="nl-NL" sz="2400" dirty="0" err="1">
                <a:latin typeface="Arial" panose="020B0604020202020204" pitchFamily="34" charset="0"/>
                <a:cs typeface="Arial" panose="020B0604020202020204" pitchFamily="34" charset="0"/>
              </a:rPr>
              <a:t>environmental</a:t>
            </a:r>
            <a:r>
              <a:rPr lang="nl-NL" sz="2400" dirty="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policies</a:t>
            </a:r>
            <a:r>
              <a:rPr lang="nl-NL" sz="2400" dirty="0" smtClean="0">
                <a:latin typeface="Arial" panose="020B0604020202020204" pitchFamily="34" charset="0"/>
                <a:cs typeface="Arial" panose="020B0604020202020204" pitchFamily="34" charset="0"/>
              </a:rPr>
              <a:t> ( </a:t>
            </a:r>
            <a:r>
              <a:rPr lang="nl-NL" sz="2400" dirty="0" err="1" smtClean="0">
                <a:latin typeface="Arial" panose="020B0604020202020204" pitchFamily="34" charset="0"/>
                <a:cs typeface="Arial" panose="020B0604020202020204" pitchFamily="34" charset="0"/>
              </a:rPr>
              <a:t>unclear</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changing</a:t>
            </a:r>
            <a:r>
              <a:rPr lang="nl-NL" sz="2400" dirty="0" smtClean="0">
                <a:latin typeface="Arial" panose="020B0604020202020204" pitchFamily="34" charset="0"/>
                <a:cs typeface="Arial" panose="020B0604020202020204" pitchFamily="34" charset="0"/>
              </a:rPr>
              <a:t>)</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lack</a:t>
            </a:r>
            <a:r>
              <a:rPr lang="nl-NL" sz="2400" dirty="0">
                <a:latin typeface="Arial" panose="020B0604020202020204" pitchFamily="34" charset="0"/>
                <a:cs typeface="Arial" panose="020B0604020202020204" pitchFamily="34" charset="0"/>
              </a:rPr>
              <a:t> of </a:t>
            </a:r>
            <a:r>
              <a:rPr lang="nl-NL" sz="2400" dirty="0" err="1">
                <a:latin typeface="Arial" panose="020B0604020202020204" pitchFamily="34" charset="0"/>
                <a:cs typeface="Arial" panose="020B0604020202020204" pitchFamily="34" charset="0"/>
              </a:rPr>
              <a:t>independant</a:t>
            </a:r>
            <a:r>
              <a:rPr lang="nl-NL" sz="2400" dirty="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helpful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advice</a:t>
            </a:r>
            <a:r>
              <a:rPr lang="nl-NL" sz="2400" dirty="0" smtClean="0">
                <a:latin typeface="Arial" panose="020B0604020202020204" pitchFamily="34" charset="0"/>
                <a:cs typeface="Arial" panose="020B0604020202020204" pitchFamily="34" charset="0"/>
              </a:rPr>
              <a:t> ( </a:t>
            </a:r>
            <a:r>
              <a:rPr lang="nl-NL" sz="2400" dirty="0" err="1" smtClean="0">
                <a:latin typeface="Arial" panose="020B0604020202020204" pitchFamily="34" charset="0"/>
                <a:cs typeface="Arial" panose="020B0604020202020204" pitchFamily="34" charset="0"/>
              </a:rPr>
              <a:t>now</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often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commercially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motivated</a:t>
            </a:r>
            <a:r>
              <a:rPr lang="nl-NL" sz="2400" dirty="0" smtClean="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adverse </a:t>
            </a:r>
            <a:r>
              <a:rPr lang="nl-NL" sz="2400" dirty="0" err="1">
                <a:latin typeface="Arial" panose="020B0604020202020204" pitchFamily="34" charset="0"/>
                <a:cs typeface="Arial" panose="020B0604020202020204" pitchFamily="34" charset="0"/>
              </a:rPr>
              <a:t>climate</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conditions</a:t>
            </a:r>
            <a:r>
              <a:rPr lang="nl-NL" sz="2400" dirty="0">
                <a:latin typeface="Arial" panose="020B0604020202020204" pitchFamily="34" charset="0"/>
                <a:cs typeface="Arial" panose="020B0604020202020204" pitchFamily="34" charset="0"/>
              </a:rPr>
              <a:t>.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59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74642"/>
          </a:xfrm>
        </p:spPr>
        <p:txBody>
          <a:bodyPr>
            <a:normAutofit/>
          </a:bodyPr>
          <a:lstStyle/>
          <a:p>
            <a:pPr algn="l"/>
            <a:r>
              <a:rPr lang="nl-NL" sz="2400" b="1" dirty="0" err="1" smtClean="0">
                <a:latin typeface="Arial" panose="020B0604020202020204" pitchFamily="34" charset="0"/>
                <a:cs typeface="Arial" panose="020B0604020202020204" pitchFamily="34" charset="0"/>
              </a:rPr>
              <a:t>This</a:t>
            </a:r>
            <a:r>
              <a:rPr lang="nl-NL" sz="2400" b="1" dirty="0" smtClean="0">
                <a:latin typeface="Arial" panose="020B0604020202020204" pitchFamily="34" charset="0"/>
                <a:cs typeface="Arial" panose="020B0604020202020204" pitchFamily="34" charset="0"/>
              </a:rPr>
              <a:t> </a:t>
            </a:r>
            <a:r>
              <a:rPr lang="nl-NL" sz="2400" b="1" dirty="0" err="1" smtClean="0">
                <a:latin typeface="Arial" panose="020B0604020202020204" pitchFamily="34" charset="0"/>
                <a:cs typeface="Arial" panose="020B0604020202020204" pitchFamily="34" charset="0"/>
              </a:rPr>
              <a:t>answers</a:t>
            </a:r>
            <a:r>
              <a:rPr lang="nl-NL" sz="2400" b="1" dirty="0" smtClean="0">
                <a:latin typeface="Arial" panose="020B0604020202020204" pitchFamily="34" charset="0"/>
                <a:cs typeface="Arial" panose="020B0604020202020204" pitchFamily="34" charset="0"/>
              </a:rPr>
              <a:t> the question: </a:t>
            </a:r>
            <a:r>
              <a:rPr lang="nl-NL" sz="2400" b="1" dirty="0" err="1" smtClean="0">
                <a:latin typeface="Arial" panose="020B0604020202020204" pitchFamily="34" charset="0"/>
                <a:cs typeface="Arial" panose="020B0604020202020204" pitchFamily="34" charset="0"/>
              </a:rPr>
              <a:t>what</a:t>
            </a:r>
            <a:r>
              <a:rPr lang="nl-NL" sz="2400" b="1" dirty="0" smtClean="0">
                <a:latin typeface="Arial" panose="020B0604020202020204" pitchFamily="34" charset="0"/>
                <a:cs typeface="Arial" panose="020B0604020202020204" pitchFamily="34" charset="0"/>
              </a:rPr>
              <a:t> are the </a:t>
            </a:r>
            <a:r>
              <a:rPr lang="nl-NL" sz="2400" b="1" dirty="0" err="1" smtClean="0">
                <a:latin typeface="Arial" panose="020B0604020202020204" pitchFamily="34" charset="0"/>
                <a:cs typeface="Arial" panose="020B0604020202020204" pitchFamily="34" charset="0"/>
              </a:rPr>
              <a:t>challenges</a:t>
            </a:r>
            <a:r>
              <a:rPr lang="nl-NL" sz="2400" b="1" dirty="0" smtClean="0">
                <a:latin typeface="Arial" panose="020B0604020202020204" pitchFamily="34" charset="0"/>
                <a:cs typeface="Arial" panose="020B0604020202020204" pitchFamily="34" charset="0"/>
              </a:rPr>
              <a:t> for research </a:t>
            </a:r>
            <a:r>
              <a:rPr lang="nl-NL" sz="2400" b="1" dirty="0" err="1" smtClean="0">
                <a:latin typeface="Arial" panose="020B0604020202020204" pitchFamily="34" charset="0"/>
                <a:cs typeface="Arial" panose="020B0604020202020204" pitchFamily="34" charset="0"/>
              </a:rPr>
              <a:t>institutes</a:t>
            </a:r>
            <a:r>
              <a:rPr lang="nl-NL" sz="2400" b="1" dirty="0" smtClean="0">
                <a:latin typeface="Arial" panose="020B0604020202020204" pitchFamily="34" charset="0"/>
                <a:cs typeface="Arial" panose="020B0604020202020204" pitchFamily="34" charset="0"/>
              </a:rPr>
              <a:t> and </a:t>
            </a:r>
            <a:r>
              <a:rPr lang="nl-NL" sz="2400" b="1" dirty="0" err="1" smtClean="0">
                <a:latin typeface="Arial" panose="020B0604020202020204" pitchFamily="34" charset="0"/>
                <a:cs typeface="Arial" panose="020B0604020202020204" pitchFamily="34" charset="0"/>
              </a:rPr>
              <a:t>researchers</a:t>
            </a:r>
            <a:r>
              <a:rPr lang="nl-NL" sz="2400" b="1" dirty="0" smtClean="0">
                <a:latin typeface="Arial" panose="020B0604020202020204" pitchFamily="34" charset="0"/>
                <a:cs typeface="Arial" panose="020B0604020202020204" pitchFamily="34" charset="0"/>
              </a:rPr>
              <a:t>.?</a:t>
            </a:r>
            <a:br>
              <a:rPr lang="nl-NL" sz="2400" b="1" dirty="0" smtClean="0">
                <a:latin typeface="Arial" panose="020B0604020202020204" pitchFamily="34" charset="0"/>
                <a:cs typeface="Arial" panose="020B0604020202020204" pitchFamily="34" charset="0"/>
              </a:rPr>
            </a:br>
            <a:r>
              <a:rPr lang="nl-NL" sz="2400" b="1" dirty="0" smtClean="0">
                <a:latin typeface="Arial" panose="020B0604020202020204" pitchFamily="34" charset="0"/>
                <a:cs typeface="Arial" panose="020B0604020202020204" pitchFamily="34" charset="0"/>
              </a:rPr>
              <a:t/>
            </a:r>
            <a:br>
              <a:rPr lang="nl-NL" sz="2400" b="1" dirty="0" smtClean="0">
                <a:latin typeface="Arial" panose="020B0604020202020204" pitchFamily="34" charset="0"/>
                <a:cs typeface="Arial" panose="020B0604020202020204" pitchFamily="34" charset="0"/>
              </a:rPr>
            </a:br>
            <a:r>
              <a:rPr lang="nl-NL" sz="2400" dirty="0" err="1" smtClean="0">
                <a:latin typeface="Arial" panose="020B0604020202020204" pitchFamily="34" charset="0"/>
                <a:cs typeface="Arial" panose="020B0604020202020204" pitchFamily="34" charset="0"/>
              </a:rPr>
              <a:t>Contribute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knowledge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the joint-</a:t>
            </a:r>
            <a:r>
              <a:rPr lang="nl-NL" sz="2400" dirty="0" err="1" smtClean="0">
                <a:latin typeface="Arial" panose="020B0604020202020204" pitchFamily="34" charset="0"/>
                <a:cs typeface="Arial" panose="020B0604020202020204" pitchFamily="34" charset="0"/>
              </a:rPr>
              <a:t>learning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process</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contribute</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methodology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to</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measure</a:t>
            </a:r>
            <a:r>
              <a:rPr lang="nl-NL" sz="2400" dirty="0" smtClean="0">
                <a:latin typeface="Arial" panose="020B0604020202020204" pitchFamily="34" charset="0"/>
                <a:cs typeface="Arial" panose="020B0604020202020204" pitchFamily="34" charset="0"/>
              </a:rPr>
              <a:t> indicators for </a:t>
            </a:r>
            <a:r>
              <a:rPr lang="nl-NL" sz="2400" dirty="0" err="1" smtClean="0">
                <a:latin typeface="Arial" panose="020B0604020202020204" pitchFamily="34" charset="0"/>
                <a:cs typeface="Arial" panose="020B0604020202020204" pitchFamily="34" charset="0"/>
              </a:rPr>
              <a:t>ecosystem</a:t>
            </a:r>
            <a:r>
              <a:rPr lang="nl-NL" sz="2400" dirty="0" smtClean="0">
                <a:latin typeface="Arial" panose="020B0604020202020204" pitchFamily="34" charset="0"/>
                <a:cs typeface="Arial" panose="020B0604020202020204" pitchFamily="34" charset="0"/>
              </a:rPr>
              <a:t> services and </a:t>
            </a:r>
            <a:r>
              <a:rPr lang="nl-NL" sz="2400" dirty="0" err="1" smtClean="0">
                <a:latin typeface="Arial" panose="020B0604020202020204" pitchFamily="34" charset="0"/>
                <a:cs typeface="Arial" panose="020B0604020202020204" pitchFamily="34" charset="0"/>
              </a:rPr>
              <a:t>soil</a:t>
            </a:r>
            <a:r>
              <a:rPr lang="nl-NL" sz="2400" dirty="0" smtClean="0">
                <a:latin typeface="Arial" panose="020B0604020202020204" pitchFamily="34" charset="0"/>
                <a:cs typeface="Arial" panose="020B0604020202020204" pitchFamily="34" charset="0"/>
              </a:rPr>
              <a:t> health: keep </a:t>
            </a:r>
            <a:r>
              <a:rPr lang="nl-NL" sz="2400" dirty="0" err="1" smtClean="0">
                <a:latin typeface="Arial" panose="020B0604020202020204" pitchFamily="34" charset="0"/>
                <a:cs typeface="Arial" panose="020B0604020202020204" pitchFamily="34" charset="0"/>
              </a:rPr>
              <a:t>it</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simple</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operational</a:t>
            </a:r>
            <a:r>
              <a:rPr lang="nl-NL" sz="2400" dirty="0" smtClean="0">
                <a:latin typeface="Arial" panose="020B0604020202020204" pitchFamily="34" charset="0"/>
                <a:cs typeface="Arial" panose="020B0604020202020204" pitchFamily="34" charset="0"/>
              </a:rPr>
              <a:t> in a real-</a:t>
            </a:r>
            <a:r>
              <a:rPr lang="nl-NL" sz="2400" dirty="0" err="1" smtClean="0">
                <a:latin typeface="Arial" panose="020B0604020202020204" pitchFamily="34" charset="0"/>
                <a:cs typeface="Arial" panose="020B0604020202020204" pitchFamily="34" charset="0"/>
              </a:rPr>
              <a:t>world</a:t>
            </a:r>
            <a:r>
              <a:rPr lang="nl-NL" sz="2400" dirty="0" smtClean="0">
                <a:latin typeface="Arial" panose="020B0604020202020204" pitchFamily="34" charset="0"/>
                <a:cs typeface="Arial" panose="020B0604020202020204" pitchFamily="34" charset="0"/>
              </a:rPr>
              <a:t> context ! </a:t>
            </a:r>
            <a:br>
              <a:rPr lang="nl-NL" sz="2400" dirty="0" smtClean="0">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r>
            <a:br>
              <a:rPr lang="nl-NL" sz="2400" dirty="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Start </a:t>
            </a:r>
            <a:r>
              <a:rPr lang="nl-NL" sz="2400" dirty="0" err="1" smtClean="0">
                <a:latin typeface="Arial" panose="020B0604020202020204" pitchFamily="34" charset="0"/>
                <a:cs typeface="Arial" panose="020B0604020202020204" pitchFamily="34" charset="0"/>
              </a:rPr>
              <a:t>by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applying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existing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knowledge</a:t>
            </a:r>
            <a:r>
              <a:rPr lang="nl-NL" sz="2400" dirty="0" smtClean="0">
                <a:latin typeface="Arial" panose="020B0604020202020204" pitchFamily="34" charset="0"/>
                <a:cs typeface="Arial" panose="020B0604020202020204" pitchFamily="34" charset="0"/>
              </a:rPr>
              <a:t> and </a:t>
            </a:r>
            <a:r>
              <a:rPr lang="nl-NL" sz="2400" dirty="0" err="1" smtClean="0">
                <a:latin typeface="Arial" panose="020B0604020202020204" pitchFamily="34" charset="0"/>
                <a:cs typeface="Arial" panose="020B0604020202020204" pitchFamily="34" charset="0"/>
              </a:rPr>
              <a:t>initiative</a:t>
            </a:r>
            <a:r>
              <a:rPr lang="nl-NL" sz="2400" dirty="0" smtClean="0">
                <a:latin typeface="Arial" panose="020B0604020202020204" pitchFamily="34" charset="0"/>
                <a:cs typeface="Arial" panose="020B0604020202020204" pitchFamily="34" charset="0"/>
              </a:rPr>
              <a:t> new research </a:t>
            </a:r>
            <a:r>
              <a:rPr lang="nl-NL" sz="2400" dirty="0" err="1" smtClean="0">
                <a:latin typeface="Arial" panose="020B0604020202020204" pitchFamily="34" charset="0"/>
                <a:cs typeface="Arial" panose="020B0604020202020204" pitchFamily="34" charset="0"/>
              </a:rPr>
              <a:t>only</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when</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critical</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gaps</a:t>
            </a:r>
            <a:r>
              <a:rPr lang="nl-NL" sz="2400" dirty="0" smtClean="0">
                <a:latin typeface="Arial" panose="020B0604020202020204" pitchFamily="34" charset="0"/>
                <a:cs typeface="Arial" panose="020B0604020202020204" pitchFamily="34" charset="0"/>
              </a:rPr>
              <a:t> show up in </a:t>
            </a:r>
            <a:r>
              <a:rPr lang="nl-NL" sz="2400" dirty="0" err="1" smtClean="0">
                <a:latin typeface="Arial" panose="020B0604020202020204" pitchFamily="34" charset="0"/>
                <a:cs typeface="Arial" panose="020B0604020202020204" pitchFamily="34" charset="0"/>
              </a:rPr>
              <a:t>existing</a:t>
            </a:r>
            <a:r>
              <a:rPr lang="nl-NL" sz="2400" dirty="0" smtClean="0">
                <a:latin typeface="Arial" panose="020B0604020202020204" pitchFamily="34" charset="0"/>
                <a:cs typeface="Arial" panose="020B0604020202020204" pitchFamily="34" charset="0"/>
              </a:rPr>
              <a:t> </a:t>
            </a:r>
            <a:r>
              <a:rPr lang="nl-NL" sz="2400" dirty="0" err="1" smtClean="0">
                <a:latin typeface="Arial" panose="020B0604020202020204" pitchFamily="34" charset="0"/>
                <a:cs typeface="Arial" panose="020B0604020202020204" pitchFamily="34" charset="0"/>
              </a:rPr>
              <a:t>knowledge</a:t>
            </a:r>
            <a:r>
              <a:rPr lang="nl-NL" sz="2400" dirty="0" smtClean="0">
                <a:latin typeface="Arial" panose="020B0604020202020204" pitchFamily="34" charset="0"/>
                <a:cs typeface="Arial" panose="020B0604020202020204" pitchFamily="34" charset="0"/>
              </a:rPr>
              <a:t>. </a:t>
            </a:r>
            <a:r>
              <a:rPr lang="nl-NL" sz="2400" dirty="0" smtClean="0">
                <a:latin typeface="Arial" panose="020B0604020202020204" pitchFamily="34" charset="0"/>
                <a:cs typeface="Arial" panose="020B0604020202020204" pitchFamily="34" charset="0"/>
              </a:rPr>
              <a:t/>
            </a:r>
            <a:br>
              <a:rPr lang="nl-NL" sz="2400" dirty="0" smtClean="0">
                <a:latin typeface="Arial" panose="020B0604020202020204" pitchFamily="34" charset="0"/>
                <a:cs typeface="Arial" panose="020B0604020202020204" pitchFamily="34" charset="0"/>
              </a:rPr>
            </a:br>
            <a:r>
              <a:rPr lang="nl-NL" sz="2400" b="1" dirty="0">
                <a:latin typeface="Arial" panose="020B0604020202020204" pitchFamily="34" charset="0"/>
                <a:cs typeface="Arial" panose="020B0604020202020204" pitchFamily="34" charset="0"/>
              </a:rPr>
              <a:t/>
            </a:r>
            <a:br>
              <a:rPr lang="nl-NL" sz="2400" b="1" dirty="0">
                <a:latin typeface="Arial" panose="020B0604020202020204" pitchFamily="34" charset="0"/>
                <a:cs typeface="Arial" panose="020B0604020202020204" pitchFamily="34" charset="0"/>
              </a:rPr>
            </a:b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34619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395</Words>
  <Application>Microsoft Office PowerPoint</Application>
  <PresentationFormat>Diavoorstelling (4:3)</PresentationFormat>
  <Paragraphs>16</Paragraphs>
  <Slides>17</Slides>
  <Notes>0</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HOW TO LINK THE CONCEPT OF LLs WITH RESEARCH?   The “Mission Board Soil Health and Food” contributing to the EU-R&amp;I programma: “Horizon Europe 2021-2027”.   Impressions by Johan Bouma. Em.prof. soil science, Wageningen University. Our Mission report of September 2020:   Veerman, C., Bastioli, C., Biro, B., Bouma, J.,  Cienciala, E., Emmett, B.,  Frison, E. A., Grand, A., Filchev, L., Kriaučiūnienė, Z., Pinto Correia, T.,  Pogrzeba, M.,  Soussana, J-F.,  Vela, C.,  Wittkowski, R., sept. 2020.  Caring for soil is caring for life - Ensure 75% of soils are healthy by 2030 for food, people, nature  and climate, Independent expert report, Eur. Comm. Publ. Office of the Eur. Union, Luxembourg,     </vt:lpstr>
      <vt:lpstr>For this EURAGRI webinar I will focus on the three suggested questions by the organisers:   1. Are we ready conceptually as well as practically to embrace Living Labs?   My answer, frankly,  is :”NO”.   The LL idea is conceptually embraced just like sustainable development ( how could anyone be against it?) but to consider land users ( from now on: farmers) as leaders and coordinators  of a team that develops innovative management for land use systems is still a bridge-too-far for many researchers. But this joint- learning approach  is essential! So: what to do about it?    </vt:lpstr>
      <vt:lpstr>First some basic concepts:  Sustainable development is the overall goal for societal development, the:”point-at-the-horizon”.  Long rather abstract , it has  in 2015 been specified by the 17 UN Sustainable Development Goals (SDGs) , approved by 193 governments. The EU Green Deal (2019)closely follows the SDG concept.   For farming some SDGs are particularly relevant: production of healthy food (SDGs2&amp;3), preserving the quality of ground- and surface water ( SDG6), support carbon capture and restriction of greenhouse gas emissions  for climate mitigation ( SDG13) and combat land degradation and preserve biodiversity (SDG15). </vt:lpstr>
      <vt:lpstr>All farmers agree that soils play an important role in their land management. Soil health can define soil conditions in an  appealing manner. Our definition:  “soil health defines the continued capacity of soils to contribute to ecosystem services in the line with the UN-Sustainable Development Goals (SDGs ) and the EU-Green Deal”.   A modern farmer is like a juggler in a circus: keeping five balls in the air: rather than just produce healthy food, he is also supposed to maintain ground- and surfacewater quality , capture carbon  and limit greenhouse-gas emission for climate mitigation and preserve biodiversity.     </vt:lpstr>
      <vt:lpstr>Why talk about “ecosystem services? “.  Ecosystems contain soil, water, air, plants and animals, including man. Ecosystems provide essential “services”  t o mankind. But ecosystems call the shots, not man !   Our life depends fully on healthy ecosystems and healthy soils can provide an important contribution. But so does agronomy, hydrology, climatology, ecology, sociology, economics… That’s why we state: ..soil contributions to…  Problem 1: This is a difficult message for scientific disciplines that tend to focus on their own field, while working with colleagues in other disciplines is essential. That’s why farmers should be in charge in LLs as they see the entire picture from a practical point of view. </vt:lpstr>
      <vt:lpstr>Farmers in LL’s will have to play a key role in keeping all the science-frogs in a single wheelbarrow. Modern farmers are well educated and face a bewildering complexity: soils differ and socio-economic conditions differ, the weather is unpredictable and every farmer has his own style: their strength!   Problem 2: the research community is used to linear research: a problem is defined, research is done and a solution is obtained. Experiments have to be repeated several times to allow a statistical analysis before reaching conclusions. But every LL is unique and cannot be exactly “repeated”. No good science? The LL scientists should carefully describe management procedures and measure indicators for ecosystem services and soil health. This form of “applied” research is also cutting edge science! </vt:lpstr>
      <vt:lpstr>SO:  “We” will be ready when scientists in an interdisciplinary team realize that only seriously working with farmers running Living Labs is the only way to arrive at meaningful results. Because:   Remember: 60-70% of our soils are unhealthy ( polluted, compacted, low carbon, eroded). But we know in most cases what to do about it but it is not being done, often for socio-economic reasons ( cover crops, minimum tillage etc).Farmers are guided by their business plans!  They have to make a living.   Working in LL’s  demands not only consideration of socio-economics in general but addressing farmers questions specifically.   </vt:lpstr>
      <vt:lpstr>About the starting point of LL activities:  First , stop asking farmers what they want ( a standard approach of : “involving the stakeholders” as researchers learn while studying)    Many inquiries have been made and farmers want action now! Talking time is over! The successful H-2020 LANDMARK program and others showed, for example, common concerns about:  - declining income ( market forces don’t work)  - binding environmental policies ( unclear and changing) - lack of independant helpful advice ( now often commercially motivated)  - adverse climate conditions.   </vt:lpstr>
      <vt:lpstr>This answers the question: what are the challenges for research institutes and researchers.?  Contribute knowledge to the joint-learning process; contribute methodology to measure indicators for ecosystem services and soil health: keep it simple and operational in a real-world context !   Start by applying existing knowledge and initiative new research only when critical gaps show up in existing knowledge.   </vt:lpstr>
      <vt:lpstr>This leads into the last question: how  can LL’s facilitate the uptake of current knowledge?   Again, let’s start with questions farmers ask:   1. declining income.  Clearly, consumers are not paying realistic prices for agricultural products due to the fierce competition within the supermarket cartel.   The common agricultural policy (CAP) (350 billion € for 2021-2027),  acts as a life insurance policy ( not a subsidy as for steelproducers and airlines) as it increasingly will focus on and  award  ecosystem services  provided. That is a major reason to focus on ecosystem services.  </vt:lpstr>
      <vt:lpstr>A life insurance policy for society because effects of climate change will be dramatic: too many areas will be too dry and hot for agriculture and fertile soils near rivers and the sea may flood due to sealevel rise. How to feed 2.7 billion people in 2050? This is the real:”point-at-the-horizon”         </vt:lpstr>
      <vt:lpstr>2. Binding environmental policies  Focus is needed on goals to be achieved and meaningful thresholds rather than on means to reach goals.So, for farmers fields:  1.measure water quality rather than prescribe amount of fertilization allowed ( 170 kg N/ha) or cattle density. A  EU Water Guideline is already operational since 2000. 2. measure carbon capture and greenhouse-gas emissions. 3. measure biodiversity, also in a landscape context.    Numerous modern sensing and monitoring techniques are available and can be applied. Note that 2 and 3 will be legally binding soon, so let’s be ahaed of the game! </vt:lpstr>
      <vt:lpstr>PowerPoint-presentatie</vt:lpstr>
      <vt:lpstr>Key message in my perception: let farmers be farmers again! No bureaucrats in charge! Set clear environmental goals that are in line with the SDGs and the Green Deal and pay for ecosystem services provided ( as a life insurance premium ) .   Farmers know that healthy soils make major contributions to achieving ecosystem services. So apply the soil indicators to assess soil health But management is key: poor management of a healthy soils does not produce good ecosystem services!   In fact every farm is a Living Lab, the ones of the MISSION work closely with researchers. Communicate effective management practices on the basis of :SHOW and TELL. No preaching. Colleague farmers pick up what they can use. Farming styles are important sources of uinspiration.</vt:lpstr>
      <vt:lpstr>There are many, inspiring,  farming styles being promoted through internet and the social media: biologic, biologic-dynamic, circular, nature-inclusive, regenerative, enrichting, high-tech precision and others.   Ecosystem services and soil health are directly relevant to all systems and their measurement can provide clarity to the mission of modern agriculture to contribute to sustainable development.   </vt:lpstr>
      <vt:lpstr>In summary:   I feel we need a new paradigm for research , emphasizing a comprehensive systems approach in line with the complexity of modern farming. Well educated modern farmers are in charge in Living Labs being inspired by interdisciplinary research focused on achieving ecosystem services in line with the SDGs and the Green Deal.   Soil health will play a major role in contributing to ecosystem services and showing this role, rather than pontificating about the importance of soils, is the best way to promote the profession.  </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“Mission Board Soil Health and Food” contributing to the EU-R&amp;I programma: “Horizon Europe 2021-2027”.   Impressions by Johan Bouma. Em.prof. soil science, Wageningen University. Our Mission report of September 2020:   Veerman, C., Bastioli, C., Biro, B., Bouma, J.,  Cienciala, E., Emmett, B.,  Frison, E. A., Grand, A., Filchev, L., Kriaučiūnienė, Z., Pinto Correia, T.,  Pogrzeba, M.,  Soussana, J-F.,  Vela, C.,  Wittkowski, R., sept. 2020.  Caring for soil is caring for life - Ensure 75% of soils are healthy by 2030 for food, people, nature  and climate, Independent expert report, Eur. Comm. Publ. Office of the Eur. Union, Luxembourg,</dc:title>
  <dc:creator>Bouma</dc:creator>
  <cp:lastModifiedBy>Bouma</cp:lastModifiedBy>
  <cp:revision>43</cp:revision>
  <dcterms:created xsi:type="dcterms:W3CDTF">2021-05-10T09:22:16Z</dcterms:created>
  <dcterms:modified xsi:type="dcterms:W3CDTF">2021-06-02T12:16:11Z</dcterms:modified>
</cp:coreProperties>
</file>