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34" r:id="rId2"/>
  </p:sldMasterIdLst>
  <p:notesMasterIdLst>
    <p:notesMasterId r:id="rId14"/>
  </p:notesMasterIdLst>
  <p:handoutMasterIdLst>
    <p:handoutMasterId r:id="rId15"/>
  </p:handoutMasterIdLst>
  <p:sldIdLst>
    <p:sldId id="331" r:id="rId3"/>
    <p:sldId id="528" r:id="rId4"/>
    <p:sldId id="476" r:id="rId5"/>
    <p:sldId id="478" r:id="rId6"/>
    <p:sldId id="497" r:id="rId7"/>
    <p:sldId id="533" r:id="rId8"/>
    <p:sldId id="534" r:id="rId9"/>
    <p:sldId id="535" r:id="rId10"/>
    <p:sldId id="536" r:id="rId11"/>
    <p:sldId id="537" r:id="rId12"/>
    <p:sldId id="53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RAL Maria Jose (REA)" initials="AMJ(" lastIdx="8" clrIdx="0">
    <p:extLst>
      <p:ext uri="{19B8F6BF-5375-455C-9EA6-DF929625EA0E}">
        <p15:presenceInfo xmlns:p15="http://schemas.microsoft.com/office/powerpoint/2012/main" userId="S-1-5-21-1606980848-2025429265-839522115-8119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6B58"/>
    <a:srgbClr val="2F5496"/>
    <a:srgbClr val="FFE9A3"/>
    <a:srgbClr val="ED8D2F"/>
    <a:srgbClr val="024B9C"/>
    <a:srgbClr val="444342"/>
    <a:srgbClr val="005A9E"/>
    <a:srgbClr val="202529"/>
    <a:srgbClr val="4D4D4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61911" autoAdjust="0"/>
  </p:normalViewPr>
  <p:slideViewPr>
    <p:cSldViewPr snapToGrid="0">
      <p:cViewPr>
        <p:scale>
          <a:sx n="75" d="100"/>
          <a:sy n="75" d="100"/>
        </p:scale>
        <p:origin x="296" y="1320"/>
      </p:cViewPr>
      <p:guideLst>
        <p:guide orient="horz" pos="209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1CAB67-7C69-4A90-8408-39FC03B80B8E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6100EF74-87D1-499E-A83A-54DD4E741578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800" b="1" dirty="0"/>
            <a:t>1. R&amp;I programme</a:t>
          </a:r>
        </a:p>
      </dgm:t>
    </dgm:pt>
    <dgm:pt modelId="{77E630A0-B436-496A-920E-EAA0AC767A21}" type="parTrans" cxnId="{8267E0A6-4D1C-45A2-B6F2-7BA71A0478DA}">
      <dgm:prSet/>
      <dgm:spPr/>
      <dgm:t>
        <a:bodyPr/>
        <a:lstStyle/>
        <a:p>
          <a:endParaRPr lang="en-US"/>
        </a:p>
      </dgm:t>
    </dgm:pt>
    <dgm:pt modelId="{CBBDC24A-BF85-4226-A77D-A98D9D60CA1C}" type="sibTrans" cxnId="{8267E0A6-4D1C-45A2-B6F2-7BA71A0478DA}">
      <dgm:prSet/>
      <dgm:spPr/>
      <dgm:t>
        <a:bodyPr/>
        <a:lstStyle/>
        <a:p>
          <a:endParaRPr lang="en-US"/>
        </a:p>
      </dgm:t>
    </dgm:pt>
    <dgm:pt modelId="{EBA3D539-7577-4BAB-8654-EAA34C1D25ED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800" b="1" dirty="0"/>
            <a:t>3. Soil monitoring and indicators  </a:t>
          </a:r>
        </a:p>
      </dgm:t>
    </dgm:pt>
    <dgm:pt modelId="{EF3ED376-B6BA-41DF-926D-734C37BFD03A}" type="parTrans" cxnId="{B02D2E6B-5F4A-41DC-826C-DC8DF54D189D}">
      <dgm:prSet/>
      <dgm:spPr/>
      <dgm:t>
        <a:bodyPr/>
        <a:lstStyle/>
        <a:p>
          <a:endParaRPr lang="en-US"/>
        </a:p>
      </dgm:t>
    </dgm:pt>
    <dgm:pt modelId="{EC371856-D975-4D87-9D1A-50D579FE3785}" type="sibTrans" cxnId="{B02D2E6B-5F4A-41DC-826C-DC8DF54D189D}">
      <dgm:prSet/>
      <dgm:spPr/>
      <dgm:t>
        <a:bodyPr/>
        <a:lstStyle/>
        <a:p>
          <a:endParaRPr lang="en-US"/>
        </a:p>
      </dgm:t>
    </dgm:pt>
    <dgm:pt modelId="{429953D4-134A-4686-B19E-8754016929EE}">
      <dgm:prSet phldrT="[Text]" custT="1"/>
      <dgm:spPr>
        <a:solidFill>
          <a:srgbClr val="92D050"/>
        </a:solidFill>
      </dgm:spPr>
      <dgm:t>
        <a:bodyPr/>
        <a:lstStyle/>
        <a:p>
          <a:endParaRPr lang="en-US" sz="1700" b="1" dirty="0"/>
        </a:p>
        <a:p>
          <a:r>
            <a:rPr lang="en-US" sz="1700" b="1" dirty="0"/>
            <a:t>4. Soil literacy, communication citizen engagement</a:t>
          </a:r>
        </a:p>
      </dgm:t>
    </dgm:pt>
    <dgm:pt modelId="{AAFB0220-E903-4816-9057-739FDDBF079E}" type="parTrans" cxnId="{D2064AA6-64FA-4712-95C0-85EF051D508D}">
      <dgm:prSet/>
      <dgm:spPr/>
      <dgm:t>
        <a:bodyPr/>
        <a:lstStyle/>
        <a:p>
          <a:endParaRPr lang="en-US"/>
        </a:p>
      </dgm:t>
    </dgm:pt>
    <dgm:pt modelId="{95DF03BC-5CE5-491F-96BD-E592F2474827}" type="sibTrans" cxnId="{D2064AA6-64FA-4712-95C0-85EF051D508D}">
      <dgm:prSet/>
      <dgm:spPr/>
      <dgm:t>
        <a:bodyPr/>
        <a:lstStyle/>
        <a:p>
          <a:endParaRPr lang="en-US"/>
        </a:p>
      </dgm:t>
    </dgm:pt>
    <dgm:pt modelId="{43F96C21-BD3B-46E1-BE8D-03B2360D1716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800" b="1" dirty="0"/>
            <a:t>2. 100 Living labs and lighthouses</a:t>
          </a:r>
        </a:p>
      </dgm:t>
    </dgm:pt>
    <dgm:pt modelId="{FB693413-749F-4048-BA21-18E78F71A27A}" type="parTrans" cxnId="{274E0A36-D4E6-4367-B56C-838B710844C1}">
      <dgm:prSet/>
      <dgm:spPr/>
      <dgm:t>
        <a:bodyPr/>
        <a:lstStyle/>
        <a:p>
          <a:endParaRPr lang="en-US"/>
        </a:p>
      </dgm:t>
    </dgm:pt>
    <dgm:pt modelId="{E96FA94E-437B-41AF-BED8-D882F3BD1330}" type="sibTrans" cxnId="{274E0A36-D4E6-4367-B56C-838B710844C1}">
      <dgm:prSet/>
      <dgm:spPr/>
      <dgm:t>
        <a:bodyPr/>
        <a:lstStyle/>
        <a:p>
          <a:endParaRPr lang="en-US"/>
        </a:p>
      </dgm:t>
    </dgm:pt>
    <dgm:pt modelId="{A2C17B7C-2092-42AD-B92D-5BB660119689}" type="pres">
      <dgm:prSet presAssocID="{191CAB67-7C69-4A90-8408-39FC03B80B8E}" presName="compositeShape" presStyleCnt="0">
        <dgm:presLayoutVars>
          <dgm:chMax val="7"/>
          <dgm:dir/>
          <dgm:resizeHandles val="exact"/>
        </dgm:presLayoutVars>
      </dgm:prSet>
      <dgm:spPr/>
    </dgm:pt>
    <dgm:pt modelId="{E29C3C69-56C2-4002-BF88-CC14594BFC68}" type="pres">
      <dgm:prSet presAssocID="{191CAB67-7C69-4A90-8408-39FC03B80B8E}" presName="wedge1" presStyleLbl="node1" presStyleIdx="0" presStyleCnt="4"/>
      <dgm:spPr/>
    </dgm:pt>
    <dgm:pt modelId="{3687C9CC-AB9C-4FA0-B473-B61739428EBD}" type="pres">
      <dgm:prSet presAssocID="{191CAB67-7C69-4A90-8408-39FC03B80B8E}" presName="dummy1a" presStyleCnt="0"/>
      <dgm:spPr/>
    </dgm:pt>
    <dgm:pt modelId="{075B7641-E091-4BF6-8D4B-6398AED4FE86}" type="pres">
      <dgm:prSet presAssocID="{191CAB67-7C69-4A90-8408-39FC03B80B8E}" presName="dummy1b" presStyleCnt="0"/>
      <dgm:spPr/>
    </dgm:pt>
    <dgm:pt modelId="{CF4A2E7F-EDE7-4935-94AA-CA2FCA614D7D}" type="pres">
      <dgm:prSet presAssocID="{191CAB67-7C69-4A90-8408-39FC03B80B8E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B926921-D1B9-4EC0-B5C5-E932A34BD48E}" type="pres">
      <dgm:prSet presAssocID="{191CAB67-7C69-4A90-8408-39FC03B80B8E}" presName="wedge2" presStyleLbl="node1" presStyleIdx="1" presStyleCnt="4"/>
      <dgm:spPr/>
    </dgm:pt>
    <dgm:pt modelId="{C27FC186-95DE-4447-BBD9-99DCD4BDFFC4}" type="pres">
      <dgm:prSet presAssocID="{191CAB67-7C69-4A90-8408-39FC03B80B8E}" presName="dummy2a" presStyleCnt="0"/>
      <dgm:spPr/>
    </dgm:pt>
    <dgm:pt modelId="{AAA0B2BA-C01D-41D0-8B6C-76671C352467}" type="pres">
      <dgm:prSet presAssocID="{191CAB67-7C69-4A90-8408-39FC03B80B8E}" presName="dummy2b" presStyleCnt="0"/>
      <dgm:spPr/>
    </dgm:pt>
    <dgm:pt modelId="{DB034F0B-361A-4C97-AC54-DB479DB9926B}" type="pres">
      <dgm:prSet presAssocID="{191CAB67-7C69-4A90-8408-39FC03B80B8E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98F4A80-62AA-45EB-9749-4F699A9470AA}" type="pres">
      <dgm:prSet presAssocID="{191CAB67-7C69-4A90-8408-39FC03B80B8E}" presName="wedge3" presStyleLbl="node1" presStyleIdx="2" presStyleCnt="4"/>
      <dgm:spPr/>
    </dgm:pt>
    <dgm:pt modelId="{1ECD4773-D0B1-4860-834E-0BD88CA20199}" type="pres">
      <dgm:prSet presAssocID="{191CAB67-7C69-4A90-8408-39FC03B80B8E}" presName="dummy3a" presStyleCnt="0"/>
      <dgm:spPr/>
    </dgm:pt>
    <dgm:pt modelId="{F9239A52-6860-4C82-ACD3-43564ED1A987}" type="pres">
      <dgm:prSet presAssocID="{191CAB67-7C69-4A90-8408-39FC03B80B8E}" presName="dummy3b" presStyleCnt="0"/>
      <dgm:spPr/>
    </dgm:pt>
    <dgm:pt modelId="{0FAE2E4B-8127-4A34-B925-CC7B6225F242}" type="pres">
      <dgm:prSet presAssocID="{191CAB67-7C69-4A90-8408-39FC03B80B8E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033CA88-C301-438A-A33A-8F8BD884AC2E}" type="pres">
      <dgm:prSet presAssocID="{191CAB67-7C69-4A90-8408-39FC03B80B8E}" presName="wedge4" presStyleLbl="node1" presStyleIdx="3" presStyleCnt="4" custScaleX="103099" custScaleY="102490"/>
      <dgm:spPr/>
    </dgm:pt>
    <dgm:pt modelId="{5DE482A7-4A44-492F-8619-6C488BD51952}" type="pres">
      <dgm:prSet presAssocID="{191CAB67-7C69-4A90-8408-39FC03B80B8E}" presName="dummy4a" presStyleCnt="0"/>
      <dgm:spPr/>
    </dgm:pt>
    <dgm:pt modelId="{B618C9F2-766D-4CEE-9C95-9776D388E427}" type="pres">
      <dgm:prSet presAssocID="{191CAB67-7C69-4A90-8408-39FC03B80B8E}" presName="dummy4b" presStyleCnt="0"/>
      <dgm:spPr/>
    </dgm:pt>
    <dgm:pt modelId="{290B449D-E7CA-4544-96B5-3130C5B03BD2}" type="pres">
      <dgm:prSet presAssocID="{191CAB67-7C69-4A90-8408-39FC03B80B8E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FCCF982F-FBA8-42A4-983E-F3BA998E1708}" type="pres">
      <dgm:prSet presAssocID="{CBBDC24A-BF85-4226-A77D-A98D9D60CA1C}" presName="arrowWedge1" presStyleLbl="fgSibTrans2D1" presStyleIdx="0" presStyleCnt="4"/>
      <dgm:spPr/>
    </dgm:pt>
    <dgm:pt modelId="{C7B38BCB-B562-40BC-A2DD-31E5D23621D4}" type="pres">
      <dgm:prSet presAssocID="{E96FA94E-437B-41AF-BED8-D882F3BD1330}" presName="arrowWedge2" presStyleLbl="fgSibTrans2D1" presStyleIdx="1" presStyleCnt="4"/>
      <dgm:spPr/>
    </dgm:pt>
    <dgm:pt modelId="{CDCC8FCF-D1AB-42BA-B2D6-459240E79DB4}" type="pres">
      <dgm:prSet presAssocID="{EC371856-D975-4D87-9D1A-50D579FE3785}" presName="arrowWedge3" presStyleLbl="fgSibTrans2D1" presStyleIdx="2" presStyleCnt="4"/>
      <dgm:spPr/>
    </dgm:pt>
    <dgm:pt modelId="{DFE040FD-61CF-4BFB-8DAD-C86485CEBBB9}" type="pres">
      <dgm:prSet presAssocID="{95DF03BC-5CE5-491F-96BD-E592F2474827}" presName="arrowWedge4" presStyleLbl="fgSibTrans2D1" presStyleIdx="3" presStyleCnt="4"/>
      <dgm:spPr/>
    </dgm:pt>
  </dgm:ptLst>
  <dgm:cxnLst>
    <dgm:cxn modelId="{5C427C04-36E8-4BAF-97F6-7B7094125C08}" type="presOf" srcId="{43F96C21-BD3B-46E1-BE8D-03B2360D1716}" destId="{DB034F0B-361A-4C97-AC54-DB479DB9926B}" srcOrd="1" destOrd="0" presId="urn:microsoft.com/office/officeart/2005/8/layout/cycle8"/>
    <dgm:cxn modelId="{88A7A02F-604A-459F-AEE3-FFB4B6ED108A}" type="presOf" srcId="{EBA3D539-7577-4BAB-8654-EAA34C1D25ED}" destId="{0FAE2E4B-8127-4A34-B925-CC7B6225F242}" srcOrd="1" destOrd="0" presId="urn:microsoft.com/office/officeart/2005/8/layout/cycle8"/>
    <dgm:cxn modelId="{274E0A36-D4E6-4367-B56C-838B710844C1}" srcId="{191CAB67-7C69-4A90-8408-39FC03B80B8E}" destId="{43F96C21-BD3B-46E1-BE8D-03B2360D1716}" srcOrd="1" destOrd="0" parTransId="{FB693413-749F-4048-BA21-18E78F71A27A}" sibTransId="{E96FA94E-437B-41AF-BED8-D882F3BD1330}"/>
    <dgm:cxn modelId="{E5EE294A-D01C-4F35-85A8-958A5420B4A5}" type="presOf" srcId="{429953D4-134A-4686-B19E-8754016929EE}" destId="{290B449D-E7CA-4544-96B5-3130C5B03BD2}" srcOrd="1" destOrd="0" presId="urn:microsoft.com/office/officeart/2005/8/layout/cycle8"/>
    <dgm:cxn modelId="{33B9ED64-1763-4F4C-8320-17AE7D284AFF}" type="presOf" srcId="{43F96C21-BD3B-46E1-BE8D-03B2360D1716}" destId="{6B926921-D1B9-4EC0-B5C5-E932A34BD48E}" srcOrd="0" destOrd="0" presId="urn:microsoft.com/office/officeart/2005/8/layout/cycle8"/>
    <dgm:cxn modelId="{B02D2E6B-5F4A-41DC-826C-DC8DF54D189D}" srcId="{191CAB67-7C69-4A90-8408-39FC03B80B8E}" destId="{EBA3D539-7577-4BAB-8654-EAA34C1D25ED}" srcOrd="2" destOrd="0" parTransId="{EF3ED376-B6BA-41DF-926D-734C37BFD03A}" sibTransId="{EC371856-D975-4D87-9D1A-50D579FE3785}"/>
    <dgm:cxn modelId="{D965247C-1FB1-41A2-8815-EE6F7DFE41D8}" type="presOf" srcId="{191CAB67-7C69-4A90-8408-39FC03B80B8E}" destId="{A2C17B7C-2092-42AD-B92D-5BB660119689}" srcOrd="0" destOrd="0" presId="urn:microsoft.com/office/officeart/2005/8/layout/cycle8"/>
    <dgm:cxn modelId="{1BEB3392-EE04-4A17-BF0B-DF6E0EF773BA}" type="presOf" srcId="{6100EF74-87D1-499E-A83A-54DD4E741578}" destId="{CF4A2E7F-EDE7-4935-94AA-CA2FCA614D7D}" srcOrd="1" destOrd="0" presId="urn:microsoft.com/office/officeart/2005/8/layout/cycle8"/>
    <dgm:cxn modelId="{D2064AA6-64FA-4712-95C0-85EF051D508D}" srcId="{191CAB67-7C69-4A90-8408-39FC03B80B8E}" destId="{429953D4-134A-4686-B19E-8754016929EE}" srcOrd="3" destOrd="0" parTransId="{AAFB0220-E903-4816-9057-739FDDBF079E}" sibTransId="{95DF03BC-5CE5-491F-96BD-E592F2474827}"/>
    <dgm:cxn modelId="{8267E0A6-4D1C-45A2-B6F2-7BA71A0478DA}" srcId="{191CAB67-7C69-4A90-8408-39FC03B80B8E}" destId="{6100EF74-87D1-499E-A83A-54DD4E741578}" srcOrd="0" destOrd="0" parTransId="{77E630A0-B436-496A-920E-EAA0AC767A21}" sibTransId="{CBBDC24A-BF85-4226-A77D-A98D9D60CA1C}"/>
    <dgm:cxn modelId="{1492BAC1-60FA-4B91-A5C9-E2B36C036A4A}" type="presOf" srcId="{6100EF74-87D1-499E-A83A-54DD4E741578}" destId="{E29C3C69-56C2-4002-BF88-CC14594BFC68}" srcOrd="0" destOrd="0" presId="urn:microsoft.com/office/officeart/2005/8/layout/cycle8"/>
    <dgm:cxn modelId="{9B6D49CD-8A83-4D83-A564-29916064047E}" type="presOf" srcId="{429953D4-134A-4686-B19E-8754016929EE}" destId="{F033CA88-C301-438A-A33A-8F8BD884AC2E}" srcOrd="0" destOrd="0" presId="urn:microsoft.com/office/officeart/2005/8/layout/cycle8"/>
    <dgm:cxn modelId="{FF3598F7-5205-44E5-8BE5-0A98BE7F0D3C}" type="presOf" srcId="{EBA3D539-7577-4BAB-8654-EAA34C1D25ED}" destId="{E98F4A80-62AA-45EB-9749-4F699A9470AA}" srcOrd="0" destOrd="0" presId="urn:microsoft.com/office/officeart/2005/8/layout/cycle8"/>
    <dgm:cxn modelId="{A1174399-C888-4507-A93C-AAB413F64B3B}" type="presParOf" srcId="{A2C17B7C-2092-42AD-B92D-5BB660119689}" destId="{E29C3C69-56C2-4002-BF88-CC14594BFC68}" srcOrd="0" destOrd="0" presId="urn:microsoft.com/office/officeart/2005/8/layout/cycle8"/>
    <dgm:cxn modelId="{31E0760C-DC9B-4C79-A233-A6E4DBE3D370}" type="presParOf" srcId="{A2C17B7C-2092-42AD-B92D-5BB660119689}" destId="{3687C9CC-AB9C-4FA0-B473-B61739428EBD}" srcOrd="1" destOrd="0" presId="urn:microsoft.com/office/officeart/2005/8/layout/cycle8"/>
    <dgm:cxn modelId="{EC02FA2E-9ABB-48D2-95AA-57F77AB98DBD}" type="presParOf" srcId="{A2C17B7C-2092-42AD-B92D-5BB660119689}" destId="{075B7641-E091-4BF6-8D4B-6398AED4FE86}" srcOrd="2" destOrd="0" presId="urn:microsoft.com/office/officeart/2005/8/layout/cycle8"/>
    <dgm:cxn modelId="{5FE0F317-3C04-4F58-9B68-5EE204B8A087}" type="presParOf" srcId="{A2C17B7C-2092-42AD-B92D-5BB660119689}" destId="{CF4A2E7F-EDE7-4935-94AA-CA2FCA614D7D}" srcOrd="3" destOrd="0" presId="urn:microsoft.com/office/officeart/2005/8/layout/cycle8"/>
    <dgm:cxn modelId="{320389EA-129E-45B3-A644-9796AACFFAC7}" type="presParOf" srcId="{A2C17B7C-2092-42AD-B92D-5BB660119689}" destId="{6B926921-D1B9-4EC0-B5C5-E932A34BD48E}" srcOrd="4" destOrd="0" presId="urn:microsoft.com/office/officeart/2005/8/layout/cycle8"/>
    <dgm:cxn modelId="{B3B7D988-5307-46FC-B7D4-C6185DF2D937}" type="presParOf" srcId="{A2C17B7C-2092-42AD-B92D-5BB660119689}" destId="{C27FC186-95DE-4447-BBD9-99DCD4BDFFC4}" srcOrd="5" destOrd="0" presId="urn:microsoft.com/office/officeart/2005/8/layout/cycle8"/>
    <dgm:cxn modelId="{7DE6581F-802A-4B2D-BC38-92ED2229226C}" type="presParOf" srcId="{A2C17B7C-2092-42AD-B92D-5BB660119689}" destId="{AAA0B2BA-C01D-41D0-8B6C-76671C352467}" srcOrd="6" destOrd="0" presId="urn:microsoft.com/office/officeart/2005/8/layout/cycle8"/>
    <dgm:cxn modelId="{7D5707A8-57E4-4477-8AA3-C850315C1924}" type="presParOf" srcId="{A2C17B7C-2092-42AD-B92D-5BB660119689}" destId="{DB034F0B-361A-4C97-AC54-DB479DB9926B}" srcOrd="7" destOrd="0" presId="urn:microsoft.com/office/officeart/2005/8/layout/cycle8"/>
    <dgm:cxn modelId="{BC67622A-F324-4E9E-8FE0-2833A8E8D3BB}" type="presParOf" srcId="{A2C17B7C-2092-42AD-B92D-5BB660119689}" destId="{E98F4A80-62AA-45EB-9749-4F699A9470AA}" srcOrd="8" destOrd="0" presId="urn:microsoft.com/office/officeart/2005/8/layout/cycle8"/>
    <dgm:cxn modelId="{46657218-442B-49D3-87D6-FDD101ACD499}" type="presParOf" srcId="{A2C17B7C-2092-42AD-B92D-5BB660119689}" destId="{1ECD4773-D0B1-4860-834E-0BD88CA20199}" srcOrd="9" destOrd="0" presId="urn:microsoft.com/office/officeart/2005/8/layout/cycle8"/>
    <dgm:cxn modelId="{3927A1F4-0493-4A9C-A979-31A32014FC27}" type="presParOf" srcId="{A2C17B7C-2092-42AD-B92D-5BB660119689}" destId="{F9239A52-6860-4C82-ACD3-43564ED1A987}" srcOrd="10" destOrd="0" presId="urn:microsoft.com/office/officeart/2005/8/layout/cycle8"/>
    <dgm:cxn modelId="{E94D4FC6-6D54-49AF-A9E3-FBA69C24BCBF}" type="presParOf" srcId="{A2C17B7C-2092-42AD-B92D-5BB660119689}" destId="{0FAE2E4B-8127-4A34-B925-CC7B6225F242}" srcOrd="11" destOrd="0" presId="urn:microsoft.com/office/officeart/2005/8/layout/cycle8"/>
    <dgm:cxn modelId="{F0119DED-89F3-45D3-BFF0-C0CE3235C717}" type="presParOf" srcId="{A2C17B7C-2092-42AD-B92D-5BB660119689}" destId="{F033CA88-C301-438A-A33A-8F8BD884AC2E}" srcOrd="12" destOrd="0" presId="urn:microsoft.com/office/officeart/2005/8/layout/cycle8"/>
    <dgm:cxn modelId="{AB036E69-49CD-4FEB-B9F5-6FBC0847D97D}" type="presParOf" srcId="{A2C17B7C-2092-42AD-B92D-5BB660119689}" destId="{5DE482A7-4A44-492F-8619-6C488BD51952}" srcOrd="13" destOrd="0" presId="urn:microsoft.com/office/officeart/2005/8/layout/cycle8"/>
    <dgm:cxn modelId="{DD010080-6A2A-4EA1-A43D-5C1A057DD44D}" type="presParOf" srcId="{A2C17B7C-2092-42AD-B92D-5BB660119689}" destId="{B618C9F2-766D-4CEE-9C95-9776D388E427}" srcOrd="14" destOrd="0" presId="urn:microsoft.com/office/officeart/2005/8/layout/cycle8"/>
    <dgm:cxn modelId="{F6A2DA3D-6A20-4712-B6CF-ED4A04EF175E}" type="presParOf" srcId="{A2C17B7C-2092-42AD-B92D-5BB660119689}" destId="{290B449D-E7CA-4544-96B5-3130C5B03BD2}" srcOrd="15" destOrd="0" presId="urn:microsoft.com/office/officeart/2005/8/layout/cycle8"/>
    <dgm:cxn modelId="{E13C3ACD-23DC-4CFF-8E4F-C3EF7077C8AD}" type="presParOf" srcId="{A2C17B7C-2092-42AD-B92D-5BB660119689}" destId="{FCCF982F-FBA8-42A4-983E-F3BA998E1708}" srcOrd="16" destOrd="0" presId="urn:microsoft.com/office/officeart/2005/8/layout/cycle8"/>
    <dgm:cxn modelId="{203BC9D9-1566-4E4A-8250-EBCDF0D40973}" type="presParOf" srcId="{A2C17B7C-2092-42AD-B92D-5BB660119689}" destId="{C7B38BCB-B562-40BC-A2DD-31E5D23621D4}" srcOrd="17" destOrd="0" presId="urn:microsoft.com/office/officeart/2005/8/layout/cycle8"/>
    <dgm:cxn modelId="{B709D44A-5743-498A-83C1-AFB85EF2B44F}" type="presParOf" srcId="{A2C17B7C-2092-42AD-B92D-5BB660119689}" destId="{CDCC8FCF-D1AB-42BA-B2D6-459240E79DB4}" srcOrd="18" destOrd="0" presId="urn:microsoft.com/office/officeart/2005/8/layout/cycle8"/>
    <dgm:cxn modelId="{620F1952-E833-4640-8A2A-E8C9B6E4AF73}" type="presParOf" srcId="{A2C17B7C-2092-42AD-B92D-5BB660119689}" destId="{DFE040FD-61CF-4BFB-8DAD-C86485CEBBB9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9C3C69-56C2-4002-BF88-CC14594BFC68}">
      <dsp:nvSpPr>
        <dsp:cNvPr id="0" name=""/>
        <dsp:cNvSpPr/>
      </dsp:nvSpPr>
      <dsp:spPr>
        <a:xfrm>
          <a:off x="1408534" y="351053"/>
          <a:ext cx="4358347" cy="4358347"/>
        </a:xfrm>
        <a:prstGeom prst="pie">
          <a:avLst>
            <a:gd name="adj1" fmla="val 16200000"/>
            <a:gd name="adj2" fmla="val 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1. R&amp;I programme</a:t>
          </a:r>
        </a:p>
      </dsp:txBody>
      <dsp:txXfrm>
        <a:off x="3722090" y="1254372"/>
        <a:ext cx="1608437" cy="1193357"/>
      </dsp:txXfrm>
    </dsp:sp>
    <dsp:sp modelId="{6B926921-D1B9-4EC0-B5C5-E932A34BD48E}">
      <dsp:nvSpPr>
        <dsp:cNvPr id="0" name=""/>
        <dsp:cNvSpPr/>
      </dsp:nvSpPr>
      <dsp:spPr>
        <a:xfrm>
          <a:off x="1408534" y="497369"/>
          <a:ext cx="4358347" cy="4358347"/>
        </a:xfrm>
        <a:prstGeom prst="pie">
          <a:avLst>
            <a:gd name="adj1" fmla="val 0"/>
            <a:gd name="adj2" fmla="val 54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2. 100 Living labs and lighthouses</a:t>
          </a:r>
        </a:p>
      </dsp:txBody>
      <dsp:txXfrm>
        <a:off x="3722090" y="2759040"/>
        <a:ext cx="1608437" cy="1193357"/>
      </dsp:txXfrm>
    </dsp:sp>
    <dsp:sp modelId="{E98F4A80-62AA-45EB-9749-4F699A9470AA}">
      <dsp:nvSpPr>
        <dsp:cNvPr id="0" name=""/>
        <dsp:cNvSpPr/>
      </dsp:nvSpPr>
      <dsp:spPr>
        <a:xfrm>
          <a:off x="1262218" y="497369"/>
          <a:ext cx="4358347" cy="4358347"/>
        </a:xfrm>
        <a:prstGeom prst="pie">
          <a:avLst>
            <a:gd name="adj1" fmla="val 5400000"/>
            <a:gd name="adj2" fmla="val 108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3. Soil monitoring and indicators  </a:t>
          </a:r>
        </a:p>
      </dsp:txBody>
      <dsp:txXfrm>
        <a:off x="1698572" y="2759040"/>
        <a:ext cx="1608437" cy="1193357"/>
      </dsp:txXfrm>
    </dsp:sp>
    <dsp:sp modelId="{F033CA88-C301-438A-A33A-8F8BD884AC2E}">
      <dsp:nvSpPr>
        <dsp:cNvPr id="0" name=""/>
        <dsp:cNvSpPr/>
      </dsp:nvSpPr>
      <dsp:spPr>
        <a:xfrm>
          <a:off x="1194685" y="296792"/>
          <a:ext cx="4493412" cy="4466870"/>
        </a:xfrm>
        <a:prstGeom prst="pie">
          <a:avLst>
            <a:gd name="adj1" fmla="val 10800000"/>
            <a:gd name="adj2" fmla="val 162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b="1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4. Soil literacy, communication citizen engagement</a:t>
          </a:r>
        </a:p>
      </dsp:txBody>
      <dsp:txXfrm>
        <a:off x="1644562" y="1222604"/>
        <a:ext cx="1658283" cy="1223071"/>
      </dsp:txXfrm>
    </dsp:sp>
    <dsp:sp modelId="{FCCF982F-FBA8-42A4-983E-F3BA998E1708}">
      <dsp:nvSpPr>
        <dsp:cNvPr id="0" name=""/>
        <dsp:cNvSpPr/>
      </dsp:nvSpPr>
      <dsp:spPr>
        <a:xfrm>
          <a:off x="1138732" y="81250"/>
          <a:ext cx="4897952" cy="4897952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B38BCB-B562-40BC-A2DD-31E5D23621D4}">
      <dsp:nvSpPr>
        <dsp:cNvPr id="0" name=""/>
        <dsp:cNvSpPr/>
      </dsp:nvSpPr>
      <dsp:spPr>
        <a:xfrm>
          <a:off x="1138732" y="227566"/>
          <a:ext cx="4897952" cy="4897952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C8FCF-D1AB-42BA-B2D6-459240E79DB4}">
      <dsp:nvSpPr>
        <dsp:cNvPr id="0" name=""/>
        <dsp:cNvSpPr/>
      </dsp:nvSpPr>
      <dsp:spPr>
        <a:xfrm>
          <a:off x="992416" y="227566"/>
          <a:ext cx="4897952" cy="4897952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E040FD-61CF-4BFB-8DAD-C86485CEBBB9}">
      <dsp:nvSpPr>
        <dsp:cNvPr id="0" name=""/>
        <dsp:cNvSpPr/>
      </dsp:nvSpPr>
      <dsp:spPr>
        <a:xfrm>
          <a:off x="991840" y="80791"/>
          <a:ext cx="4897952" cy="4897952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283" y="1116404"/>
            <a:ext cx="12192000" cy="5754624"/>
          </a:xfrm>
          <a:prstGeom prst="rect">
            <a:avLst/>
          </a:prstGeom>
          <a:solidFill>
            <a:srgbClr val="E0F2F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rgbClr val="EAF2F9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8001" y="332656"/>
            <a:ext cx="2112433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5640001" y="6429118"/>
            <a:ext cx="912284" cy="456142"/>
          </a:xfrm>
          <a:prstGeom prst="rect">
            <a:avLst/>
          </a:prstGeom>
          <a:solidFill>
            <a:srgbClr val="13317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90551" y="5351662"/>
            <a:ext cx="6552856" cy="252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 baseline="0"/>
            </a:lvl1pPr>
            <a:lvl5pPr>
              <a:defRPr/>
            </a:lvl5pPr>
          </a:lstStyle>
          <a:p>
            <a:pPr lvl="0"/>
            <a:r>
              <a:rPr lang="fr-BE" dirty="0"/>
              <a:t>Speaker Name</a:t>
            </a:r>
          </a:p>
          <a:p>
            <a:pPr lvl="0"/>
            <a:endParaRPr lang="fr-BE" dirty="0"/>
          </a:p>
          <a:p>
            <a:pPr lvl="0"/>
            <a:endParaRPr lang="en-GB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4219" y="5604099"/>
            <a:ext cx="6552856" cy="208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0" baseline="0"/>
            </a:lvl1pPr>
            <a:lvl5pPr>
              <a:defRPr/>
            </a:lvl5pPr>
          </a:lstStyle>
          <a:p>
            <a:pPr lvl="0"/>
            <a:r>
              <a:rPr lang="fr-BE" dirty="0"/>
              <a:t>Name of the Event</a:t>
            </a:r>
          </a:p>
          <a:p>
            <a:pPr lvl="0"/>
            <a:endParaRPr lang="fr-BE" dirty="0"/>
          </a:p>
          <a:p>
            <a:pPr lvl="0"/>
            <a:endParaRPr lang="en-GB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94219" y="5843365"/>
            <a:ext cx="6552856" cy="353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0" baseline="0"/>
            </a:lvl1pPr>
            <a:lvl5pPr>
              <a:defRPr/>
            </a:lvl5pPr>
          </a:lstStyle>
          <a:p>
            <a:pPr lvl="0"/>
            <a:r>
              <a:rPr lang="fr-BE" dirty="0"/>
              <a:t>Date of the Event</a:t>
            </a:r>
          </a:p>
          <a:p>
            <a:pPr lvl="0"/>
            <a:endParaRPr lang="fr-BE" dirty="0"/>
          </a:p>
          <a:p>
            <a:pPr lvl="0"/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564124" y="6388471"/>
            <a:ext cx="112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b="0" i="1" dirty="0" err="1">
                <a:solidFill>
                  <a:schemeClr val="bg1"/>
                </a:solidFill>
                <a:latin typeface="EC Square Sans Pro Light" panose="020B0506000000020004" pitchFamily="34" charset="0"/>
              </a:rPr>
              <a:t>Research</a:t>
            </a:r>
            <a:r>
              <a:rPr lang="fr-BE" sz="900" b="0" i="1" dirty="0">
                <a:solidFill>
                  <a:schemeClr val="bg1"/>
                </a:solidFill>
                <a:latin typeface="EC Square Sans Pro Light" panose="020B0506000000020004" pitchFamily="34" charset="0"/>
              </a:rPr>
              <a:t> and Innovation </a:t>
            </a:r>
            <a:endParaRPr lang="en-GB" sz="900" b="0" i="1" dirty="0" err="1">
              <a:solidFill>
                <a:schemeClr val="bg1"/>
              </a:solidFill>
              <a:latin typeface="EC Square Sans Pro Light" panose="020B05060000000200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051" y="1432794"/>
            <a:ext cx="4614476" cy="494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94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524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‹Nr.›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84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‹Nr.›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8870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3623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6680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‹Nr.›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943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‹Nr.›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501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‹Nr.›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2106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9237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‹Nr.›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7953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9352" y="6021288"/>
            <a:ext cx="2990849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2404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‹Nr.›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9199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6927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23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‹Nr.›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6067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‹Nr.›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3734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9391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2437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5284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46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00"/>
            <a:ext cx="12192000" cy="6858000"/>
          </a:xfrm>
          <a:prstGeom prst="rect">
            <a:avLst/>
          </a:prstGeom>
        </p:spPr>
      </p:pic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9352" y="6021288"/>
            <a:ext cx="2990849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15414" y="1071025"/>
            <a:ext cx="10561173" cy="34380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993781" y="4888209"/>
            <a:ext cx="6766420" cy="989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sz="2400" b="0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the speaker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1250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" y="-99392"/>
            <a:ext cx="12190912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5805264"/>
            <a:ext cx="12191456" cy="1052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9352" y="6021288"/>
            <a:ext cx="2990849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4617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5351" y="548680"/>
            <a:ext cx="3072341" cy="16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940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‹Nr.›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31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ou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‹Nr.›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969963" y="1843395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581400" y="1843394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192837" y="1843393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8804274" y="1843392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257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‹Nr.›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861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‹Nr.›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5602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27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755" r:id="rId6"/>
    <p:sldLayoutId id="2147483764" r:id="rId7"/>
  </p:sldLayoutIdLst>
  <p:hf hdr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chemeClr val="accent2">
              <a:lumMod val="50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accent2">
              <a:lumMod val="50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4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61" r:id="rId20"/>
    <p:sldLayoutId id="2147483763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930" y="1433605"/>
            <a:ext cx="5051334" cy="541697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30947" y="1992571"/>
            <a:ext cx="8834650" cy="2149523"/>
          </a:xfrm>
        </p:spPr>
        <p:txBody>
          <a:bodyPr>
            <a:noAutofit/>
          </a:bodyPr>
          <a:lstStyle/>
          <a:p>
            <a:pPr marL="0" indent="0"/>
            <a:r>
              <a:rPr lang="en-GB" sz="2800" b="1" dirty="0"/>
              <a:t> </a:t>
            </a:r>
            <a:r>
              <a:rPr lang="en-GB" sz="4000" b="1" i="1" dirty="0"/>
              <a:t>How to implement LLs and </a:t>
            </a:r>
            <a:br>
              <a:rPr lang="en-GB" sz="4000" b="1" i="1" dirty="0"/>
            </a:br>
            <a:r>
              <a:rPr lang="en-GB" sz="4000" b="1" i="1" dirty="0"/>
              <a:t>how do they foster innovation</a:t>
            </a:r>
            <a:br>
              <a:rPr lang="en-GB" sz="4000" b="1" i="1" dirty="0"/>
            </a:br>
            <a:r>
              <a:rPr lang="en-GB" sz="4000" b="1" i="1" dirty="0"/>
              <a:t>in the farming community?</a:t>
            </a:r>
            <a:endParaRPr lang="en-GB" sz="2000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71350" y="4868189"/>
            <a:ext cx="4923050" cy="897754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GB" sz="1600" b="1" dirty="0">
                <a:solidFill>
                  <a:schemeClr val="bg1"/>
                </a:solidFill>
              </a:rPr>
              <a:t>Alfred GRAND  </a:t>
            </a:r>
          </a:p>
          <a:p>
            <a:pPr>
              <a:spcAft>
                <a:spcPts val="0"/>
              </a:spcAft>
            </a:pPr>
            <a:r>
              <a:rPr lang="en-US" sz="1600" dirty="0"/>
              <a:t>Member of Mission Board for Soil Health and Food</a:t>
            </a:r>
          </a:p>
          <a:p>
            <a:pPr>
              <a:spcAft>
                <a:spcPts val="0"/>
              </a:spcAft>
            </a:pPr>
            <a:endParaRPr lang="en-US" sz="1600" dirty="0"/>
          </a:p>
          <a:p>
            <a:pPr algn="just">
              <a:spcAft>
                <a:spcPts val="0"/>
              </a:spcAft>
            </a:pPr>
            <a:r>
              <a:rPr lang="en-US" sz="1000" dirty="0"/>
              <a:t>This presentation is delivered by a member of a Horizon Europe Mission Board, which is an informal group of experts set up by the European Commission to provide advice for the identification and implementation </a:t>
            </a:r>
            <a:br>
              <a:rPr lang="en-US" sz="1000" dirty="0"/>
            </a:br>
            <a:r>
              <a:rPr lang="en-US" sz="1000" dirty="0"/>
              <a:t>of missions in the future Horizon Europe </a:t>
            </a:r>
            <a:r>
              <a:rPr lang="en-US" sz="1000" dirty="0" err="1"/>
              <a:t>programme</a:t>
            </a:r>
            <a:r>
              <a:rPr lang="en-US" sz="1000" dirty="0"/>
              <a:t>. The contents of the presentation do not represent the official views of the European Commission nor do they constitute a commitment of any kind on its behalf.</a:t>
            </a:r>
            <a:endParaRPr lang="en-GB" sz="1000" dirty="0"/>
          </a:p>
          <a:p>
            <a:pPr>
              <a:spcAft>
                <a:spcPts val="0"/>
              </a:spcAft>
            </a:pPr>
            <a:endParaRPr lang="en-US" sz="1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-646833" y="4079442"/>
            <a:ext cx="5040313" cy="528998"/>
          </a:xfrm>
        </p:spPr>
        <p:txBody>
          <a:bodyPr/>
          <a:lstStyle/>
          <a:p>
            <a:r>
              <a:rPr lang="en-GB" dirty="0"/>
              <a:t>#</a:t>
            </a:r>
            <a:r>
              <a:rPr lang="en-GB" dirty="0" err="1"/>
              <a:t>HorizonEU</a:t>
            </a:r>
            <a:r>
              <a:rPr lang="en-GB" dirty="0"/>
              <a:t> #</a:t>
            </a:r>
            <a:r>
              <a:rPr lang="en-GB" dirty="0" err="1"/>
              <a:t>MissionSoil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F07C1EB-470D-AD4B-8229-969106B77BDF}"/>
              </a:ext>
            </a:extLst>
          </p:cNvPr>
          <p:cNvSpPr txBox="1">
            <a:spLocks/>
          </p:cNvSpPr>
          <p:nvPr/>
        </p:nvSpPr>
        <p:spPr>
          <a:xfrm>
            <a:off x="7073326" y="6166313"/>
            <a:ext cx="2292271" cy="528998"/>
          </a:xfrm>
        </p:spPr>
        <p:txBody>
          <a:bodyPr>
            <a:noAutofit/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Tx/>
              <a:buNone/>
              <a:defRPr sz="2200" i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i="0" kern="0" dirty="0"/>
              <a:t>09.06.2021</a:t>
            </a:r>
          </a:p>
        </p:txBody>
      </p:sp>
    </p:spTree>
    <p:extLst>
      <p:ext uri="{BB962C8B-B14F-4D97-AF65-F5344CB8AC3E}">
        <p14:creationId xmlns:p14="http://schemas.microsoft.com/office/powerpoint/2010/main" val="2183171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970722" y="57653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i="1" dirty="0"/>
              <a:t>How does the living lab network </a:t>
            </a:r>
            <a:br>
              <a:rPr lang="en-GB" sz="3600" i="1" dirty="0"/>
            </a:br>
            <a:r>
              <a:rPr lang="en-GB" sz="3600" i="1" dirty="0"/>
              <a:t>foster innovation in the farming community?</a:t>
            </a:r>
            <a:endParaRPr lang="en-GB" sz="3600" dirty="0"/>
          </a:p>
        </p:txBody>
      </p:sp>
      <p:pic>
        <p:nvPicPr>
          <p:cNvPr id="12" name="Picture 15">
            <a:extLst>
              <a:ext uri="{FF2B5EF4-FFF2-40B4-BE49-F238E27FC236}">
                <a16:creationId xmlns:a16="http://schemas.microsoft.com/office/drawing/2014/main" id="{EEB8C474-2369-2541-8CAC-402B78BFAD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283" y="299064"/>
            <a:ext cx="874752" cy="874752"/>
          </a:xfrm>
          <a:prstGeom prst="rect">
            <a:avLst/>
          </a:prstGeom>
        </p:spPr>
      </p:pic>
      <p:sp>
        <p:nvSpPr>
          <p:cNvPr id="14" name="ZoneTexte 2">
            <a:extLst>
              <a:ext uri="{FF2B5EF4-FFF2-40B4-BE49-F238E27FC236}">
                <a16:creationId xmlns:a16="http://schemas.microsoft.com/office/drawing/2014/main" id="{5FEB9ADD-066A-DF41-8965-5FF80B3D4F56}"/>
              </a:ext>
            </a:extLst>
          </p:cNvPr>
          <p:cNvSpPr txBox="1"/>
          <p:nvPr/>
        </p:nvSpPr>
        <p:spPr>
          <a:xfrm>
            <a:off x="4846320" y="1713014"/>
            <a:ext cx="676204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900" b="1" dirty="0">
                <a:solidFill>
                  <a:srgbClr val="44434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Communication with farmers from other regions with similar challenges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900" b="1" dirty="0">
                <a:solidFill>
                  <a:srgbClr val="44434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Communication with other stakeholders working on similar topics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900" b="1" dirty="0">
                <a:solidFill>
                  <a:srgbClr val="44434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Learning from and meeting with people from other regions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900" b="1" dirty="0">
                <a:solidFill>
                  <a:srgbClr val="44434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Copying and adapting methods from other regions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900" b="1" dirty="0">
                <a:solidFill>
                  <a:srgbClr val="44434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BDEE8A9-C8DC-9749-A600-72F9F45A86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" y="1636357"/>
            <a:ext cx="3234267" cy="485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92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547839" y="5003098"/>
            <a:ext cx="5096323" cy="1131002"/>
          </a:xfrm>
        </p:spPr>
        <p:txBody>
          <a:bodyPr/>
          <a:lstStyle/>
          <a:p>
            <a:pPr algn="ctr"/>
            <a:r>
              <a:rPr lang="en-GB" sz="2800" dirty="0"/>
              <a:t>Thank you for your interest in </a:t>
            </a:r>
            <a:br>
              <a:rPr lang="en-GB" sz="2800" dirty="0"/>
            </a:br>
            <a:r>
              <a:rPr lang="en-GB" sz="2800" dirty="0"/>
              <a:t>Mission Soil Health and Food!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C4E9029-8B41-6F41-9AB0-EDCA0A22D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007" y="1212514"/>
            <a:ext cx="3823933" cy="2549289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0193D835-4EB3-5C48-A42D-9B36C9A38015}"/>
              </a:ext>
            </a:extLst>
          </p:cNvPr>
          <p:cNvSpPr txBox="1">
            <a:spLocks/>
          </p:cNvSpPr>
          <p:nvPr/>
        </p:nvSpPr>
        <p:spPr>
          <a:xfrm>
            <a:off x="1216000" y="3549082"/>
            <a:ext cx="5096323" cy="1131002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Caring for Soil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9CDA226F-C109-3046-A7BC-557D0648A962}"/>
              </a:ext>
            </a:extLst>
          </p:cNvPr>
          <p:cNvGrpSpPr>
            <a:grpSpLocks noChangeAspect="1"/>
          </p:cNvGrpSpPr>
          <p:nvPr/>
        </p:nvGrpSpPr>
        <p:grpSpPr>
          <a:xfrm>
            <a:off x="6351471" y="587055"/>
            <a:ext cx="3823933" cy="3202872"/>
            <a:chOff x="5216091" y="1737805"/>
            <a:chExt cx="5096324" cy="4268608"/>
          </a:xfrm>
        </p:grpSpPr>
        <p:pic>
          <p:nvPicPr>
            <p:cNvPr id="6" name="Image 6">
              <a:extLst>
                <a:ext uri="{FF2B5EF4-FFF2-40B4-BE49-F238E27FC236}">
                  <a16:creationId xmlns:a16="http://schemas.microsoft.com/office/drawing/2014/main" id="{550E4708-E922-3F4D-8639-5291F3022D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00" t="4416" r="57295" b="40493"/>
            <a:stretch/>
          </p:blipFill>
          <p:spPr>
            <a:xfrm>
              <a:off x="8888748" y="1737805"/>
              <a:ext cx="1412213" cy="1429481"/>
            </a:xfrm>
            <a:prstGeom prst="rect">
              <a:avLst/>
            </a:prstGeom>
          </p:spPr>
        </p:pic>
        <p:pic>
          <p:nvPicPr>
            <p:cNvPr id="5" name="Image 24">
              <a:extLst>
                <a:ext uri="{FF2B5EF4-FFF2-40B4-BE49-F238E27FC236}">
                  <a16:creationId xmlns:a16="http://schemas.microsoft.com/office/drawing/2014/main" id="{D32A2912-DC41-C441-BAFF-40988918F4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16" r="52506" b="44205"/>
            <a:stretch/>
          </p:blipFill>
          <p:spPr>
            <a:xfrm>
              <a:off x="5216091" y="2105871"/>
              <a:ext cx="5096324" cy="3900542"/>
            </a:xfrm>
            <a:prstGeom prst="rect">
              <a:avLst/>
            </a:prstGeom>
          </p:spPr>
        </p:pic>
      </p:grpSp>
      <p:sp>
        <p:nvSpPr>
          <p:cNvPr id="11" name="Title 2">
            <a:extLst>
              <a:ext uri="{FF2B5EF4-FFF2-40B4-BE49-F238E27FC236}">
                <a16:creationId xmlns:a16="http://schemas.microsoft.com/office/drawing/2014/main" id="{B5F3C0EF-9F11-0D4B-AF73-2007A216BFD3}"/>
              </a:ext>
            </a:extLst>
          </p:cNvPr>
          <p:cNvSpPr txBox="1">
            <a:spLocks/>
          </p:cNvSpPr>
          <p:nvPr/>
        </p:nvSpPr>
        <p:spPr>
          <a:xfrm>
            <a:off x="6145835" y="3696176"/>
            <a:ext cx="5991368" cy="97427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is caring for Life!</a:t>
            </a:r>
          </a:p>
        </p:txBody>
      </p:sp>
    </p:spTree>
    <p:extLst>
      <p:ext uri="{BB962C8B-B14F-4D97-AF65-F5344CB8AC3E}">
        <p14:creationId xmlns:p14="http://schemas.microsoft.com/office/powerpoint/2010/main" val="981568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5A9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Expected mission objectives: </a:t>
            </a:r>
            <a:endParaRPr lang="en-GB" sz="2800" dirty="0">
              <a:solidFill>
                <a:srgbClr val="005A9E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15519" y="1411921"/>
            <a:ext cx="3497956" cy="2185214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/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</a:rPr>
              <a:t>Knowledge 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</a:rPr>
              <a:t>on soil functions, ecosystem services and soil health; </a:t>
            </a:r>
            <a:r>
              <a:rPr lang="en-GB" sz="1700" b="1" noProof="0" dirty="0">
                <a:solidFill>
                  <a:srgbClr val="4D4D4D"/>
                </a:solidFill>
              </a:rPr>
              <a:t>knowledge </a:t>
            </a:r>
            <a:r>
              <a:rPr lang="en-GB" sz="1700" b="1" dirty="0">
                <a:solidFill>
                  <a:srgbClr val="4D4D4D"/>
                </a:solidFill>
              </a:rPr>
              <a:t>infrastructures and platforms</a:t>
            </a:r>
            <a:r>
              <a:rPr lang="en-GB" sz="1700" dirty="0">
                <a:solidFill>
                  <a:srgbClr val="4D4D4D"/>
                </a:solidFill>
              </a:rPr>
              <a:t>; development of </a:t>
            </a:r>
            <a:r>
              <a:rPr lang="en-GB" sz="1700" b="1" dirty="0">
                <a:solidFill>
                  <a:srgbClr val="4D4D4D"/>
                </a:solidFill>
              </a:rPr>
              <a:t>solutions for </a:t>
            </a: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</a:rPr>
              <a:t>management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</a:rPr>
              <a:t>practices, business models, technologies to </a:t>
            </a:r>
            <a:r>
              <a:rPr kumimoji="0" lang="en-GB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</a:rPr>
              <a:t>achiev</a:t>
            </a:r>
            <a:r>
              <a:rPr lang="en-GB" sz="1700" b="1" dirty="0">
                <a:solidFill>
                  <a:srgbClr val="4D4D4D"/>
                </a:solidFill>
                <a:latin typeface="Arial"/>
              </a:rPr>
              <a:t>e </a:t>
            </a: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64981" y="4110931"/>
            <a:ext cx="3248494" cy="140038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network of real-life </a:t>
            </a: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sites for co-creating, testing, demonstrating  and upscaling of solutions in rural</a:t>
            </a:r>
            <a:r>
              <a:rPr kumimoji="0" lang="en-GB" sz="1700" b="1" i="0" u="none" strike="noStrike" kern="1200" cap="none" spc="0" normalizeH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urban areas</a:t>
            </a:r>
            <a:endParaRPr kumimoji="0" lang="en-GB" sz="17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249" y="4110931"/>
            <a:ext cx="2514242" cy="218521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</a:rPr>
              <a:t>Harmonised indicators and a European soil monitoring framework </a:t>
            </a:r>
            <a:r>
              <a:rPr kumimoji="0" lang="en-GB" sz="170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</a:rPr>
              <a:t>to track changes</a:t>
            </a:r>
            <a:r>
              <a:rPr kumimoji="0" lang="en-GB" sz="1700" i="0" u="none" strike="noStrike" kern="1200" cap="none" spc="0" normalizeH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</a:rPr>
              <a:t> in soil health and ecosystem services in a more systematic way</a:t>
            </a:r>
            <a:endParaRPr kumimoji="0" lang="en-GB" sz="170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0248" y="1342671"/>
            <a:ext cx="2700835" cy="244682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Engagement</a:t>
            </a:r>
            <a:r>
              <a:rPr kumimoji="0" lang="en-GB" sz="1700" b="1" i="0" u="none" strike="noStrike" kern="1200" cap="none" spc="0" normalizeH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700" i="0" u="none" strike="noStrike" kern="1200" cap="none" spc="0" normalizeH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land managers, citizens, businesses, regions on soil health; </a:t>
            </a:r>
            <a:r>
              <a:rPr kumimoji="0" lang="en-GB" sz="1700" b="1" i="0" u="none" strike="noStrike" kern="1200" cap="none" spc="0" normalizeH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</a:t>
            </a: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ommunication and training</a:t>
            </a:r>
            <a:r>
              <a:rPr kumimoji="0" lang="en-GB" sz="1700" b="1" i="0" u="none" strike="noStrike" kern="1200" cap="none" spc="0" normalizeH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material 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different target groups; skills  for</a:t>
            </a:r>
            <a:r>
              <a:rPr kumimoji="0" lang="en-GB" sz="1700" b="0" i="0" u="none" strike="noStrike" kern="1200" cap="none" spc="0" normalizeH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specialised “soil advisors”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283" y="299064"/>
            <a:ext cx="874752" cy="874752"/>
          </a:xfrm>
          <a:prstGeom prst="rect">
            <a:avLst/>
          </a:prstGeom>
        </p:spPr>
      </p:pic>
      <p:graphicFrame>
        <p:nvGraphicFramePr>
          <p:cNvPr id="18" name="Diagram 17"/>
          <p:cNvGraphicFramePr/>
          <p:nvPr/>
        </p:nvGraphicFramePr>
        <p:xfrm>
          <a:off x="1838286" y="1380940"/>
          <a:ext cx="6997568" cy="5188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064" y="3509444"/>
            <a:ext cx="775020" cy="77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7229" y="1521489"/>
            <a:ext cx="10997424" cy="1369195"/>
          </a:xfrm>
        </p:spPr>
        <p:txBody>
          <a:bodyPr/>
          <a:lstStyle/>
          <a:p>
            <a:pPr marL="457200" lvl="1" indent="0">
              <a:spcAft>
                <a:spcPts val="1200"/>
              </a:spcAft>
              <a:buNone/>
            </a:pPr>
            <a:r>
              <a:rPr lang="en-GB" dirty="0"/>
              <a:t>The target is to establish </a:t>
            </a:r>
            <a:r>
              <a:rPr lang="en-GB" b="1" dirty="0"/>
              <a:t>100 living labs</a:t>
            </a:r>
            <a:r>
              <a:rPr lang="en-GB" dirty="0"/>
              <a:t> in the EU 242 NUTS2 regions, </a:t>
            </a:r>
            <a:r>
              <a:rPr lang="en-GB" b="1" dirty="0"/>
              <a:t>each living lab including experimental sites</a:t>
            </a:r>
            <a:r>
              <a:rPr lang="en-GB" dirty="0"/>
              <a:t> </a:t>
            </a:r>
            <a:r>
              <a:rPr lang="en-GB" b="1" dirty="0"/>
              <a:t>and additional Lighthouses</a:t>
            </a:r>
            <a:r>
              <a:rPr lang="en-GB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2316" y="445292"/>
            <a:ext cx="10515600" cy="782357"/>
          </a:xfrm>
        </p:spPr>
        <p:txBody>
          <a:bodyPr/>
          <a:lstStyle/>
          <a:p>
            <a:r>
              <a:rPr lang="en-GB" sz="3600" dirty="0"/>
              <a:t>Mission objective 2: living labs and lighthouses – </a:t>
            </a:r>
            <a:br>
              <a:rPr lang="en-GB" sz="3600" dirty="0"/>
            </a:br>
            <a:r>
              <a:rPr lang="en-GB" sz="3600" dirty="0"/>
              <a:t>co-creating and accelerating innovations 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3C13EF09-0506-3A4B-B7B1-0634EBF973C7}"/>
              </a:ext>
            </a:extLst>
          </p:cNvPr>
          <p:cNvSpPr txBox="1">
            <a:spLocks/>
          </p:cNvSpPr>
          <p:nvPr/>
        </p:nvSpPr>
        <p:spPr>
          <a:xfrm>
            <a:off x="5845919" y="2720293"/>
            <a:ext cx="5036390" cy="1148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fr-BE" sz="2000" dirty="0"/>
              <a:t>Living </a:t>
            </a:r>
            <a:r>
              <a:rPr lang="fr-BE" sz="2000" dirty="0" err="1"/>
              <a:t>lab</a:t>
            </a:r>
            <a:r>
              <a:rPr lang="fr-BE" sz="2000" dirty="0"/>
              <a:t> = </a:t>
            </a:r>
            <a:r>
              <a:rPr lang="fr-BE" sz="2000" b="1" dirty="0" err="1"/>
              <a:t>regional</a:t>
            </a:r>
            <a:r>
              <a:rPr lang="fr-BE" sz="2000" b="1" dirty="0"/>
              <a:t>/</a:t>
            </a:r>
            <a:r>
              <a:rPr lang="fr-BE" sz="2000" b="1" dirty="0" err="1"/>
              <a:t>sub-regional</a:t>
            </a:r>
            <a:r>
              <a:rPr lang="fr-BE" sz="2000" dirty="0"/>
              <a:t> </a:t>
            </a:r>
            <a:r>
              <a:rPr lang="fr-BE" sz="2000" dirty="0" err="1"/>
              <a:t>scale</a:t>
            </a:r>
            <a:r>
              <a:rPr lang="fr-BE" sz="2000" dirty="0"/>
              <a:t>, multi-</a:t>
            </a:r>
            <a:r>
              <a:rPr lang="fr-BE" sz="2000" dirty="0" err="1"/>
              <a:t>partner</a:t>
            </a:r>
            <a:endParaRPr lang="fr-BE" sz="2000" dirty="0"/>
          </a:p>
          <a:p>
            <a:r>
              <a:rPr lang="fr-BE" sz="2000" dirty="0"/>
              <a:t>Lighthouse= one </a:t>
            </a:r>
            <a:r>
              <a:rPr lang="fr-BE" sz="2000" b="1" dirty="0" err="1"/>
              <a:t>exemplary</a:t>
            </a:r>
            <a:r>
              <a:rPr lang="fr-BE" sz="2000" dirty="0"/>
              <a:t> site </a:t>
            </a:r>
          </a:p>
        </p:txBody>
      </p:sp>
      <p:pic>
        <p:nvPicPr>
          <p:cNvPr id="7" name="Picture 15">
            <a:extLst>
              <a:ext uri="{FF2B5EF4-FFF2-40B4-BE49-F238E27FC236}">
                <a16:creationId xmlns:a16="http://schemas.microsoft.com/office/drawing/2014/main" id="{10DC48F8-400E-A840-AD73-720F813B25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283" y="299064"/>
            <a:ext cx="874752" cy="874752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2ED3D0F-DB1B-E14B-844C-0CF9D7E8167A}"/>
              </a:ext>
            </a:extLst>
          </p:cNvPr>
          <p:cNvSpPr txBox="1">
            <a:spLocks/>
          </p:cNvSpPr>
          <p:nvPr/>
        </p:nvSpPr>
        <p:spPr>
          <a:xfrm>
            <a:off x="5954777" y="4222521"/>
            <a:ext cx="5036390" cy="1525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fr-BE" sz="2000" dirty="0"/>
              <a:t>Horizon Europe</a:t>
            </a:r>
          </a:p>
          <a:p>
            <a:pPr lvl="1">
              <a:spcAft>
                <a:spcPts val="600"/>
              </a:spcAft>
            </a:pPr>
            <a:r>
              <a:rPr lang="fr-BE" sz="1600" dirty="0" err="1"/>
              <a:t>Pillar</a:t>
            </a:r>
            <a:r>
              <a:rPr lang="fr-BE" sz="1600" dirty="0"/>
              <a:t> 2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EADDCEBA-00DF-AA40-B716-6A6938EA6F65}"/>
              </a:ext>
            </a:extLst>
          </p:cNvPr>
          <p:cNvGrpSpPr/>
          <p:nvPr/>
        </p:nvGrpSpPr>
        <p:grpSpPr>
          <a:xfrm>
            <a:off x="1166827" y="2948650"/>
            <a:ext cx="4232487" cy="3395980"/>
            <a:chOff x="1166827" y="2948650"/>
            <a:chExt cx="4232487" cy="339598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72CB24D-E0F9-814A-B5B8-A54160E92262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564"/>
            <a:stretch/>
          </p:blipFill>
          <p:spPr bwMode="auto">
            <a:xfrm>
              <a:off x="1166827" y="2948650"/>
              <a:ext cx="3946748" cy="3395980"/>
            </a:xfrm>
            <a:prstGeom prst="rect">
              <a:avLst/>
            </a:prstGeom>
            <a:noFill/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A26D7A19-4D00-034D-98C1-09576D565603}"/>
                </a:ext>
              </a:extLst>
            </p:cNvPr>
            <p:cNvSpPr txBox="1"/>
            <p:nvPr/>
          </p:nvSpPr>
          <p:spPr>
            <a:xfrm>
              <a:off x="4876800" y="5371171"/>
              <a:ext cx="522514" cy="81191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79672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6228522" y="1468674"/>
            <a:ext cx="5492059" cy="4768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600"/>
              </a:spcAft>
            </a:pPr>
            <a:r>
              <a:rPr lang="fr-BE" sz="1800" b="1" dirty="0"/>
              <a:t>One large </a:t>
            </a:r>
            <a:r>
              <a:rPr lang="fr-BE" sz="1800" b="1" dirty="0">
                <a:solidFill>
                  <a:schemeClr val="tx2"/>
                </a:solidFill>
              </a:rPr>
              <a:t>European</a:t>
            </a:r>
            <a:r>
              <a:rPr lang="fr-BE" sz="1800" b="1" dirty="0"/>
              <a:t> </a:t>
            </a:r>
            <a:r>
              <a:rPr lang="fr-BE" sz="1800" b="1" dirty="0">
                <a:solidFill>
                  <a:schemeClr val="tx2"/>
                </a:solidFill>
              </a:rPr>
              <a:t>Soil LL&amp; LH coordination network:</a:t>
            </a:r>
          </a:p>
          <a:p>
            <a:pPr lvl="2">
              <a:spcAft>
                <a:spcPts val="600"/>
              </a:spcAft>
            </a:pPr>
            <a:r>
              <a:rPr lang="fr-BE" sz="1600" b="1" dirty="0">
                <a:solidFill>
                  <a:schemeClr val="accent4"/>
                </a:solidFill>
              </a:rPr>
              <a:t>Networking </a:t>
            </a:r>
            <a:r>
              <a:rPr lang="fr-BE" sz="1600" b="1" dirty="0" err="1">
                <a:solidFill>
                  <a:schemeClr val="accent4"/>
                </a:solidFill>
              </a:rPr>
              <a:t>activities</a:t>
            </a:r>
            <a:r>
              <a:rPr lang="fr-BE" sz="1600" b="1" dirty="0">
                <a:solidFill>
                  <a:schemeClr val="accent4"/>
                </a:solidFill>
              </a:rPr>
              <a:t> </a:t>
            </a:r>
          </a:p>
          <a:p>
            <a:pPr lvl="2">
              <a:spcAft>
                <a:spcPts val="600"/>
              </a:spcAft>
            </a:pPr>
            <a:r>
              <a:rPr lang="fr-BE" sz="1600" b="1" dirty="0" err="1">
                <a:solidFill>
                  <a:schemeClr val="accent4"/>
                </a:solidFill>
              </a:rPr>
              <a:t>Interfacing</a:t>
            </a:r>
            <a:r>
              <a:rPr lang="fr-BE" sz="1600" b="1" dirty="0"/>
              <a:t> </a:t>
            </a:r>
            <a:r>
              <a:rPr lang="fr-BE" sz="1600" b="1" dirty="0" err="1"/>
              <a:t>with</a:t>
            </a:r>
            <a:r>
              <a:rPr lang="fr-BE" sz="1600" b="1" dirty="0"/>
              <a:t>:</a:t>
            </a:r>
          </a:p>
          <a:p>
            <a:pPr lvl="3">
              <a:spcAft>
                <a:spcPts val="600"/>
              </a:spcAft>
            </a:pPr>
            <a:r>
              <a:rPr lang="fr-BE" b="1" dirty="0" err="1"/>
              <a:t>other</a:t>
            </a:r>
            <a:r>
              <a:rPr lang="fr-BE" b="1" dirty="0"/>
              <a:t> initiatives (EJP, EIP, </a:t>
            </a:r>
            <a:r>
              <a:rPr lang="fr-BE" b="1" dirty="0" err="1"/>
              <a:t>other</a:t>
            </a:r>
            <a:r>
              <a:rPr lang="fr-BE" b="1" dirty="0"/>
              <a:t> missions and </a:t>
            </a:r>
            <a:r>
              <a:rPr lang="fr-BE" b="1" dirty="0" err="1"/>
              <a:t>partnerships</a:t>
            </a:r>
            <a:r>
              <a:rPr lang="fr-BE" b="1" dirty="0"/>
              <a:t> etc.)</a:t>
            </a:r>
          </a:p>
          <a:p>
            <a:pPr lvl="1">
              <a:spcAft>
                <a:spcPts val="600"/>
              </a:spcAft>
            </a:pPr>
            <a:r>
              <a:rPr lang="fr-BE" sz="1800" b="1" dirty="0">
                <a:solidFill>
                  <a:schemeClr val="tx2"/>
                </a:solidFill>
              </a:rPr>
              <a:t>‘Transnational cluster’ </a:t>
            </a:r>
            <a:r>
              <a:rPr lang="fr-BE" sz="1800" b="1" dirty="0" err="1">
                <a:solidFill>
                  <a:schemeClr val="tx2"/>
                </a:solidFill>
              </a:rPr>
              <a:t>projects</a:t>
            </a:r>
            <a:r>
              <a:rPr lang="fr-BE" sz="1800" b="1" dirty="0">
                <a:solidFill>
                  <a:schemeClr val="tx2"/>
                </a:solidFill>
              </a:rPr>
              <a:t> </a:t>
            </a:r>
            <a:r>
              <a:rPr lang="fr-BE" sz="1800" b="1" dirty="0" err="1"/>
              <a:t>funding</a:t>
            </a:r>
            <a:r>
              <a:rPr lang="fr-BE" sz="1800" b="1" dirty="0"/>
              <a:t> 3-5 living </a:t>
            </a:r>
            <a:r>
              <a:rPr lang="fr-BE" sz="1800" b="1" dirty="0" err="1"/>
              <a:t>labs</a:t>
            </a:r>
            <a:r>
              <a:rPr lang="fr-BE" sz="1800" b="1" dirty="0"/>
              <a:t> in </a:t>
            </a:r>
            <a:r>
              <a:rPr lang="fr-BE" sz="1800" b="1" dirty="0" err="1"/>
              <a:t>different</a:t>
            </a:r>
            <a:r>
              <a:rPr lang="fr-BE" sz="1800" b="1" dirty="0"/>
              <a:t> countries</a:t>
            </a:r>
          </a:p>
          <a:p>
            <a:pPr lvl="2">
              <a:spcAft>
                <a:spcPts val="600"/>
              </a:spcAft>
            </a:pPr>
            <a:r>
              <a:rPr lang="fr-BE" sz="1600" b="1" dirty="0" err="1"/>
              <a:t>Within</a:t>
            </a:r>
            <a:r>
              <a:rPr lang="fr-BE" sz="1600" b="1" dirty="0"/>
              <a:t> </a:t>
            </a:r>
            <a:r>
              <a:rPr lang="fr-BE" sz="1600" b="1" dirty="0" err="1"/>
              <a:t>each</a:t>
            </a:r>
            <a:r>
              <a:rPr lang="fr-BE" sz="1600" b="1" dirty="0"/>
              <a:t> </a:t>
            </a:r>
            <a:r>
              <a:rPr lang="fr-BE" sz="1600" b="1" dirty="0" err="1"/>
              <a:t>project</a:t>
            </a:r>
            <a:r>
              <a:rPr lang="fr-BE" sz="1600" b="1" dirty="0"/>
              <a:t>: </a:t>
            </a:r>
            <a:r>
              <a:rPr lang="fr-BE" sz="1600" dirty="0" err="1"/>
              <a:t>common</a:t>
            </a:r>
            <a:r>
              <a:rPr lang="fr-BE" sz="1600" dirty="0"/>
              <a:t> challenges/</a:t>
            </a:r>
            <a:r>
              <a:rPr lang="fr-BE" sz="1600" dirty="0" err="1"/>
              <a:t>themes</a:t>
            </a:r>
            <a:endParaRPr lang="fr-BE" sz="1600" dirty="0">
              <a:solidFill>
                <a:schemeClr val="accent4"/>
              </a:solidFill>
            </a:endParaRPr>
          </a:p>
          <a:p>
            <a:pPr lvl="2">
              <a:spcAft>
                <a:spcPts val="600"/>
              </a:spcAft>
            </a:pPr>
            <a:r>
              <a:rPr lang="fr-BE" sz="1600" b="1" dirty="0" err="1"/>
              <a:t>Strong</a:t>
            </a:r>
            <a:r>
              <a:rPr lang="fr-BE" sz="1600" b="1" dirty="0"/>
              <a:t> portfolio </a:t>
            </a:r>
            <a:r>
              <a:rPr lang="fr-BE" sz="1600" b="1" dirty="0" err="1">
                <a:solidFill>
                  <a:schemeClr val="accent4"/>
                </a:solidFill>
              </a:rPr>
              <a:t>diversity</a:t>
            </a:r>
            <a:r>
              <a:rPr lang="fr-BE" sz="1600" b="1" dirty="0"/>
              <a:t> </a:t>
            </a:r>
            <a:r>
              <a:rPr lang="fr-BE" sz="1600" b="1" dirty="0" err="1"/>
              <a:t>between</a:t>
            </a:r>
            <a:r>
              <a:rPr lang="fr-BE" sz="1600" b="1" dirty="0"/>
              <a:t> </a:t>
            </a:r>
            <a:r>
              <a:rPr lang="fr-BE" sz="1600" b="1" dirty="0" err="1"/>
              <a:t>projects</a:t>
            </a:r>
            <a:r>
              <a:rPr lang="fr-BE" sz="1600" b="1" dirty="0"/>
              <a:t> </a:t>
            </a:r>
            <a:r>
              <a:rPr lang="fr-BE" sz="1600" dirty="0"/>
              <a:t>(territorial </a:t>
            </a:r>
            <a:r>
              <a:rPr lang="fr-BE" sz="1600" dirty="0" err="1"/>
              <a:t>coverage</a:t>
            </a:r>
            <a:r>
              <a:rPr lang="fr-BE" sz="1600" dirty="0"/>
              <a:t>, </a:t>
            </a:r>
            <a:r>
              <a:rPr lang="fr-BE" sz="1600" dirty="0" err="1"/>
              <a:t>thematic</a:t>
            </a:r>
            <a:r>
              <a:rPr lang="fr-BE" sz="1600" dirty="0"/>
              <a:t>, mission objectives, </a:t>
            </a:r>
            <a:r>
              <a:rPr lang="fr-BE" sz="1600" dirty="0" err="1"/>
              <a:t>soil</a:t>
            </a:r>
            <a:r>
              <a:rPr lang="fr-BE" sz="1600" dirty="0"/>
              <a:t> challenges etc.)</a:t>
            </a:r>
          </a:p>
          <a:p>
            <a:pPr lvl="3">
              <a:spcAft>
                <a:spcPts val="600"/>
              </a:spcAft>
            </a:pPr>
            <a:endParaRPr lang="fr-BE" sz="1200" b="1" dirty="0"/>
          </a:p>
          <a:p>
            <a:pPr lvl="2">
              <a:spcAft>
                <a:spcPts val="600"/>
              </a:spcAft>
            </a:pPr>
            <a:endParaRPr lang="fr-BE" sz="1400" b="1" dirty="0"/>
          </a:p>
          <a:p>
            <a:pPr marL="914400" lvl="2" indent="0">
              <a:spcAft>
                <a:spcPts val="600"/>
              </a:spcAft>
              <a:buNone/>
            </a:pPr>
            <a:endParaRPr lang="fr-BE" sz="1400" b="1" dirty="0"/>
          </a:p>
          <a:p>
            <a:pPr lvl="2">
              <a:spcAft>
                <a:spcPts val="600"/>
              </a:spcAft>
            </a:pPr>
            <a:endParaRPr lang="en-GB" sz="1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276" y="1708019"/>
            <a:ext cx="5710510" cy="4037174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970722" y="50033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Living labs and lighthouses: </a:t>
            </a:r>
          </a:p>
          <a:p>
            <a:r>
              <a:rPr lang="en-GB" sz="3600" i="1" dirty="0"/>
              <a:t>Reflections on implementation model</a:t>
            </a:r>
            <a:endParaRPr lang="en-GB" sz="3600" dirty="0"/>
          </a:p>
        </p:txBody>
      </p:sp>
      <p:pic>
        <p:nvPicPr>
          <p:cNvPr id="9" name="Picture 15">
            <a:extLst>
              <a:ext uri="{FF2B5EF4-FFF2-40B4-BE49-F238E27FC236}">
                <a16:creationId xmlns:a16="http://schemas.microsoft.com/office/drawing/2014/main" id="{5885F8C7-0B3C-AA45-A0B5-F226C6AB4B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283" y="299064"/>
            <a:ext cx="874752" cy="87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64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805916" y="5841242"/>
            <a:ext cx="2129051" cy="893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4763"/>
            <a:r>
              <a:rPr lang="en-GB" sz="2800" b="0" kern="1200" dirty="0">
                <a:solidFill>
                  <a:srgbClr val="024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Co-create, and upscale solutions to improve soil health:</a:t>
            </a:r>
            <a:br>
              <a:rPr lang="en-GB" sz="2800" b="0" kern="1200" dirty="0">
                <a:solidFill>
                  <a:srgbClr val="024B9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0" kern="1200" dirty="0">
                <a:solidFill>
                  <a:srgbClr val="024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Living labs and lighthouses</a:t>
            </a:r>
            <a:endParaRPr lang="en-GB" sz="2800" b="0" dirty="0">
              <a:solidFill>
                <a:srgbClr val="024B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284" y="1357612"/>
            <a:ext cx="10905699" cy="3881904"/>
          </a:xfrm>
        </p:spPr>
        <p:txBody>
          <a:bodyPr/>
          <a:lstStyle/>
          <a:p>
            <a:r>
              <a:rPr lang="en-GB" sz="1800" i="0" u="sng" dirty="0">
                <a:latin typeface="Arial" panose="020B0604020202020204" pitchFamily="34" charset="0"/>
                <a:cs typeface="Arial" panose="020B0604020202020204" pitchFamily="34" charset="0"/>
              </a:rPr>
              <a:t>Living Labs: </a:t>
            </a:r>
            <a:r>
              <a:rPr lang="en-GB" sz="1800" i="0" dirty="0">
                <a:latin typeface="Arial" panose="020B0604020202020204" pitchFamily="34" charset="0"/>
                <a:cs typeface="Arial" panose="020B0604020202020204" pitchFamily="34" charset="0"/>
              </a:rPr>
              <a:t>Participatory, place-based and transdisciplinary research and innovation approaches to conduct systemic research in real-life settings. Serve to identify practitioners’ knowledge needs (land managers and other actors), and to co-design, test, monitor and evaluate solutions to improve their effectiveness and early adoption. </a:t>
            </a:r>
          </a:p>
          <a:p>
            <a:endParaRPr lang="en-GB" sz="2000" i="0" u="sng" dirty="0">
              <a:solidFill>
                <a:srgbClr val="4443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endParaRPr lang="en-GB" sz="2000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152" y="2461659"/>
            <a:ext cx="9474256" cy="4177977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283" y="299064"/>
            <a:ext cx="874752" cy="87475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692BD4B-F3FD-1C4D-842A-F0A0DF84C62E}"/>
              </a:ext>
            </a:extLst>
          </p:cNvPr>
          <p:cNvSpPr txBox="1"/>
          <p:nvPr/>
        </p:nvSpPr>
        <p:spPr>
          <a:xfrm>
            <a:off x="1592623" y="4287385"/>
            <a:ext cx="96890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(WP 2021)</a:t>
            </a:r>
          </a:p>
        </p:txBody>
      </p:sp>
    </p:spTree>
    <p:extLst>
      <p:ext uri="{BB962C8B-B14F-4D97-AF65-F5344CB8AC3E}">
        <p14:creationId xmlns:p14="http://schemas.microsoft.com/office/powerpoint/2010/main" val="1750385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5844209" y="1468675"/>
            <a:ext cx="5482516" cy="2097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/>
              <a:t>Network design: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800" b="1" dirty="0"/>
              <a:t>- flexibility is key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800" b="1" dirty="0"/>
              <a:t>- adaptation to dynamic environment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800" b="1" dirty="0"/>
              <a:t>- incorporation of exiting networks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800" b="1" dirty="0"/>
              <a:t>- agile methods as basis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800" b="1" dirty="0"/>
              <a:t>- „Spotify model“ with #tagging method</a:t>
            </a:r>
            <a:endParaRPr lang="en-GB" sz="1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0702"/>
          <a:stretch/>
        </p:blipFill>
        <p:spPr>
          <a:xfrm>
            <a:off x="815008" y="1708019"/>
            <a:ext cx="4528325" cy="4037174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970722" y="50033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i="1" dirty="0"/>
              <a:t>Example for a possible integration into the </a:t>
            </a:r>
          </a:p>
          <a:p>
            <a:r>
              <a:rPr lang="en-GB" sz="3600" i="1" dirty="0"/>
              <a:t>network design:</a:t>
            </a:r>
            <a:endParaRPr lang="en-GB" sz="3600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7DE4E83B-F21D-8C45-9FC4-2E2D9E71B3CB}"/>
              </a:ext>
            </a:extLst>
          </p:cNvPr>
          <p:cNvGrpSpPr/>
          <p:nvPr/>
        </p:nvGrpSpPr>
        <p:grpSpPr>
          <a:xfrm>
            <a:off x="6096000" y="3719332"/>
            <a:ext cx="5132775" cy="2031327"/>
            <a:chOff x="6096000" y="4393096"/>
            <a:chExt cx="5132775" cy="2031327"/>
          </a:xfrm>
        </p:grpSpPr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3D86FD68-C114-B246-88B8-7EDF10E8D650}"/>
                </a:ext>
              </a:extLst>
            </p:cNvPr>
            <p:cNvSpPr txBox="1"/>
            <p:nvPr/>
          </p:nvSpPr>
          <p:spPr>
            <a:xfrm>
              <a:off x="6096000" y="4393096"/>
              <a:ext cx="1523630" cy="2031325"/>
            </a:xfrm>
            <a:prstGeom prst="rect">
              <a:avLst/>
            </a:prstGeom>
            <a:solidFill>
              <a:srgbClr val="6D6B58"/>
            </a:solidFill>
          </p:spPr>
          <p:txBody>
            <a:bodyPr wrap="square" rtlCol="0">
              <a:spAutoFit/>
            </a:bodyPr>
            <a:lstStyle/>
            <a:p>
              <a:r>
                <a:rPr lang="en-US"/>
                <a:t>Farm</a:t>
              </a:r>
            </a:p>
            <a:p>
              <a:r>
                <a:rPr lang="en-US"/>
                <a:t>Research</a:t>
              </a:r>
            </a:p>
            <a:p>
              <a:r>
                <a:rPr lang="en-US"/>
                <a:t>Arable</a:t>
              </a:r>
            </a:p>
            <a:p>
              <a:r>
                <a:rPr lang="en-US"/>
                <a:t>Horticulture</a:t>
              </a:r>
            </a:p>
            <a:p>
              <a:r>
                <a:rPr lang="en-US"/>
                <a:t>English</a:t>
              </a:r>
            </a:p>
            <a:p>
              <a:r>
                <a:rPr lang="en-US"/>
                <a:t>German</a:t>
              </a:r>
            </a:p>
            <a:p>
              <a:r>
                <a:rPr lang="en-US"/>
                <a:t>Agroforestry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280C667A-6C84-4C4F-8A89-1C1F4135CB70}"/>
                </a:ext>
              </a:extLst>
            </p:cNvPr>
            <p:cNvSpPr txBox="1"/>
            <p:nvPr/>
          </p:nvSpPr>
          <p:spPr>
            <a:xfrm>
              <a:off x="9256294" y="4393096"/>
              <a:ext cx="1972481" cy="2031325"/>
            </a:xfrm>
            <a:prstGeom prst="rect">
              <a:avLst/>
            </a:prstGeom>
            <a:solidFill>
              <a:srgbClr val="6D6B58"/>
            </a:solidFill>
          </p:spPr>
          <p:txBody>
            <a:bodyPr wrap="square" rtlCol="0">
              <a:spAutoFit/>
            </a:bodyPr>
            <a:lstStyle/>
            <a:p>
              <a:r>
                <a:rPr lang="de-DE" dirty="0"/>
                <a:t>Composting</a:t>
              </a:r>
            </a:p>
            <a:p>
              <a:r>
                <a:rPr lang="en-US" dirty="0"/>
                <a:t>Best4Soil</a:t>
              </a:r>
            </a:p>
            <a:p>
              <a:r>
                <a:rPr lang="de-DE" dirty="0"/>
                <a:t>Landmark</a:t>
              </a:r>
            </a:p>
            <a:p>
              <a:r>
                <a:rPr lang="de-DE" dirty="0"/>
                <a:t>Vermicomposting</a:t>
              </a:r>
            </a:p>
            <a:p>
              <a:r>
                <a:rPr lang="de-DE" dirty="0"/>
                <a:t>Earthworm</a:t>
              </a:r>
            </a:p>
            <a:p>
              <a:r>
                <a:rPr lang="de-DE" dirty="0"/>
                <a:t>Organic</a:t>
              </a:r>
            </a:p>
            <a:p>
              <a:r>
                <a:rPr lang="de-DE" dirty="0"/>
                <a:t>Internship</a:t>
              </a: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9AA23209-FD8A-7A4B-98B9-8A7F9590C12A}"/>
                </a:ext>
              </a:extLst>
            </p:cNvPr>
            <p:cNvSpPr txBox="1"/>
            <p:nvPr/>
          </p:nvSpPr>
          <p:spPr>
            <a:xfrm>
              <a:off x="7491251" y="4393098"/>
              <a:ext cx="1844884" cy="2031325"/>
            </a:xfrm>
            <a:prstGeom prst="rect">
              <a:avLst/>
            </a:prstGeom>
            <a:solidFill>
              <a:srgbClr val="6D6B58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Regenerative</a:t>
              </a:r>
            </a:p>
            <a:p>
              <a:r>
                <a:rPr lang="de-DE" dirty="0"/>
                <a:t>Soil Health</a:t>
              </a:r>
            </a:p>
            <a:p>
              <a:r>
                <a:rPr lang="de-DE" dirty="0"/>
                <a:t>Austria</a:t>
              </a:r>
            </a:p>
            <a:p>
              <a:r>
                <a:rPr lang="de-DE" dirty="0"/>
                <a:t>trAEce</a:t>
              </a:r>
            </a:p>
            <a:p>
              <a:r>
                <a:rPr lang="de-DE" dirty="0"/>
                <a:t>Notill</a:t>
              </a:r>
            </a:p>
            <a:p>
              <a:r>
                <a:rPr lang="de-DE" dirty="0"/>
                <a:t>Roller-Crimper</a:t>
              </a:r>
            </a:p>
            <a:p>
              <a:r>
                <a:rPr lang="de-DE" dirty="0"/>
                <a:t>Mixed seeds</a:t>
              </a:r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18A72F9F-7950-114F-AF77-08CCAB38F8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2848"/>
            <a:stretch/>
          </p:blipFill>
          <p:spPr>
            <a:xfrm>
              <a:off x="7178041" y="4459999"/>
              <a:ext cx="3083854" cy="1900253"/>
            </a:xfrm>
            <a:prstGeom prst="rect">
              <a:avLst/>
            </a:prstGeom>
          </p:spPr>
        </p:pic>
      </p:grpSp>
      <p:pic>
        <p:nvPicPr>
          <p:cNvPr id="12" name="Picture 15">
            <a:extLst>
              <a:ext uri="{FF2B5EF4-FFF2-40B4-BE49-F238E27FC236}">
                <a16:creationId xmlns:a16="http://schemas.microsoft.com/office/drawing/2014/main" id="{EEB8C474-2369-2541-8CAC-402B78BFAD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283" y="299064"/>
            <a:ext cx="874752" cy="87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63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970722" y="576532"/>
            <a:ext cx="6534978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i="1" dirty="0"/>
              <a:t>Why do we need to implement Living Labs?</a:t>
            </a:r>
            <a:endParaRPr lang="en-GB" sz="3600" dirty="0"/>
          </a:p>
        </p:txBody>
      </p:sp>
      <p:pic>
        <p:nvPicPr>
          <p:cNvPr id="12" name="Picture 15">
            <a:extLst>
              <a:ext uri="{FF2B5EF4-FFF2-40B4-BE49-F238E27FC236}">
                <a16:creationId xmlns:a16="http://schemas.microsoft.com/office/drawing/2014/main" id="{EEB8C474-2369-2541-8CAC-402B78BFAD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283" y="299064"/>
            <a:ext cx="874752" cy="874752"/>
          </a:xfrm>
          <a:prstGeom prst="rect">
            <a:avLst/>
          </a:prstGeom>
        </p:spPr>
      </p:pic>
      <p:sp>
        <p:nvSpPr>
          <p:cNvPr id="14" name="ZoneTexte 2">
            <a:extLst>
              <a:ext uri="{FF2B5EF4-FFF2-40B4-BE49-F238E27FC236}">
                <a16:creationId xmlns:a16="http://schemas.microsoft.com/office/drawing/2014/main" id="{5FEB9ADD-066A-DF41-8965-5FF80B3D4F56}"/>
              </a:ext>
            </a:extLst>
          </p:cNvPr>
          <p:cNvSpPr txBox="1"/>
          <p:nvPr/>
        </p:nvSpPr>
        <p:spPr>
          <a:xfrm>
            <a:off x="4846319" y="2044484"/>
            <a:ext cx="712796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900" b="1" dirty="0">
                <a:solidFill>
                  <a:srgbClr val="44434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Complex challenges cannot be solved by single stakeholders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900" b="1" dirty="0">
                <a:solidFill>
                  <a:srgbClr val="44434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Lack of trust between stakeholders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900" b="1" dirty="0">
                <a:solidFill>
                  <a:srgbClr val="44434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Different language (a handful of something)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900" b="1" dirty="0">
                <a:solidFill>
                  <a:srgbClr val="44434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Different approach (solution driven to problem driven)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900" b="1" dirty="0">
                <a:solidFill>
                  <a:srgbClr val="44434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Different goals (solution for practice vs publishable results)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900" b="1" dirty="0">
                <a:solidFill>
                  <a:srgbClr val="44434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Practical solutions from one farm are not widespread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900" b="1" dirty="0">
                <a:solidFill>
                  <a:srgbClr val="44434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Practical solutions are not evaluated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900" b="1" dirty="0">
                <a:solidFill>
                  <a:srgbClr val="44434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Lots of motivated farmers, still difficult for them to get heard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900" b="1" dirty="0">
                <a:solidFill>
                  <a:srgbClr val="44434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endParaRPr lang="en-US" sz="1900" dirty="0">
              <a:solidFill>
                <a:srgbClr val="44434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Bild 3">
            <a:extLst>
              <a:ext uri="{FF2B5EF4-FFF2-40B4-BE49-F238E27FC236}">
                <a16:creationId xmlns:a16="http://schemas.microsoft.com/office/drawing/2014/main" id="{1787710B-47F2-5546-8219-946F348335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8" t="33189" r="37810" b="6289"/>
          <a:stretch/>
        </p:blipFill>
        <p:spPr>
          <a:xfrm>
            <a:off x="819151" y="2055914"/>
            <a:ext cx="3091105" cy="379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970722" y="57653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i="1" dirty="0"/>
              <a:t>What to expect from cooperating </a:t>
            </a:r>
            <a:br>
              <a:rPr lang="en-GB" sz="3600" i="1" dirty="0"/>
            </a:br>
            <a:r>
              <a:rPr lang="en-GB" sz="3600" i="1" dirty="0"/>
              <a:t>in Living Labs?</a:t>
            </a:r>
            <a:endParaRPr lang="en-GB" sz="3600" dirty="0"/>
          </a:p>
        </p:txBody>
      </p:sp>
      <p:pic>
        <p:nvPicPr>
          <p:cNvPr id="12" name="Picture 15">
            <a:extLst>
              <a:ext uri="{FF2B5EF4-FFF2-40B4-BE49-F238E27FC236}">
                <a16:creationId xmlns:a16="http://schemas.microsoft.com/office/drawing/2014/main" id="{EEB8C474-2369-2541-8CAC-402B78BFAD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283" y="299064"/>
            <a:ext cx="874752" cy="874752"/>
          </a:xfrm>
          <a:prstGeom prst="rect">
            <a:avLst/>
          </a:prstGeom>
        </p:spPr>
      </p:pic>
      <p:sp>
        <p:nvSpPr>
          <p:cNvPr id="14" name="ZoneTexte 2">
            <a:extLst>
              <a:ext uri="{FF2B5EF4-FFF2-40B4-BE49-F238E27FC236}">
                <a16:creationId xmlns:a16="http://schemas.microsoft.com/office/drawing/2014/main" id="{5FEB9ADD-066A-DF41-8965-5FF80B3D4F56}"/>
              </a:ext>
            </a:extLst>
          </p:cNvPr>
          <p:cNvSpPr txBox="1"/>
          <p:nvPr/>
        </p:nvSpPr>
        <p:spPr>
          <a:xfrm>
            <a:off x="6228522" y="1636357"/>
            <a:ext cx="5183801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en-US" sz="2000" b="1" dirty="0">
                <a:solidFill>
                  <a:srgbClr val="44434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Cooperating in a multi-stakeholder team makes you …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900" b="1" dirty="0">
                <a:solidFill>
                  <a:srgbClr val="44434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… become inspired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900" b="1" dirty="0">
                <a:solidFill>
                  <a:srgbClr val="44434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… learn to think out of the box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900" b="1" dirty="0">
                <a:solidFill>
                  <a:srgbClr val="44434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… better understand each other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900" b="1" dirty="0">
                <a:solidFill>
                  <a:srgbClr val="44434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… accept different perspectives from different stakeholders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900" b="1" dirty="0">
                <a:solidFill>
                  <a:srgbClr val="44434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… aim for the same goals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900" b="1" dirty="0">
                <a:solidFill>
                  <a:srgbClr val="44434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… work together instead of side by side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900" b="1" dirty="0">
                <a:solidFill>
                  <a:srgbClr val="44434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… find faster, more evaluated (from different perspectives) and therefore easier scalable solutions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900" b="1" dirty="0">
                <a:solidFill>
                  <a:srgbClr val="44434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721BA3C3-5427-5140-8BB9-2E633B8464A1}"/>
              </a:ext>
            </a:extLst>
          </p:cNvPr>
          <p:cNvGrpSpPr/>
          <p:nvPr/>
        </p:nvGrpSpPr>
        <p:grpSpPr>
          <a:xfrm>
            <a:off x="970722" y="1821321"/>
            <a:ext cx="4206344" cy="4247810"/>
            <a:chOff x="3362136" y="1201673"/>
            <a:chExt cx="5126563" cy="5049191"/>
          </a:xfrm>
        </p:grpSpPr>
        <p:sp>
          <p:nvSpPr>
            <p:cNvPr id="9" name="Freeform 15">
              <a:extLst>
                <a:ext uri="{FF2B5EF4-FFF2-40B4-BE49-F238E27FC236}">
                  <a16:creationId xmlns:a16="http://schemas.microsoft.com/office/drawing/2014/main" id="{E0D8B005-60BC-5F4C-BACF-784F9017A9B2}"/>
                </a:ext>
              </a:extLst>
            </p:cNvPr>
            <p:cNvSpPr/>
            <p:nvPr/>
          </p:nvSpPr>
          <p:spPr>
            <a:xfrm>
              <a:off x="5937654" y="1201674"/>
              <a:ext cx="1666469" cy="1784602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4597A0"/>
                </a:gs>
                <a:gs pos="100000">
                  <a:srgbClr val="3BBC4C"/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/>
                <a:t>Multi-actor (</a:t>
              </a:r>
              <a:r>
                <a:rPr lang="en-US" sz="1600" dirty="0" err="1"/>
                <a:t>agri</a:t>
              </a:r>
              <a:r>
                <a:rPr lang="en-US" sz="1600" dirty="0"/>
                <a:t> + adv. science + </a:t>
              </a:r>
              <a:r>
                <a:rPr lang="en-US" sz="1600" dirty="0" err="1"/>
                <a:t>ind.</a:t>
              </a:r>
              <a:r>
                <a:rPr lang="en-US" sz="1600" dirty="0"/>
                <a:t> etc.)</a:t>
              </a:r>
            </a:p>
          </p:txBody>
        </p:sp>
        <p:sp>
          <p:nvSpPr>
            <p:cNvPr id="10" name="Freeform 17">
              <a:extLst>
                <a:ext uri="{FF2B5EF4-FFF2-40B4-BE49-F238E27FC236}">
                  <a16:creationId xmlns:a16="http://schemas.microsoft.com/office/drawing/2014/main" id="{E4F1D6CE-1FD3-4C40-BEE0-6FA9089D3E4F}"/>
                </a:ext>
              </a:extLst>
            </p:cNvPr>
            <p:cNvSpPr/>
            <p:nvPr/>
          </p:nvSpPr>
          <p:spPr>
            <a:xfrm>
              <a:off x="4211733" y="1201673"/>
              <a:ext cx="1655544" cy="1764007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4597A0"/>
                </a:gs>
                <a:gs pos="100000">
                  <a:srgbClr val="3BBC4C"/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/>
                <a:t>User-</a:t>
              </a:r>
              <a:r>
                <a:rPr lang="en-US" sz="1600" dirty="0" err="1"/>
                <a:t>centred</a:t>
              </a:r>
              <a:r>
                <a:rPr lang="en-US" sz="1600" dirty="0"/>
                <a:t> innovation</a:t>
              </a:r>
            </a:p>
          </p:txBody>
        </p:sp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87B3C728-7605-DD49-A1CD-D1C1DBECA4F5}"/>
                </a:ext>
              </a:extLst>
            </p:cNvPr>
            <p:cNvSpPr/>
            <p:nvPr/>
          </p:nvSpPr>
          <p:spPr>
            <a:xfrm>
              <a:off x="5053078" y="2680602"/>
              <a:ext cx="1702468" cy="1926944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1850" tIns="362541" rIns="321850" bIns="36254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/>
                <a:t>Place-based</a:t>
              </a:r>
              <a:r>
                <a:rPr lang="en-US" sz="1600" kern="1200" dirty="0"/>
                <a:t> </a:t>
              </a:r>
              <a:r>
                <a:rPr lang="en-US" sz="1200" kern="1200" dirty="0"/>
                <a:t>landscape + </a:t>
              </a:r>
              <a:r>
                <a:rPr lang="en-US" sz="1400" b="1" kern="1200" dirty="0"/>
                <a:t>Long-term</a:t>
              </a: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1003DB56-C6FF-ED43-97CE-147ADD158864}"/>
                </a:ext>
              </a:extLst>
            </p:cNvPr>
            <p:cNvSpPr/>
            <p:nvPr/>
          </p:nvSpPr>
          <p:spPr>
            <a:xfrm>
              <a:off x="6820887" y="2680601"/>
              <a:ext cx="1667812" cy="1884673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320" tIns="313011" rIns="272320" bIns="313011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/>
                <a:t>More actors </a:t>
              </a:r>
              <a:r>
                <a:rPr lang="en-US" sz="1200" kern="1200" dirty="0"/>
                <a:t>(public, consumers)</a:t>
              </a:r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CF46CD27-01CC-2C44-B859-1C5905BCDB0D}"/>
                </a:ext>
              </a:extLst>
            </p:cNvPr>
            <p:cNvSpPr/>
            <p:nvPr/>
          </p:nvSpPr>
          <p:spPr>
            <a:xfrm>
              <a:off x="3362136" y="2680602"/>
              <a:ext cx="1625600" cy="1884673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320" tIns="313011" rIns="272320" bIns="31301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/>
                <a:t>Social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/>
                <a:t>and </a:t>
              </a:r>
              <a:r>
                <a:rPr lang="en-US" sz="1200" b="1" kern="1200" dirty="0" err="1"/>
                <a:t>behaviour</a:t>
              </a:r>
              <a:r>
                <a:rPr lang="en-US" sz="1200" b="1" kern="1200" dirty="0"/>
                <a:t> sciences</a:t>
              </a:r>
            </a:p>
          </p:txBody>
        </p:sp>
        <p:sp>
          <p:nvSpPr>
            <p:cNvPr id="17" name="Freeform 24">
              <a:extLst>
                <a:ext uri="{FF2B5EF4-FFF2-40B4-BE49-F238E27FC236}">
                  <a16:creationId xmlns:a16="http://schemas.microsoft.com/office/drawing/2014/main" id="{AC4C4412-8ABE-5E4A-BAE6-6ADC392D1F02}"/>
                </a:ext>
              </a:extLst>
            </p:cNvPr>
            <p:cNvSpPr/>
            <p:nvPr/>
          </p:nvSpPr>
          <p:spPr>
            <a:xfrm>
              <a:off x="4124806" y="4242236"/>
              <a:ext cx="1747506" cy="200862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rgbClr val="3BBC4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/>
                <a:t>Identifying Needs from practice</a:t>
              </a:r>
            </a:p>
          </p:txBody>
        </p:sp>
        <p:sp>
          <p:nvSpPr>
            <p:cNvPr id="18" name="Freeform 25">
              <a:extLst>
                <a:ext uri="{FF2B5EF4-FFF2-40B4-BE49-F238E27FC236}">
                  <a16:creationId xmlns:a16="http://schemas.microsoft.com/office/drawing/2014/main" id="{F2C50381-E90F-9344-932E-B1C5D2C74606}"/>
                </a:ext>
              </a:extLst>
            </p:cNvPr>
            <p:cNvSpPr/>
            <p:nvPr/>
          </p:nvSpPr>
          <p:spPr>
            <a:xfrm>
              <a:off x="5937654" y="4242236"/>
              <a:ext cx="1747506" cy="200862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rgbClr val="3BBC4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/>
                <a:t>Knowledge exchange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77038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970722" y="61463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i="1" dirty="0"/>
              <a:t>How do living labs foster innovation </a:t>
            </a:r>
            <a:br>
              <a:rPr lang="en-GB" sz="3600" i="1" dirty="0"/>
            </a:br>
            <a:r>
              <a:rPr lang="en-GB" sz="3600" i="1" dirty="0"/>
              <a:t>in the farming community?</a:t>
            </a:r>
            <a:endParaRPr lang="en-GB" sz="3600" dirty="0"/>
          </a:p>
        </p:txBody>
      </p:sp>
      <p:pic>
        <p:nvPicPr>
          <p:cNvPr id="12" name="Picture 15">
            <a:extLst>
              <a:ext uri="{FF2B5EF4-FFF2-40B4-BE49-F238E27FC236}">
                <a16:creationId xmlns:a16="http://schemas.microsoft.com/office/drawing/2014/main" id="{EEB8C474-2369-2541-8CAC-402B78BFAD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283" y="299064"/>
            <a:ext cx="874752" cy="874752"/>
          </a:xfrm>
          <a:prstGeom prst="rect">
            <a:avLst/>
          </a:prstGeom>
        </p:spPr>
      </p:pic>
      <p:sp>
        <p:nvSpPr>
          <p:cNvPr id="14" name="ZoneTexte 2">
            <a:extLst>
              <a:ext uri="{FF2B5EF4-FFF2-40B4-BE49-F238E27FC236}">
                <a16:creationId xmlns:a16="http://schemas.microsoft.com/office/drawing/2014/main" id="{5FEB9ADD-066A-DF41-8965-5FF80B3D4F56}"/>
              </a:ext>
            </a:extLst>
          </p:cNvPr>
          <p:cNvSpPr txBox="1"/>
          <p:nvPr/>
        </p:nvSpPr>
        <p:spPr>
          <a:xfrm>
            <a:off x="5234940" y="1712557"/>
            <a:ext cx="676204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900" b="1" dirty="0">
                <a:solidFill>
                  <a:srgbClr val="44434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Communication to other stakeholders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900" b="1" dirty="0">
                <a:solidFill>
                  <a:srgbClr val="44434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Implementing ideas and questions from practice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900" b="1" dirty="0">
                <a:solidFill>
                  <a:srgbClr val="44434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Learning from listening to each others input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900" b="1" dirty="0">
                <a:solidFill>
                  <a:srgbClr val="44434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Being included into the discussion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900" b="1" dirty="0">
                <a:solidFill>
                  <a:srgbClr val="44434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Through implementing co-creation 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900" b="1" dirty="0">
                <a:solidFill>
                  <a:srgbClr val="44434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Raising awareness for challenges on a farmer's level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900" b="1" dirty="0">
                <a:solidFill>
                  <a:srgbClr val="44434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Demonstration activity starts communication with society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900" b="1" dirty="0">
                <a:solidFill>
                  <a:srgbClr val="44434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Enhance cross cutting innovations, like other missions or challenges (Climate Change, Water, Biodiversity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900" b="1" dirty="0">
                <a:solidFill>
                  <a:srgbClr val="44434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… </a:t>
            </a:r>
            <a:endParaRPr lang="en-US" sz="1900" dirty="0">
              <a:solidFill>
                <a:srgbClr val="44434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AD219C9-730B-0A48-A587-874FA277CF65}"/>
              </a:ext>
            </a:extLst>
          </p:cNvPr>
          <p:cNvSpPr>
            <a:spLocks noChangeAspect="1"/>
          </p:cNvSpPr>
          <p:nvPr/>
        </p:nvSpPr>
        <p:spPr>
          <a:xfrm>
            <a:off x="839332" y="2648383"/>
            <a:ext cx="4006988" cy="2396419"/>
          </a:xfrm>
          <a:prstGeom prst="rect">
            <a:avLst/>
          </a:pr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753894"/>
      </p:ext>
    </p:extLst>
  </p:cSld>
  <p:clrMapOvr>
    <a:masterClrMapping/>
  </p:clrMapOvr>
</p:sld>
</file>

<file path=ppt/theme/theme1.xml><?xml version="1.0" encoding="utf-8"?>
<a:theme xmlns:a="http://schemas.openxmlformats.org/drawingml/2006/main" name="3_Blank">
  <a:themeElements>
    <a:clrScheme name="Custom 2">
      <a:dk1>
        <a:srgbClr val="F8A907"/>
      </a:dk1>
      <a:lt1>
        <a:srgbClr val="FFFFFF"/>
      </a:lt1>
      <a:dk2>
        <a:srgbClr val="F8A907"/>
      </a:dk2>
      <a:lt2>
        <a:srgbClr val="FFFFFF"/>
      </a:lt2>
      <a:accent1>
        <a:srgbClr val="FBE312"/>
      </a:accent1>
      <a:accent2>
        <a:srgbClr val="878685"/>
      </a:accent2>
      <a:accent3>
        <a:srgbClr val="404A52"/>
      </a:accent3>
      <a:accent4>
        <a:srgbClr val="78BAEB"/>
      </a:accent4>
      <a:accent5>
        <a:srgbClr val="2963F0"/>
      </a:accent5>
      <a:accent6>
        <a:srgbClr val="0E4194"/>
      </a:accent6>
      <a:hlink>
        <a:srgbClr val="2963F0"/>
      </a:hlink>
      <a:folHlink>
        <a:srgbClr val="78BAEB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827</Words>
  <Application>Microsoft Macintosh PowerPoint</Application>
  <PresentationFormat>Breitbild</PresentationFormat>
  <Paragraphs>113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EC Square Sans Pro Light</vt:lpstr>
      <vt:lpstr>Verdana</vt:lpstr>
      <vt:lpstr>3_Blank</vt:lpstr>
      <vt:lpstr>Office Theme</vt:lpstr>
      <vt:lpstr> How to implement LLs and  how do they foster innovation in the farming community?</vt:lpstr>
      <vt:lpstr>Expected mission objectives: </vt:lpstr>
      <vt:lpstr>Mission objective 2: living labs and lighthouses –  co-creating and accelerating innovations </vt:lpstr>
      <vt:lpstr>PowerPoint-Präsentation</vt:lpstr>
      <vt:lpstr>Co-create, and upscale solutions to improve soil health: 100 Living labs and lighthouses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Thank you for your interest in  Mission Soil Health and Food!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IGLESIAS Marta (AGRI)</dc:creator>
  <cp:lastModifiedBy>Alfred Grand</cp:lastModifiedBy>
  <cp:revision>526</cp:revision>
  <dcterms:created xsi:type="dcterms:W3CDTF">2020-06-07T06:33:44Z</dcterms:created>
  <dcterms:modified xsi:type="dcterms:W3CDTF">2021-06-09T12:20:30Z</dcterms:modified>
</cp:coreProperties>
</file>