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589" r:id="rId2"/>
    <p:sldId id="308" r:id="rId3"/>
    <p:sldId id="590" r:id="rId4"/>
    <p:sldId id="586" r:id="rId5"/>
    <p:sldId id="352" r:id="rId6"/>
    <p:sldId id="591" r:id="rId7"/>
    <p:sldId id="592" r:id="rId8"/>
    <p:sldId id="593" r:id="rId9"/>
    <p:sldId id="322" r:id="rId10"/>
    <p:sldId id="594" r:id="rId11"/>
    <p:sldId id="5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5BC4BF"/>
    <a:srgbClr val="6C6D67"/>
    <a:srgbClr val="2ABCBC"/>
    <a:srgbClr val="F1F1F1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8" autoAdjust="0"/>
    <p:restoredTop sz="93978" autoAdjust="0"/>
  </p:normalViewPr>
  <p:slideViewPr>
    <p:cSldViewPr snapToGrid="0">
      <p:cViewPr>
        <p:scale>
          <a:sx n="100" d="100"/>
          <a:sy n="100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F790F-8B34-5A41-9B8E-E9FEDD9915E9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BB22B9-D96B-9346-A8A2-508A32D0CCB8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 err="1"/>
            <a:t>Cropping</a:t>
          </a:r>
          <a:r>
            <a:rPr lang="fr-FR" dirty="0"/>
            <a:t> </a:t>
          </a:r>
          <a:r>
            <a:rPr lang="fr-FR" dirty="0" err="1"/>
            <a:t>systems</a:t>
          </a:r>
          <a:endParaRPr lang="fr-FR" dirty="0"/>
        </a:p>
      </dgm:t>
    </dgm:pt>
    <dgm:pt modelId="{4D22C894-433B-AA4C-9F11-805D9FB22FBB}" type="parTrans" cxnId="{7634A681-AD8F-5740-8C28-994ED80BF1D9}">
      <dgm:prSet/>
      <dgm:spPr/>
      <dgm:t>
        <a:bodyPr/>
        <a:lstStyle/>
        <a:p>
          <a:endParaRPr lang="fr-FR"/>
        </a:p>
      </dgm:t>
    </dgm:pt>
    <dgm:pt modelId="{E45A0DB5-6453-9941-A39F-23B5017EDC8A}" type="sibTrans" cxnId="{7634A681-AD8F-5740-8C28-994ED80BF1D9}">
      <dgm:prSet/>
      <dgm:spPr/>
      <dgm:t>
        <a:bodyPr/>
        <a:lstStyle/>
        <a:p>
          <a:endParaRPr lang="fr-FR"/>
        </a:p>
      </dgm:t>
    </dgm:pt>
    <dgm:pt modelId="{FDE646B2-7DB9-3D46-B7A5-D8577D597C13}">
      <dgm:prSet phldrT="[Texte]"/>
      <dgm:spPr/>
      <dgm:t>
        <a:bodyPr/>
        <a:lstStyle/>
        <a:p>
          <a:r>
            <a:rPr lang="fr-FR" dirty="0"/>
            <a:t>Plant </a:t>
          </a:r>
          <a:r>
            <a:rPr lang="fr-FR" dirty="0" err="1"/>
            <a:t>Breeding</a:t>
          </a:r>
          <a:endParaRPr lang="fr-FR" dirty="0"/>
        </a:p>
      </dgm:t>
    </dgm:pt>
    <dgm:pt modelId="{9762BB81-3C52-1549-802D-F28C5DC392ED}" type="parTrans" cxnId="{CD9B7273-4E4F-2047-A2D3-A7691A2EFFAE}">
      <dgm:prSet/>
      <dgm:spPr/>
      <dgm:t>
        <a:bodyPr/>
        <a:lstStyle/>
        <a:p>
          <a:endParaRPr lang="fr-FR"/>
        </a:p>
      </dgm:t>
    </dgm:pt>
    <dgm:pt modelId="{7A61AB3C-5BEA-4D41-8198-2838A7DDE7C8}" type="sibTrans" cxnId="{CD9B7273-4E4F-2047-A2D3-A7691A2EFFAE}">
      <dgm:prSet/>
      <dgm:spPr/>
      <dgm:t>
        <a:bodyPr/>
        <a:lstStyle/>
        <a:p>
          <a:endParaRPr lang="fr-FR"/>
        </a:p>
      </dgm:t>
    </dgm:pt>
    <dgm:pt modelId="{57EA94D7-AD95-1242-B540-9818BB70292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err="1"/>
            <a:t>Biocontrol</a:t>
          </a:r>
          <a:endParaRPr lang="fr-FR" dirty="0"/>
        </a:p>
      </dgm:t>
    </dgm:pt>
    <dgm:pt modelId="{203CF873-F5BF-A644-9119-2856F153F360}" type="parTrans" cxnId="{D191B4F9-FF4E-7544-B7DD-692BCCBEA9F2}">
      <dgm:prSet/>
      <dgm:spPr/>
      <dgm:t>
        <a:bodyPr/>
        <a:lstStyle/>
        <a:p>
          <a:endParaRPr lang="fr-FR"/>
        </a:p>
      </dgm:t>
    </dgm:pt>
    <dgm:pt modelId="{A7183572-5D56-EF4D-8B58-525411C6C60F}" type="sibTrans" cxnId="{D191B4F9-FF4E-7544-B7DD-692BCCBEA9F2}">
      <dgm:prSet/>
      <dgm:spPr/>
      <dgm:t>
        <a:bodyPr/>
        <a:lstStyle/>
        <a:p>
          <a:endParaRPr lang="fr-FR"/>
        </a:p>
      </dgm:t>
    </dgm:pt>
    <dgm:pt modelId="{19EF11C0-75A0-7341-AC9A-1D663429B85A}">
      <dgm:prSet phldrT="[Texte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dirty="0" err="1"/>
            <a:t>Agroequipments</a:t>
          </a:r>
          <a:r>
            <a:rPr lang="fr-FR" dirty="0"/>
            <a:t> and</a:t>
          </a:r>
        </a:p>
        <a:p>
          <a:r>
            <a:rPr lang="fr-FR" dirty="0"/>
            <a:t>Digital Agriculture</a:t>
          </a:r>
        </a:p>
      </dgm:t>
    </dgm:pt>
    <dgm:pt modelId="{117545A4-8EF8-DB4A-8023-DFBD71457A0F}" type="parTrans" cxnId="{EAFDCB3A-C271-9F4B-9C4C-D31A0CC34624}">
      <dgm:prSet/>
      <dgm:spPr/>
      <dgm:t>
        <a:bodyPr/>
        <a:lstStyle/>
        <a:p>
          <a:endParaRPr lang="fr-FR"/>
        </a:p>
      </dgm:t>
    </dgm:pt>
    <dgm:pt modelId="{F9C60E0D-7299-434A-9222-5FF8F7F937F5}" type="sibTrans" cxnId="{EAFDCB3A-C271-9F4B-9C4C-D31A0CC34624}">
      <dgm:prSet/>
      <dgm:spPr/>
      <dgm:t>
        <a:bodyPr/>
        <a:lstStyle/>
        <a:p>
          <a:endParaRPr lang="fr-FR"/>
        </a:p>
      </dgm:t>
    </dgm:pt>
    <dgm:pt modelId="{E2DCA2BC-5BBE-5741-B8F8-5AA0F82243F6}">
      <dgm:prSet phldrT="[Texte]"/>
      <dgm:spPr/>
      <dgm:t>
        <a:bodyPr/>
        <a:lstStyle/>
        <a:p>
          <a:r>
            <a:rPr lang="fr-FR" dirty="0" err="1"/>
            <a:t>Inrae</a:t>
          </a:r>
          <a:r>
            <a:rPr lang="fr-FR" dirty="0"/>
            <a:t> </a:t>
          </a:r>
          <a:r>
            <a:rPr lang="fr-FR" dirty="0" err="1"/>
            <a:t>research</a:t>
          </a:r>
          <a:r>
            <a:rPr lang="fr-FR" dirty="0"/>
            <a:t> </a:t>
          </a:r>
          <a:r>
            <a:rPr lang="fr-FR" dirty="0" err="1"/>
            <a:t>strategy</a:t>
          </a:r>
          <a:endParaRPr lang="fr-FR" dirty="0"/>
        </a:p>
      </dgm:t>
    </dgm:pt>
    <dgm:pt modelId="{5C113E89-1ACA-A643-9D2C-4305C4850271}" type="sibTrans" cxnId="{CA8C413D-25A4-C64D-98CA-9547F28005F3}">
      <dgm:prSet/>
      <dgm:spPr/>
      <dgm:t>
        <a:bodyPr/>
        <a:lstStyle/>
        <a:p>
          <a:endParaRPr lang="fr-FR"/>
        </a:p>
      </dgm:t>
    </dgm:pt>
    <dgm:pt modelId="{22095A93-6C8A-D94A-BA81-99F2604F77F5}" type="parTrans" cxnId="{CA8C413D-25A4-C64D-98CA-9547F28005F3}">
      <dgm:prSet/>
      <dgm:spPr/>
      <dgm:t>
        <a:bodyPr/>
        <a:lstStyle/>
        <a:p>
          <a:endParaRPr lang="fr-FR"/>
        </a:p>
      </dgm:t>
    </dgm:pt>
    <dgm:pt modelId="{414A2862-E288-704C-ACD0-BCE3456537D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/>
            <a:t>Social sciences</a:t>
          </a:r>
        </a:p>
      </dgm:t>
    </dgm:pt>
    <dgm:pt modelId="{B4D3E807-7919-5E4D-A2BB-C84DB8CE4F18}" type="parTrans" cxnId="{00383D12-CDFB-3546-A953-AF68A7CEB1EC}">
      <dgm:prSet/>
      <dgm:spPr/>
      <dgm:t>
        <a:bodyPr/>
        <a:lstStyle/>
        <a:p>
          <a:endParaRPr lang="fr-FR"/>
        </a:p>
      </dgm:t>
    </dgm:pt>
    <dgm:pt modelId="{00CC6316-9E1C-F943-87BA-BA5DF5C41948}" type="sibTrans" cxnId="{00383D12-CDFB-3546-A953-AF68A7CEB1EC}">
      <dgm:prSet/>
      <dgm:spPr/>
      <dgm:t>
        <a:bodyPr/>
        <a:lstStyle/>
        <a:p>
          <a:endParaRPr lang="fr-FR"/>
        </a:p>
      </dgm:t>
    </dgm:pt>
    <dgm:pt modelId="{2DEB8380-AB4F-FB4A-A927-BA7A5DE1C90C}" type="pres">
      <dgm:prSet presAssocID="{6A0F790F-8B34-5A41-9B8E-E9FEDD9915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8DC10B-6090-5643-86E4-29193A727FCB}" type="pres">
      <dgm:prSet presAssocID="{E2DCA2BC-5BBE-5741-B8F8-5AA0F82243F6}" presName="centerShape" presStyleLbl="node0" presStyleIdx="0" presStyleCnt="1"/>
      <dgm:spPr/>
    </dgm:pt>
    <dgm:pt modelId="{8DEE6BD5-4F85-E640-89C5-36BCF01441EC}" type="pres">
      <dgm:prSet presAssocID="{7DBB22B9-D96B-9346-A8A2-508A32D0CCB8}" presName="node" presStyleLbl="node1" presStyleIdx="0" presStyleCnt="5">
        <dgm:presLayoutVars>
          <dgm:bulletEnabled val="1"/>
        </dgm:presLayoutVars>
      </dgm:prSet>
      <dgm:spPr/>
    </dgm:pt>
    <dgm:pt modelId="{16C41EC7-5B33-2D48-886D-FE22A9341714}" type="pres">
      <dgm:prSet presAssocID="{7DBB22B9-D96B-9346-A8A2-508A32D0CCB8}" presName="dummy" presStyleCnt="0"/>
      <dgm:spPr/>
    </dgm:pt>
    <dgm:pt modelId="{87ECFC35-F799-D94F-9DB6-7A2ED7549563}" type="pres">
      <dgm:prSet presAssocID="{E45A0DB5-6453-9941-A39F-23B5017EDC8A}" presName="sibTrans" presStyleLbl="sibTrans2D1" presStyleIdx="0" presStyleCnt="5"/>
      <dgm:spPr/>
    </dgm:pt>
    <dgm:pt modelId="{8BE807F1-A027-0347-BC77-9F1DC39682CE}" type="pres">
      <dgm:prSet presAssocID="{FDE646B2-7DB9-3D46-B7A5-D8577D597C13}" presName="node" presStyleLbl="node1" presStyleIdx="1" presStyleCnt="5">
        <dgm:presLayoutVars>
          <dgm:bulletEnabled val="1"/>
        </dgm:presLayoutVars>
      </dgm:prSet>
      <dgm:spPr/>
    </dgm:pt>
    <dgm:pt modelId="{9B4CA3E6-9BB2-A842-909E-829399328027}" type="pres">
      <dgm:prSet presAssocID="{FDE646B2-7DB9-3D46-B7A5-D8577D597C13}" presName="dummy" presStyleCnt="0"/>
      <dgm:spPr/>
    </dgm:pt>
    <dgm:pt modelId="{E38BE1BB-0E62-1D4C-ACB2-C613CBF81A0F}" type="pres">
      <dgm:prSet presAssocID="{7A61AB3C-5BEA-4D41-8198-2838A7DDE7C8}" presName="sibTrans" presStyleLbl="sibTrans2D1" presStyleIdx="1" presStyleCnt="5"/>
      <dgm:spPr/>
    </dgm:pt>
    <dgm:pt modelId="{B027569B-1D28-7D40-8C3B-7345DE287387}" type="pres">
      <dgm:prSet presAssocID="{57EA94D7-AD95-1242-B540-9818BB70292E}" presName="node" presStyleLbl="node1" presStyleIdx="2" presStyleCnt="5">
        <dgm:presLayoutVars>
          <dgm:bulletEnabled val="1"/>
        </dgm:presLayoutVars>
      </dgm:prSet>
      <dgm:spPr/>
    </dgm:pt>
    <dgm:pt modelId="{9E7072B6-5345-DB4C-A5E5-037D155E2AD7}" type="pres">
      <dgm:prSet presAssocID="{57EA94D7-AD95-1242-B540-9818BB70292E}" presName="dummy" presStyleCnt="0"/>
      <dgm:spPr/>
    </dgm:pt>
    <dgm:pt modelId="{03B6968E-EDAA-D447-92BA-C73B8624854A}" type="pres">
      <dgm:prSet presAssocID="{A7183572-5D56-EF4D-8B58-525411C6C60F}" presName="sibTrans" presStyleLbl="sibTrans2D1" presStyleIdx="2" presStyleCnt="5"/>
      <dgm:spPr/>
    </dgm:pt>
    <dgm:pt modelId="{D4878315-2740-2849-A3B5-4FC70622C4C6}" type="pres">
      <dgm:prSet presAssocID="{19EF11C0-75A0-7341-AC9A-1D663429B85A}" presName="node" presStyleLbl="node1" presStyleIdx="3" presStyleCnt="5">
        <dgm:presLayoutVars>
          <dgm:bulletEnabled val="1"/>
        </dgm:presLayoutVars>
      </dgm:prSet>
      <dgm:spPr/>
    </dgm:pt>
    <dgm:pt modelId="{4C69B0CA-3D5E-F044-9733-B3AEB9F67DE7}" type="pres">
      <dgm:prSet presAssocID="{19EF11C0-75A0-7341-AC9A-1D663429B85A}" presName="dummy" presStyleCnt="0"/>
      <dgm:spPr/>
    </dgm:pt>
    <dgm:pt modelId="{27076609-9B00-0F48-9FD5-9B77F23809F1}" type="pres">
      <dgm:prSet presAssocID="{F9C60E0D-7299-434A-9222-5FF8F7F937F5}" presName="sibTrans" presStyleLbl="sibTrans2D1" presStyleIdx="3" presStyleCnt="5"/>
      <dgm:spPr/>
    </dgm:pt>
    <dgm:pt modelId="{216F46A0-8747-BB46-A353-2B202CDFC52D}" type="pres">
      <dgm:prSet presAssocID="{414A2862-E288-704C-ACD0-BCE3456537DC}" presName="node" presStyleLbl="node1" presStyleIdx="4" presStyleCnt="5">
        <dgm:presLayoutVars>
          <dgm:bulletEnabled val="1"/>
        </dgm:presLayoutVars>
      </dgm:prSet>
      <dgm:spPr/>
    </dgm:pt>
    <dgm:pt modelId="{A9518F9A-10E7-4A42-BCDA-B20AB57AB1A1}" type="pres">
      <dgm:prSet presAssocID="{414A2862-E288-704C-ACD0-BCE3456537DC}" presName="dummy" presStyleCnt="0"/>
      <dgm:spPr/>
    </dgm:pt>
    <dgm:pt modelId="{7D3B81C8-2B3C-B848-B456-A5C760F51860}" type="pres">
      <dgm:prSet presAssocID="{00CC6316-9E1C-F943-87BA-BA5DF5C41948}" presName="sibTrans" presStyleLbl="sibTrans2D1" presStyleIdx="4" presStyleCnt="5"/>
      <dgm:spPr/>
    </dgm:pt>
  </dgm:ptLst>
  <dgm:cxnLst>
    <dgm:cxn modelId="{00383D12-CDFB-3546-A953-AF68A7CEB1EC}" srcId="{E2DCA2BC-5BBE-5741-B8F8-5AA0F82243F6}" destId="{414A2862-E288-704C-ACD0-BCE3456537DC}" srcOrd="4" destOrd="0" parTransId="{B4D3E807-7919-5E4D-A2BB-C84DB8CE4F18}" sibTransId="{00CC6316-9E1C-F943-87BA-BA5DF5C41948}"/>
    <dgm:cxn modelId="{12225A1C-FE07-B04A-89BD-79F07E5E9DC2}" type="presOf" srcId="{414A2862-E288-704C-ACD0-BCE3456537DC}" destId="{216F46A0-8747-BB46-A353-2B202CDFC52D}" srcOrd="0" destOrd="0" presId="urn:microsoft.com/office/officeart/2005/8/layout/radial6"/>
    <dgm:cxn modelId="{EAFDCB3A-C271-9F4B-9C4C-D31A0CC34624}" srcId="{E2DCA2BC-5BBE-5741-B8F8-5AA0F82243F6}" destId="{19EF11C0-75A0-7341-AC9A-1D663429B85A}" srcOrd="3" destOrd="0" parTransId="{117545A4-8EF8-DB4A-8023-DFBD71457A0F}" sibTransId="{F9C60E0D-7299-434A-9222-5FF8F7F937F5}"/>
    <dgm:cxn modelId="{6A554E3B-A664-5A4D-9A68-C901A7CA7E92}" type="presOf" srcId="{7DBB22B9-D96B-9346-A8A2-508A32D0CCB8}" destId="{8DEE6BD5-4F85-E640-89C5-36BCF01441EC}" srcOrd="0" destOrd="0" presId="urn:microsoft.com/office/officeart/2005/8/layout/radial6"/>
    <dgm:cxn modelId="{CA8C413D-25A4-C64D-98CA-9547F28005F3}" srcId="{6A0F790F-8B34-5A41-9B8E-E9FEDD9915E9}" destId="{E2DCA2BC-5BBE-5741-B8F8-5AA0F82243F6}" srcOrd="0" destOrd="0" parTransId="{22095A93-6C8A-D94A-BA81-99F2604F77F5}" sibTransId="{5C113E89-1ACA-A643-9D2C-4305C4850271}"/>
    <dgm:cxn modelId="{F1E6873F-5DAB-FC4D-888D-19EB575FF195}" type="presOf" srcId="{E2DCA2BC-5BBE-5741-B8F8-5AA0F82243F6}" destId="{FF8DC10B-6090-5643-86E4-29193A727FCB}" srcOrd="0" destOrd="0" presId="urn:microsoft.com/office/officeart/2005/8/layout/radial6"/>
    <dgm:cxn modelId="{EC0E9442-3D66-ED4C-B767-814CCB4E9B57}" type="presOf" srcId="{A7183572-5D56-EF4D-8B58-525411C6C60F}" destId="{03B6968E-EDAA-D447-92BA-C73B8624854A}" srcOrd="0" destOrd="0" presId="urn:microsoft.com/office/officeart/2005/8/layout/radial6"/>
    <dgm:cxn modelId="{338D9569-032A-F44B-B2B4-A72404E16CDF}" type="presOf" srcId="{FDE646B2-7DB9-3D46-B7A5-D8577D597C13}" destId="{8BE807F1-A027-0347-BC77-9F1DC39682CE}" srcOrd="0" destOrd="0" presId="urn:microsoft.com/office/officeart/2005/8/layout/radial6"/>
    <dgm:cxn modelId="{2CC8916A-03F6-984B-853F-0167D921295F}" type="presOf" srcId="{57EA94D7-AD95-1242-B540-9818BB70292E}" destId="{B027569B-1D28-7D40-8C3B-7345DE287387}" srcOrd="0" destOrd="0" presId="urn:microsoft.com/office/officeart/2005/8/layout/radial6"/>
    <dgm:cxn modelId="{CD9B7273-4E4F-2047-A2D3-A7691A2EFFAE}" srcId="{E2DCA2BC-5BBE-5741-B8F8-5AA0F82243F6}" destId="{FDE646B2-7DB9-3D46-B7A5-D8577D597C13}" srcOrd="1" destOrd="0" parTransId="{9762BB81-3C52-1549-802D-F28C5DC392ED}" sibTransId="{7A61AB3C-5BEA-4D41-8198-2838A7DDE7C8}"/>
    <dgm:cxn modelId="{27301576-CEBA-044E-8E47-211C2B624208}" type="presOf" srcId="{F9C60E0D-7299-434A-9222-5FF8F7F937F5}" destId="{27076609-9B00-0F48-9FD5-9B77F23809F1}" srcOrd="0" destOrd="0" presId="urn:microsoft.com/office/officeart/2005/8/layout/radial6"/>
    <dgm:cxn modelId="{7634A681-AD8F-5740-8C28-994ED80BF1D9}" srcId="{E2DCA2BC-5BBE-5741-B8F8-5AA0F82243F6}" destId="{7DBB22B9-D96B-9346-A8A2-508A32D0CCB8}" srcOrd="0" destOrd="0" parTransId="{4D22C894-433B-AA4C-9F11-805D9FB22FBB}" sibTransId="{E45A0DB5-6453-9941-A39F-23B5017EDC8A}"/>
    <dgm:cxn modelId="{669CDE82-3CF0-9A4D-AC75-625FD4EE24C9}" type="presOf" srcId="{6A0F790F-8B34-5A41-9B8E-E9FEDD9915E9}" destId="{2DEB8380-AB4F-FB4A-A927-BA7A5DE1C90C}" srcOrd="0" destOrd="0" presId="urn:microsoft.com/office/officeart/2005/8/layout/radial6"/>
    <dgm:cxn modelId="{A17A9195-8245-1D45-8F6A-A5D99D8EEA5A}" type="presOf" srcId="{00CC6316-9E1C-F943-87BA-BA5DF5C41948}" destId="{7D3B81C8-2B3C-B848-B456-A5C760F51860}" srcOrd="0" destOrd="0" presId="urn:microsoft.com/office/officeart/2005/8/layout/radial6"/>
    <dgm:cxn modelId="{306E2497-39F8-A74B-AA18-556C2473346E}" type="presOf" srcId="{E45A0DB5-6453-9941-A39F-23B5017EDC8A}" destId="{87ECFC35-F799-D94F-9DB6-7A2ED7549563}" srcOrd="0" destOrd="0" presId="urn:microsoft.com/office/officeart/2005/8/layout/radial6"/>
    <dgm:cxn modelId="{E4E1A0A0-52BA-AC43-A865-39E6A3D409AA}" type="presOf" srcId="{7A61AB3C-5BEA-4D41-8198-2838A7DDE7C8}" destId="{E38BE1BB-0E62-1D4C-ACB2-C613CBF81A0F}" srcOrd="0" destOrd="0" presId="urn:microsoft.com/office/officeart/2005/8/layout/radial6"/>
    <dgm:cxn modelId="{647FB6F1-8B86-9E46-A9B2-420B5F3DDD16}" type="presOf" srcId="{19EF11C0-75A0-7341-AC9A-1D663429B85A}" destId="{D4878315-2740-2849-A3B5-4FC70622C4C6}" srcOrd="0" destOrd="0" presId="urn:microsoft.com/office/officeart/2005/8/layout/radial6"/>
    <dgm:cxn modelId="{D191B4F9-FF4E-7544-B7DD-692BCCBEA9F2}" srcId="{E2DCA2BC-5BBE-5741-B8F8-5AA0F82243F6}" destId="{57EA94D7-AD95-1242-B540-9818BB70292E}" srcOrd="2" destOrd="0" parTransId="{203CF873-F5BF-A644-9119-2856F153F360}" sibTransId="{A7183572-5D56-EF4D-8B58-525411C6C60F}"/>
    <dgm:cxn modelId="{38E851D2-0DD5-FD44-AD5A-32BD2E6D6C68}" type="presParOf" srcId="{2DEB8380-AB4F-FB4A-A927-BA7A5DE1C90C}" destId="{FF8DC10B-6090-5643-86E4-29193A727FCB}" srcOrd="0" destOrd="0" presId="urn:microsoft.com/office/officeart/2005/8/layout/radial6"/>
    <dgm:cxn modelId="{DB7B6947-3953-6242-9C13-4445A6BC1F10}" type="presParOf" srcId="{2DEB8380-AB4F-FB4A-A927-BA7A5DE1C90C}" destId="{8DEE6BD5-4F85-E640-89C5-36BCF01441EC}" srcOrd="1" destOrd="0" presId="urn:microsoft.com/office/officeart/2005/8/layout/radial6"/>
    <dgm:cxn modelId="{FF8EE038-3763-6C4D-836C-A7FEE9919973}" type="presParOf" srcId="{2DEB8380-AB4F-FB4A-A927-BA7A5DE1C90C}" destId="{16C41EC7-5B33-2D48-886D-FE22A9341714}" srcOrd="2" destOrd="0" presId="urn:microsoft.com/office/officeart/2005/8/layout/radial6"/>
    <dgm:cxn modelId="{E9EBDCAE-E760-A24E-89FE-5442A25C25BE}" type="presParOf" srcId="{2DEB8380-AB4F-FB4A-A927-BA7A5DE1C90C}" destId="{87ECFC35-F799-D94F-9DB6-7A2ED7549563}" srcOrd="3" destOrd="0" presId="urn:microsoft.com/office/officeart/2005/8/layout/radial6"/>
    <dgm:cxn modelId="{C20DAF48-7D0F-EF4A-888C-383CF27AA70B}" type="presParOf" srcId="{2DEB8380-AB4F-FB4A-A927-BA7A5DE1C90C}" destId="{8BE807F1-A027-0347-BC77-9F1DC39682CE}" srcOrd="4" destOrd="0" presId="urn:microsoft.com/office/officeart/2005/8/layout/radial6"/>
    <dgm:cxn modelId="{39B676BE-D769-2742-B800-E817136739F7}" type="presParOf" srcId="{2DEB8380-AB4F-FB4A-A927-BA7A5DE1C90C}" destId="{9B4CA3E6-9BB2-A842-909E-829399328027}" srcOrd="5" destOrd="0" presId="urn:microsoft.com/office/officeart/2005/8/layout/radial6"/>
    <dgm:cxn modelId="{93539620-68A6-434D-8DD5-73E1061BD89A}" type="presParOf" srcId="{2DEB8380-AB4F-FB4A-A927-BA7A5DE1C90C}" destId="{E38BE1BB-0E62-1D4C-ACB2-C613CBF81A0F}" srcOrd="6" destOrd="0" presId="urn:microsoft.com/office/officeart/2005/8/layout/radial6"/>
    <dgm:cxn modelId="{1EBEDE41-0318-6945-9A25-0F3EC3D86804}" type="presParOf" srcId="{2DEB8380-AB4F-FB4A-A927-BA7A5DE1C90C}" destId="{B027569B-1D28-7D40-8C3B-7345DE287387}" srcOrd="7" destOrd="0" presId="urn:microsoft.com/office/officeart/2005/8/layout/radial6"/>
    <dgm:cxn modelId="{01308D60-8837-7147-B11D-9A6122353D90}" type="presParOf" srcId="{2DEB8380-AB4F-FB4A-A927-BA7A5DE1C90C}" destId="{9E7072B6-5345-DB4C-A5E5-037D155E2AD7}" srcOrd="8" destOrd="0" presId="urn:microsoft.com/office/officeart/2005/8/layout/radial6"/>
    <dgm:cxn modelId="{9FE07960-8A0E-8C42-9EE3-4A336685B4FA}" type="presParOf" srcId="{2DEB8380-AB4F-FB4A-A927-BA7A5DE1C90C}" destId="{03B6968E-EDAA-D447-92BA-C73B8624854A}" srcOrd="9" destOrd="0" presId="urn:microsoft.com/office/officeart/2005/8/layout/radial6"/>
    <dgm:cxn modelId="{3F775483-816C-7145-8662-B7879FF74DEF}" type="presParOf" srcId="{2DEB8380-AB4F-FB4A-A927-BA7A5DE1C90C}" destId="{D4878315-2740-2849-A3B5-4FC70622C4C6}" srcOrd="10" destOrd="0" presId="urn:microsoft.com/office/officeart/2005/8/layout/radial6"/>
    <dgm:cxn modelId="{AB7C8769-DC21-E64D-BA59-3C1659948368}" type="presParOf" srcId="{2DEB8380-AB4F-FB4A-A927-BA7A5DE1C90C}" destId="{4C69B0CA-3D5E-F044-9733-B3AEB9F67DE7}" srcOrd="11" destOrd="0" presId="urn:microsoft.com/office/officeart/2005/8/layout/radial6"/>
    <dgm:cxn modelId="{0CC67284-BC0C-F04F-B21B-726A8AB08FD3}" type="presParOf" srcId="{2DEB8380-AB4F-FB4A-A927-BA7A5DE1C90C}" destId="{27076609-9B00-0F48-9FD5-9B77F23809F1}" srcOrd="12" destOrd="0" presId="urn:microsoft.com/office/officeart/2005/8/layout/radial6"/>
    <dgm:cxn modelId="{C4FF4554-6A49-ED4F-A2D3-7D7BAC67C9CC}" type="presParOf" srcId="{2DEB8380-AB4F-FB4A-A927-BA7A5DE1C90C}" destId="{216F46A0-8747-BB46-A353-2B202CDFC52D}" srcOrd="13" destOrd="0" presId="urn:microsoft.com/office/officeart/2005/8/layout/radial6"/>
    <dgm:cxn modelId="{23029852-0E9A-3E43-8D57-DC19A6D84EAF}" type="presParOf" srcId="{2DEB8380-AB4F-FB4A-A927-BA7A5DE1C90C}" destId="{A9518F9A-10E7-4A42-BCDA-B20AB57AB1A1}" srcOrd="14" destOrd="0" presId="urn:microsoft.com/office/officeart/2005/8/layout/radial6"/>
    <dgm:cxn modelId="{46530A28-88FF-DA45-847D-D0C084B3D03C}" type="presParOf" srcId="{2DEB8380-AB4F-FB4A-A927-BA7A5DE1C90C}" destId="{7D3B81C8-2B3C-B848-B456-A5C760F5186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B81C8-2B3C-B848-B456-A5C760F51860}">
      <dsp:nvSpPr>
        <dsp:cNvPr id="0" name=""/>
        <dsp:cNvSpPr/>
      </dsp:nvSpPr>
      <dsp:spPr>
        <a:xfrm>
          <a:off x="1850771" y="730603"/>
          <a:ext cx="4891526" cy="4891526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76609-9B00-0F48-9FD5-9B77F23809F1}">
      <dsp:nvSpPr>
        <dsp:cNvPr id="0" name=""/>
        <dsp:cNvSpPr/>
      </dsp:nvSpPr>
      <dsp:spPr>
        <a:xfrm>
          <a:off x="1850771" y="730603"/>
          <a:ext cx="4891526" cy="4891526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6968E-EDAA-D447-92BA-C73B8624854A}">
      <dsp:nvSpPr>
        <dsp:cNvPr id="0" name=""/>
        <dsp:cNvSpPr/>
      </dsp:nvSpPr>
      <dsp:spPr>
        <a:xfrm>
          <a:off x="1850771" y="730603"/>
          <a:ext cx="4891526" cy="4891526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BE1BB-0E62-1D4C-ACB2-C613CBF81A0F}">
      <dsp:nvSpPr>
        <dsp:cNvPr id="0" name=""/>
        <dsp:cNvSpPr/>
      </dsp:nvSpPr>
      <dsp:spPr>
        <a:xfrm>
          <a:off x="1850771" y="730603"/>
          <a:ext cx="4891526" cy="4891526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CFC35-F799-D94F-9DB6-7A2ED7549563}">
      <dsp:nvSpPr>
        <dsp:cNvPr id="0" name=""/>
        <dsp:cNvSpPr/>
      </dsp:nvSpPr>
      <dsp:spPr>
        <a:xfrm>
          <a:off x="1850771" y="730603"/>
          <a:ext cx="4891526" cy="4891526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C10B-6090-5643-86E4-29193A727FCB}">
      <dsp:nvSpPr>
        <dsp:cNvPr id="0" name=""/>
        <dsp:cNvSpPr/>
      </dsp:nvSpPr>
      <dsp:spPr>
        <a:xfrm>
          <a:off x="3172051" y="2051883"/>
          <a:ext cx="2248967" cy="2248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 err="1"/>
            <a:t>Inrae</a:t>
          </a:r>
          <a:r>
            <a:rPr lang="fr-FR" sz="3400" kern="1200" dirty="0"/>
            <a:t> </a:t>
          </a:r>
          <a:r>
            <a:rPr lang="fr-FR" sz="3400" kern="1200" dirty="0" err="1"/>
            <a:t>research</a:t>
          </a:r>
          <a:r>
            <a:rPr lang="fr-FR" sz="3400" kern="1200" dirty="0"/>
            <a:t> </a:t>
          </a:r>
          <a:r>
            <a:rPr lang="fr-FR" sz="3400" kern="1200" dirty="0" err="1"/>
            <a:t>strategy</a:t>
          </a:r>
          <a:endParaRPr lang="fr-FR" sz="3400" kern="1200" dirty="0"/>
        </a:p>
      </dsp:txBody>
      <dsp:txXfrm>
        <a:off x="3501405" y="2381237"/>
        <a:ext cx="1590259" cy="1590259"/>
      </dsp:txXfrm>
    </dsp:sp>
    <dsp:sp modelId="{8DEE6BD5-4F85-E640-89C5-36BCF01441EC}">
      <dsp:nvSpPr>
        <dsp:cNvPr id="0" name=""/>
        <dsp:cNvSpPr/>
      </dsp:nvSpPr>
      <dsp:spPr>
        <a:xfrm>
          <a:off x="3509396" y="139"/>
          <a:ext cx="1574277" cy="157427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Cropping</a:t>
          </a:r>
          <a:r>
            <a:rPr lang="fr-FR" sz="1200" kern="1200" dirty="0"/>
            <a:t> </a:t>
          </a:r>
          <a:r>
            <a:rPr lang="fr-FR" sz="1200" kern="1200" dirty="0" err="1"/>
            <a:t>systems</a:t>
          </a:r>
          <a:endParaRPr lang="fr-FR" sz="1200" kern="1200" dirty="0"/>
        </a:p>
      </dsp:txBody>
      <dsp:txXfrm>
        <a:off x="3739944" y="230687"/>
        <a:ext cx="1113181" cy="1113181"/>
      </dsp:txXfrm>
    </dsp:sp>
    <dsp:sp modelId="{8BE807F1-A027-0347-BC77-9F1DC39682CE}">
      <dsp:nvSpPr>
        <dsp:cNvPr id="0" name=""/>
        <dsp:cNvSpPr/>
      </dsp:nvSpPr>
      <dsp:spPr>
        <a:xfrm>
          <a:off x="5781555" y="1650959"/>
          <a:ext cx="1574277" cy="1574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Plant </a:t>
          </a:r>
          <a:r>
            <a:rPr lang="fr-FR" sz="1200" kern="1200" dirty="0" err="1"/>
            <a:t>Breeding</a:t>
          </a:r>
          <a:endParaRPr lang="fr-FR" sz="1200" kern="1200" dirty="0"/>
        </a:p>
      </dsp:txBody>
      <dsp:txXfrm>
        <a:off x="6012103" y="1881507"/>
        <a:ext cx="1113181" cy="1113181"/>
      </dsp:txXfrm>
    </dsp:sp>
    <dsp:sp modelId="{B027569B-1D28-7D40-8C3B-7345DE287387}">
      <dsp:nvSpPr>
        <dsp:cNvPr id="0" name=""/>
        <dsp:cNvSpPr/>
      </dsp:nvSpPr>
      <dsp:spPr>
        <a:xfrm>
          <a:off x="4913667" y="4322042"/>
          <a:ext cx="1574277" cy="157427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Biocontrol</a:t>
          </a:r>
          <a:endParaRPr lang="fr-FR" sz="1200" kern="1200" dirty="0"/>
        </a:p>
      </dsp:txBody>
      <dsp:txXfrm>
        <a:off x="5144215" y="4552590"/>
        <a:ext cx="1113181" cy="1113181"/>
      </dsp:txXfrm>
    </dsp:sp>
    <dsp:sp modelId="{D4878315-2740-2849-A3B5-4FC70622C4C6}">
      <dsp:nvSpPr>
        <dsp:cNvPr id="0" name=""/>
        <dsp:cNvSpPr/>
      </dsp:nvSpPr>
      <dsp:spPr>
        <a:xfrm>
          <a:off x="2105125" y="4322042"/>
          <a:ext cx="1574277" cy="157427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Agroequipments</a:t>
          </a:r>
          <a:r>
            <a:rPr lang="fr-FR" sz="1200" kern="1200" dirty="0"/>
            <a:t> and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Digital Agriculture</a:t>
          </a:r>
        </a:p>
      </dsp:txBody>
      <dsp:txXfrm>
        <a:off x="2335673" y="4552590"/>
        <a:ext cx="1113181" cy="1113181"/>
      </dsp:txXfrm>
    </dsp:sp>
    <dsp:sp modelId="{216F46A0-8747-BB46-A353-2B202CDFC52D}">
      <dsp:nvSpPr>
        <dsp:cNvPr id="0" name=""/>
        <dsp:cNvSpPr/>
      </dsp:nvSpPr>
      <dsp:spPr>
        <a:xfrm>
          <a:off x="1237237" y="1650959"/>
          <a:ext cx="1574277" cy="1574277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Social sciences</a:t>
          </a:r>
        </a:p>
      </dsp:txBody>
      <dsp:txXfrm>
        <a:off x="1467785" y="1881507"/>
        <a:ext cx="1113181" cy="1113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3A8E-9FC5-4655-89E5-B4866C02FC6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B899-C0FF-4FC8-BC8A-10B6078D2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69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224B874-C396-BA44-9D46-13E3C923FD3E}" type="datetime1">
              <a:rPr lang="de-DE" altLang="fr-FR" smtClean="0"/>
              <a:pPr>
                <a:defRPr/>
              </a:pPr>
              <a:t>04.05.21</a:t>
            </a:fld>
            <a:endParaRPr lang="de-CH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BFC7BCF-7E08-4D4D-A55B-996431515A49}" type="slidenum">
              <a:rPr lang="de-CH" altLang="fr-FR" smtClean="0"/>
              <a:pPr>
                <a:defRPr/>
              </a:pPr>
              <a:t>4</a:t>
            </a:fld>
            <a:endParaRPr lang="de-CH" altLang="fr-FR"/>
          </a:p>
        </p:txBody>
      </p:sp>
    </p:spTree>
    <p:extLst>
      <p:ext uri="{BB962C8B-B14F-4D97-AF65-F5344CB8AC3E}">
        <p14:creationId xmlns:p14="http://schemas.microsoft.com/office/powerpoint/2010/main" val="399091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411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533" y="-27384"/>
            <a:ext cx="1739900" cy="276860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10512493" y="6021290"/>
            <a:ext cx="1498303" cy="3325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8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1B81-A7BE-411C-B138-E1FF77F4B488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0791-54F4-492D-9ACF-17ECB462470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5434" y="228600"/>
            <a:ext cx="11002433" cy="717550"/>
          </a:xfrm>
        </p:spPr>
        <p:txBody>
          <a:bodyPr lIns="0" tIns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CH" dirty="0"/>
              <a:t>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1078" y="1485900"/>
            <a:ext cx="11002433" cy="4610100"/>
          </a:xfrm>
        </p:spPr>
        <p:txBody>
          <a:bodyPr tIns="0"/>
          <a:lstStyle>
            <a:lvl1pPr marL="0" indent="0">
              <a:buSzPct val="100000"/>
              <a:buFont typeface="Arial" panose="020B0604020202020204" pitchFamily="34" charset="0"/>
              <a:buNone/>
              <a:defRPr b="1">
                <a:latin typeface="Trebuchet MS" panose="020B0603020202020204" pitchFamily="34" charset="0"/>
              </a:defRPr>
            </a:lvl1pPr>
            <a:lvl2pPr marL="363537" indent="0">
              <a:buSzPct val="100000"/>
              <a:buFont typeface="Arial" panose="020B0604020202020204" pitchFamily="34" charset="0"/>
              <a:buNone/>
              <a:defRPr b="1">
                <a:latin typeface="Trebuchet MS" panose="020B0603020202020204" pitchFamily="34" charset="0"/>
              </a:defRPr>
            </a:lvl2pPr>
            <a:lvl3pPr marL="695325" indent="0">
              <a:buSzPct val="100000"/>
              <a:buFont typeface="Arial" panose="020B0604020202020204" pitchFamily="34" charset="0"/>
              <a:buNone/>
              <a:defRPr b="1">
                <a:latin typeface="Trebuchet MS" panose="020B0603020202020204" pitchFamily="34" charset="0"/>
              </a:defRPr>
            </a:lvl3pPr>
            <a:lvl4pPr marL="993775" indent="0">
              <a:buSzPct val="100000"/>
              <a:buFont typeface="Arial" panose="020B0604020202020204" pitchFamily="34" charset="0"/>
              <a:buNone/>
              <a:defRPr b="1">
                <a:latin typeface="Trebuchet MS" panose="020B0603020202020204" pitchFamily="34" charset="0"/>
              </a:defRPr>
            </a:lvl4pPr>
            <a:lvl5pPr marL="1258888" indent="0">
              <a:buSzPct val="100000"/>
              <a:buFont typeface="Arial" panose="020B0604020202020204" pitchFamily="34" charset="0"/>
              <a:buNone/>
              <a:defRPr b="1"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enter</a:t>
            </a:r>
            <a:r>
              <a:rPr lang="de-CH" dirty="0"/>
              <a:t> </a:t>
            </a:r>
            <a:r>
              <a:rPr lang="de-CH" dirty="0" err="1"/>
              <a:t>text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130A-017D-4A97-80D7-1690E5258BC9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765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1142999" y="6350734"/>
            <a:ext cx="671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rgbClr val="275662"/>
                </a:solidFill>
                <a:latin typeface="+mn-lt"/>
              </a:rPr>
              <a:t>Euragri</a:t>
            </a:r>
            <a:r>
              <a:rPr lang="fr-FR" sz="1000" dirty="0">
                <a:solidFill>
                  <a:srgbClr val="275662"/>
                </a:solidFill>
                <a:latin typeface="+mn-lt"/>
              </a:rPr>
              <a:t> </a:t>
            </a:r>
            <a:r>
              <a:rPr lang="fr-FR" sz="1000" dirty="0" err="1">
                <a:solidFill>
                  <a:srgbClr val="275662"/>
                </a:solidFill>
                <a:latin typeface="+mn-lt"/>
              </a:rPr>
              <a:t>Webinar</a:t>
            </a:r>
            <a:r>
              <a:rPr lang="fr-FR" sz="1000" dirty="0">
                <a:solidFill>
                  <a:srgbClr val="275662"/>
                </a:solidFill>
                <a:latin typeface="+mn-lt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07/05/2021 – Christian Huyghe</a:t>
            </a: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72142B-AC65-DF44-9574-6B5B2258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1" y="1359131"/>
            <a:ext cx="2731700" cy="39059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973" y="1359131"/>
            <a:ext cx="2150442" cy="143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429" y="3419245"/>
            <a:ext cx="4079491" cy="31961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9197" y="232385"/>
            <a:ext cx="6700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rgbClr val="00A3A6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fr-FR" sz="3200" b="1" dirty="0">
                <a:solidFill>
                  <a:srgbClr val="00A3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>
                <a:solidFill>
                  <a:srgbClr val="00A3A6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fr-FR" sz="3200" b="1" dirty="0">
                <a:solidFill>
                  <a:srgbClr val="00A3A6"/>
                </a:solidFill>
                <a:latin typeface="Arial" pitchFamily="34" charset="0"/>
                <a:cs typeface="Arial" pitchFamily="34" charset="0"/>
              </a:rPr>
              <a:t> Alliance</a:t>
            </a:r>
          </a:p>
          <a:p>
            <a:r>
              <a:rPr lang="fr-FR" sz="2400" b="1" dirty="0" err="1">
                <a:solidFill>
                  <a:srgbClr val="00A3A6"/>
                </a:solidFill>
                <a:latin typeface="Arial" pitchFamily="34" charset="0"/>
                <a:cs typeface="Arial" pitchFamily="34" charset="0"/>
              </a:rPr>
              <a:t>Towards</a:t>
            </a:r>
            <a:r>
              <a:rPr lang="fr-FR" sz="2400" b="1" dirty="0">
                <a:solidFill>
                  <a:srgbClr val="00A3A6"/>
                </a:solidFill>
                <a:latin typeface="Arial" pitchFamily="34" charset="0"/>
                <a:cs typeface="Arial" pitchFamily="34" charset="0"/>
              </a:rPr>
              <a:t> Chemical Pesticide-free Agriculture</a:t>
            </a:r>
          </a:p>
        </p:txBody>
      </p:sp>
      <p:pic>
        <p:nvPicPr>
          <p:cNvPr id="14" name="Image 13" descr="C:\Users\ccuirassier\AppData\Local\Microsoft\Windows\INetCache\Content.Word\EHi7kNEWkAAmw1E.jfi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8944" y="1892595"/>
            <a:ext cx="2290091" cy="12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:\Users\ccuirassier\AppData\Local\Microsoft\Windows\INetCache\Content.Word\D6wFJBgXsAALesP.jfif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8945" y="523313"/>
            <a:ext cx="2272683" cy="12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3271916" y="1359131"/>
            <a:ext cx="3927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itchFamily="34" charset="0"/>
              </a:rPr>
              <a:t>3 workshops </a:t>
            </a:r>
            <a:r>
              <a:rPr lang="fr-FR" sz="2000" dirty="0" err="1">
                <a:cs typeface="Arial" pitchFamily="34" charset="0"/>
              </a:rPr>
              <a:t>organized</a:t>
            </a:r>
            <a:r>
              <a:rPr lang="fr-FR" sz="2000" dirty="0">
                <a:cs typeface="Arial" pitchFamily="34" charset="0"/>
              </a:rPr>
              <a:t> 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itchFamily="34" charset="0"/>
              </a:rPr>
              <a:t>Inra, Paris, October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itchFamily="34" charset="0"/>
              </a:rPr>
              <a:t>JKI, Berlin, May 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itchFamily="34" charset="0"/>
              </a:rPr>
              <a:t>Luke, Helsinki, </a:t>
            </a:r>
            <a:r>
              <a:rPr lang="fr-FR" sz="2000" dirty="0" err="1">
                <a:cs typeface="Arial" pitchFamily="34" charset="0"/>
              </a:rPr>
              <a:t>October</a:t>
            </a:r>
            <a:r>
              <a:rPr lang="fr-FR" sz="2000" dirty="0">
                <a:cs typeface="Arial" pitchFamily="34" charset="0"/>
              </a:rPr>
              <a:t>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itchFamily="34" charset="0"/>
              </a:rPr>
              <a:t>Signature of the </a:t>
            </a:r>
            <a:r>
              <a:rPr lang="fr-FR" sz="2000" dirty="0" err="1">
                <a:cs typeface="Arial" pitchFamily="34" charset="0"/>
              </a:rPr>
              <a:t>MoU</a:t>
            </a:r>
            <a:endParaRPr lang="fr-FR" sz="2000" dirty="0"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cs typeface="Arial" pitchFamily="34" charset="0"/>
              </a:rPr>
              <a:t>SIA, Paris, </a:t>
            </a:r>
            <a:r>
              <a:rPr lang="fr-FR" sz="2000" dirty="0" err="1">
                <a:cs typeface="Arial" pitchFamily="34" charset="0"/>
              </a:rPr>
              <a:t>February</a:t>
            </a:r>
            <a:r>
              <a:rPr lang="fr-FR" sz="2000" dirty="0">
                <a:cs typeface="Arial" pitchFamily="34" charset="0"/>
              </a:rPr>
              <a:t>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cs typeface="Arial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6AD49D-0253-D045-8F2F-938FBFDF48A1}"/>
              </a:ext>
            </a:extLst>
          </p:cNvPr>
          <p:cNvSpPr txBox="1"/>
          <p:nvPr/>
        </p:nvSpPr>
        <p:spPr>
          <a:xfrm>
            <a:off x="8047728" y="3586165"/>
            <a:ext cx="3884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Today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34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 err="1"/>
              <a:t>Achievements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community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Webinars</a:t>
            </a:r>
            <a:r>
              <a:rPr lang="fr-FR" dirty="0"/>
              <a:t> (for a prospective </a:t>
            </a:r>
            <a:r>
              <a:rPr lang="fr-FR" dirty="0" err="1"/>
              <a:t>study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evaluation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GD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perimeter</a:t>
            </a:r>
            <a:r>
              <a:rPr lang="fr-FR" dirty="0"/>
              <a:t> C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evaluation</a:t>
            </a:r>
            <a:endParaRPr lang="fr-FR" dirty="0"/>
          </a:p>
        </p:txBody>
      </p:sp>
      <p:sp>
        <p:nvSpPr>
          <p:cNvPr id="3" name="Bouton d'action : Précédent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748A03D-8B66-D64D-A2D0-B4EC9B63FDC6}"/>
              </a:ext>
            </a:extLst>
          </p:cNvPr>
          <p:cNvSpPr/>
          <p:nvPr/>
        </p:nvSpPr>
        <p:spPr>
          <a:xfrm>
            <a:off x="224921" y="5613400"/>
            <a:ext cx="448179" cy="3683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1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F02E6-AFA0-7547-9D76-3BDAA309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AED6A-5B6B-BD4D-B973-ECB5C199204E}"/>
              </a:ext>
            </a:extLst>
          </p:cNvPr>
          <p:cNvSpPr/>
          <p:nvPr/>
        </p:nvSpPr>
        <p:spPr>
          <a:xfrm>
            <a:off x="1844682" y="2967335"/>
            <a:ext cx="8502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Thank</a:t>
            </a:r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fr-FR"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you</a:t>
            </a:r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for </a:t>
            </a:r>
            <a:r>
              <a:rPr lang="fr-FR" sz="54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your</a:t>
            </a:r>
            <a:r>
              <a:rPr lang="fr-F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1463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584200" y="977902"/>
            <a:ext cx="829266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 err="1"/>
              <a:t>Transformational</a:t>
            </a:r>
            <a:r>
              <a:rPr lang="fr-FR" sz="3200" b="1" dirty="0"/>
              <a:t> </a:t>
            </a:r>
            <a:r>
              <a:rPr lang="fr-FR" sz="3200" b="1" dirty="0" err="1"/>
              <a:t>research</a:t>
            </a: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en-US" sz="3200" b="1" dirty="0"/>
              <a:t>Mission oriented research – The implementation</a:t>
            </a:r>
            <a:r>
              <a:rPr lang="fr-FR" sz="3200" b="1" dirty="0"/>
              <a:t> 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b="1" dirty="0" err="1"/>
              <a:t>Inrae</a:t>
            </a:r>
            <a:r>
              <a:rPr lang="fr-FR" sz="3200" b="1" dirty="0"/>
              <a:t>, France, as a case </a:t>
            </a:r>
            <a:r>
              <a:rPr lang="fr-FR" sz="3200" b="1" dirty="0" err="1"/>
              <a:t>study</a:t>
            </a: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dirty="0"/>
              <a:t>Christian Huyghe, </a:t>
            </a:r>
          </a:p>
          <a:p>
            <a:pPr marL="0" indent="0">
              <a:buNone/>
            </a:pPr>
            <a:r>
              <a:rPr lang="fr-FR" sz="3200" dirty="0"/>
              <a:t>Scientific </a:t>
            </a:r>
            <a:r>
              <a:rPr lang="fr-FR" sz="3200" dirty="0" err="1"/>
              <a:t>Director</a:t>
            </a:r>
            <a:r>
              <a:rPr lang="fr-FR" sz="3200" dirty="0"/>
              <a:t>, Agriculture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778850-9C30-6845-8506-3DE144B10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80" y="0"/>
            <a:ext cx="2506520" cy="3536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1F5110-87F2-5246-889D-236E4DF4B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79" y="3536869"/>
            <a:ext cx="2506521" cy="33956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E89FA3-522A-3848-A0EE-966773F97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600" y="3361505"/>
            <a:ext cx="2559879" cy="366022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296C64-134B-CC44-BD1F-AF8132F8D5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54" y="0"/>
            <a:ext cx="2504125" cy="35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A1C6772-F891-0A48-BBC7-F4F5728E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336" y="1127342"/>
            <a:ext cx="9724504" cy="487262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strategic</a:t>
            </a:r>
            <a:r>
              <a:rPr lang="fr-FR" dirty="0"/>
              <a:t> plan INRAE2030, </a:t>
            </a:r>
            <a:r>
              <a:rPr lang="fr-FR" dirty="0" err="1"/>
              <a:t>Inrae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5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scientific</a:t>
            </a:r>
            <a:r>
              <a:rPr lang="fr-FR" dirty="0"/>
              <a:t> orientations = 5 visions</a:t>
            </a:r>
          </a:p>
          <a:p>
            <a:pPr lvl="1"/>
            <a:r>
              <a:rPr lang="fr-FR" dirty="0" err="1"/>
              <a:t>Responding</a:t>
            </a:r>
            <a:r>
              <a:rPr lang="fr-FR" dirty="0"/>
              <a:t> to </a:t>
            </a:r>
            <a:r>
              <a:rPr lang="fr-FR" dirty="0" err="1"/>
              <a:t>environmental</a:t>
            </a:r>
            <a:r>
              <a:rPr lang="fr-FR" dirty="0"/>
              <a:t> challenges and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risks</a:t>
            </a:r>
            <a:endParaRPr lang="fr-FR" dirty="0"/>
          </a:p>
          <a:p>
            <a:pPr lvl="1"/>
            <a:r>
              <a:rPr lang="fr-FR" dirty="0" err="1"/>
              <a:t>Accelerating</a:t>
            </a:r>
            <a:r>
              <a:rPr lang="fr-FR" dirty="0"/>
              <a:t> </a:t>
            </a:r>
            <a:r>
              <a:rPr lang="fr-FR" dirty="0" err="1"/>
              <a:t>agroecological</a:t>
            </a:r>
            <a:r>
              <a:rPr lang="fr-FR" dirty="0"/>
              <a:t> and </a:t>
            </a:r>
            <a:r>
              <a:rPr lang="fr-FR" dirty="0" err="1"/>
              <a:t>food</a:t>
            </a:r>
            <a:r>
              <a:rPr lang="fr-FR" dirty="0"/>
              <a:t> transitions</a:t>
            </a:r>
          </a:p>
          <a:p>
            <a:pPr lvl="1"/>
            <a:r>
              <a:rPr lang="fr-FR" dirty="0"/>
              <a:t>Building </a:t>
            </a:r>
            <a:r>
              <a:rPr lang="fr-FR" dirty="0" err="1"/>
              <a:t>bioeconomies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efficient </a:t>
            </a:r>
            <a:r>
              <a:rPr lang="fr-FR" dirty="0" err="1"/>
              <a:t>circular</a:t>
            </a:r>
            <a:r>
              <a:rPr lang="fr-FR" dirty="0"/>
              <a:t> use of </a:t>
            </a:r>
            <a:r>
              <a:rPr lang="fr-FR" dirty="0" err="1"/>
              <a:t>resources</a:t>
            </a:r>
            <a:endParaRPr lang="fr-FR" dirty="0"/>
          </a:p>
          <a:p>
            <a:pPr lvl="1"/>
            <a:r>
              <a:rPr lang="fr-FR" dirty="0" err="1"/>
              <a:t>Promoting</a:t>
            </a:r>
            <a:r>
              <a:rPr lang="fr-FR" dirty="0"/>
              <a:t> a </a:t>
            </a:r>
            <a:r>
              <a:rPr lang="fr-FR" dirty="0" err="1"/>
              <a:t>holistic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 </a:t>
            </a:r>
            <a:r>
              <a:rPr lang="fr-FR" dirty="0" err="1"/>
              <a:t>health</a:t>
            </a:r>
            <a:endParaRPr lang="fr-FR" dirty="0"/>
          </a:p>
          <a:p>
            <a:pPr lvl="1"/>
            <a:r>
              <a:rPr lang="fr-FR" dirty="0" err="1"/>
              <a:t>Facilitating</a:t>
            </a:r>
            <a:r>
              <a:rPr lang="fr-FR" dirty="0"/>
              <a:t> transitions by </a:t>
            </a:r>
            <a:r>
              <a:rPr lang="fr-FR" dirty="0" err="1"/>
              <a:t>mobilizing</a:t>
            </a:r>
            <a:r>
              <a:rPr lang="fr-FR" dirty="0"/>
              <a:t> data sciences and digital technologies</a:t>
            </a:r>
          </a:p>
          <a:p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major </a:t>
            </a:r>
            <a:r>
              <a:rPr lang="fr-FR" dirty="0" err="1"/>
              <a:t>paradigms</a:t>
            </a:r>
            <a:endParaRPr lang="fr-FR" dirty="0"/>
          </a:p>
          <a:p>
            <a:pPr lvl="1"/>
            <a:r>
              <a:rPr lang="fr-FR" dirty="0" err="1"/>
              <a:t>Agroecology</a:t>
            </a:r>
            <a:endParaRPr lang="fr-FR" dirty="0"/>
          </a:p>
          <a:p>
            <a:pPr lvl="1"/>
            <a:r>
              <a:rPr lang="fr-FR" dirty="0"/>
              <a:t>Land-sharing</a:t>
            </a:r>
          </a:p>
          <a:p>
            <a:pPr lvl="1"/>
            <a:r>
              <a:rPr lang="fr-FR" dirty="0" err="1"/>
              <a:t>Bioeconomy</a:t>
            </a:r>
            <a:r>
              <a:rPr lang="fr-FR" dirty="0"/>
              <a:t> and </a:t>
            </a:r>
            <a:r>
              <a:rPr lang="fr-FR" dirty="0" err="1"/>
              <a:t>circularity</a:t>
            </a:r>
            <a:endParaRPr lang="fr-FR" dirty="0"/>
          </a:p>
          <a:p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of the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literature</a:t>
            </a:r>
            <a:r>
              <a:rPr lang="fr-FR" dirty="0"/>
              <a:t>, of </a:t>
            </a:r>
            <a:r>
              <a:rPr lang="fr-FR" dirty="0" err="1"/>
              <a:t>foresights</a:t>
            </a:r>
            <a:r>
              <a:rPr lang="fr-FR" dirty="0"/>
              <a:t>, of national, </a:t>
            </a:r>
            <a:r>
              <a:rPr lang="fr-FR" dirty="0" err="1"/>
              <a:t>European</a:t>
            </a:r>
            <a:r>
              <a:rPr lang="fr-FR" dirty="0"/>
              <a:t> and international </a:t>
            </a:r>
            <a:r>
              <a:rPr lang="fr-FR" dirty="0" err="1"/>
              <a:t>strategic</a:t>
            </a:r>
            <a:r>
              <a:rPr lang="fr-FR" dirty="0"/>
              <a:t> agendas (Green Deal for instance)</a:t>
            </a:r>
          </a:p>
          <a:p>
            <a:r>
              <a:rPr lang="fr-FR" dirty="0" err="1"/>
              <a:t>Prepared</a:t>
            </a:r>
            <a:r>
              <a:rPr lang="fr-FR" dirty="0"/>
              <a:t> in a collaborative </a:t>
            </a:r>
            <a:r>
              <a:rPr lang="fr-FR" dirty="0" err="1"/>
              <a:t>process</a:t>
            </a:r>
            <a:r>
              <a:rPr lang="fr-FR" dirty="0"/>
              <a:t>: </a:t>
            </a:r>
            <a:r>
              <a:rPr lang="fr-FR" dirty="0" err="1"/>
              <a:t>internally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Ministries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the society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1C79A75-CD96-CE40-8895-C20655D3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Mission-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: </a:t>
            </a:r>
            <a:r>
              <a:rPr lang="fr-FR" dirty="0" err="1"/>
              <a:t>where</a:t>
            </a:r>
            <a:r>
              <a:rPr lang="fr-FR" dirty="0"/>
              <a:t> to go?</a:t>
            </a:r>
          </a:p>
        </p:txBody>
      </p:sp>
    </p:spTree>
    <p:extLst>
      <p:ext uri="{BB962C8B-B14F-4D97-AF65-F5344CB8AC3E}">
        <p14:creationId xmlns:p14="http://schemas.microsoft.com/office/powerpoint/2010/main" val="293715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>
            <a:extLst>
              <a:ext uri="{FF2B5EF4-FFF2-40B4-BE49-F238E27FC236}">
                <a16:creationId xmlns:a16="http://schemas.microsoft.com/office/drawing/2014/main" id="{23498CF4-9E8A-4E42-9A93-9F43F7FA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5799"/>
            <a:ext cx="11206162" cy="1068348"/>
          </a:xfrm>
        </p:spPr>
        <p:txBody>
          <a:bodyPr/>
          <a:lstStyle/>
          <a:p>
            <a:pPr algn="just"/>
            <a:r>
              <a:rPr lang="fr-FR" altLang="fr-FR" b="0" dirty="0" err="1">
                <a:latin typeface="Trebuchet MS" panose="020B0703020202090204" pitchFamily="34" charset="0"/>
                <a:ea typeface="ＭＳ Ｐゴシック" panose="020B0600070205080204" pitchFamily="34" charset="-128"/>
              </a:rPr>
              <a:t>These</a:t>
            </a:r>
            <a:r>
              <a:rPr lang="fr-FR" altLang="fr-FR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challenges </a:t>
            </a:r>
            <a:r>
              <a:rPr lang="fr-FR" altLang="fr-FR" b="0" dirty="0" err="1">
                <a:latin typeface="Trebuchet MS" panose="020B0703020202090204" pitchFamily="34" charset="0"/>
                <a:ea typeface="ＭＳ Ｐゴシック" panose="020B0600070205080204" pitchFamily="34" charset="-128"/>
              </a:rPr>
              <a:t>require</a:t>
            </a:r>
            <a:r>
              <a:rPr lang="fr-FR" altLang="fr-FR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fr-FR" altLang="fr-FR" b="0" dirty="0" err="1">
                <a:latin typeface="Trebuchet MS" panose="020B0703020202090204" pitchFamily="34" charset="0"/>
                <a:ea typeface="ＭＳ Ｐゴシック" panose="020B0600070205080204" pitchFamily="34" charset="-128"/>
              </a:rPr>
              <a:t>systemic</a:t>
            </a:r>
            <a:r>
              <a:rPr lang="fr-FR" altLang="fr-FR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changes, in </a:t>
            </a:r>
            <a:r>
              <a:rPr lang="fr-FR" altLang="fr-FR" b="0" dirty="0" err="1">
                <a:latin typeface="Trebuchet MS" panose="020B0703020202090204" pitchFamily="34" charset="0"/>
                <a:ea typeface="ＭＳ Ｐゴシック" panose="020B0600070205080204" pitchFamily="34" charset="-128"/>
              </a:rPr>
              <a:t>context</a:t>
            </a:r>
            <a:r>
              <a:rPr lang="fr-FR" altLang="fr-FR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fr-FR" altLang="fr-FR" b="0" dirty="0" err="1">
                <a:latin typeface="Trebuchet MS" panose="020B0703020202090204" pitchFamily="34" charset="0"/>
                <a:ea typeface="ＭＳ Ｐゴシック" panose="020B0600070205080204" pitchFamily="34" charset="-128"/>
              </a:rPr>
              <a:t>where</a:t>
            </a:r>
            <a:r>
              <a:rPr lang="fr-FR" altLang="fr-FR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lock-in situations are dominant</a:t>
            </a:r>
          </a:p>
        </p:txBody>
      </p:sp>
      <p:grpSp>
        <p:nvGrpSpPr>
          <p:cNvPr id="58371" name="Groupe 7">
            <a:extLst>
              <a:ext uri="{FF2B5EF4-FFF2-40B4-BE49-F238E27FC236}">
                <a16:creationId xmlns:a16="http://schemas.microsoft.com/office/drawing/2014/main" id="{FAE3AF1C-7C91-7448-8E29-013E16A64334}"/>
              </a:ext>
            </a:extLst>
          </p:cNvPr>
          <p:cNvGrpSpPr>
            <a:grpSpLocks/>
          </p:cNvGrpSpPr>
          <p:nvPr/>
        </p:nvGrpSpPr>
        <p:grpSpPr bwMode="auto">
          <a:xfrm>
            <a:off x="692100" y="1514376"/>
            <a:ext cx="8502477" cy="5445224"/>
            <a:chOff x="3477939" y="1759166"/>
            <a:chExt cx="6980715" cy="4229894"/>
          </a:xfrm>
        </p:grpSpPr>
        <p:pic>
          <p:nvPicPr>
            <p:cNvPr id="58372" name="Image 102">
              <a:extLst>
                <a:ext uri="{FF2B5EF4-FFF2-40B4-BE49-F238E27FC236}">
                  <a16:creationId xmlns:a16="http://schemas.microsoft.com/office/drawing/2014/main" id="{67212093-26AF-2A4A-8DB8-3196CA62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4" t="44179" r="54816" b="38176"/>
            <a:stretch>
              <a:fillRect/>
            </a:stretch>
          </p:blipFill>
          <p:spPr bwMode="auto">
            <a:xfrm>
              <a:off x="6937669" y="3727628"/>
              <a:ext cx="328572" cy="51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73" name="Groupe 6">
              <a:extLst>
                <a:ext uri="{FF2B5EF4-FFF2-40B4-BE49-F238E27FC236}">
                  <a16:creationId xmlns:a16="http://schemas.microsoft.com/office/drawing/2014/main" id="{1EC2C999-590A-7B42-B6A2-B37EE19F6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939" y="1759166"/>
              <a:ext cx="6980715" cy="4229894"/>
              <a:chOff x="3477939" y="1759166"/>
              <a:chExt cx="6980715" cy="4229894"/>
            </a:xfrm>
          </p:grpSpPr>
          <p:pic>
            <p:nvPicPr>
              <p:cNvPr id="58378" name="Image 97">
                <a:extLst>
                  <a:ext uri="{FF2B5EF4-FFF2-40B4-BE49-F238E27FC236}">
                    <a16:creationId xmlns:a16="http://schemas.microsoft.com/office/drawing/2014/main" id="{9CE35073-6679-FC41-9ECA-CD4636523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7939" y="1759166"/>
                <a:ext cx="5654631" cy="37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9CBE1C14-3CA1-8D48-B4A6-FC15B9941FAA}"/>
                  </a:ext>
                </a:extLst>
              </p:cNvPr>
              <p:cNvSpPr txBox="1"/>
              <p:nvPr/>
            </p:nvSpPr>
            <p:spPr>
              <a:xfrm>
                <a:off x="6624937" y="5480965"/>
                <a:ext cx="3833717" cy="5080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adapted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Olivier et al., 2018</a:t>
                </a:r>
              </a:p>
              <a:p>
                <a:pPr>
                  <a:defRPr/>
                </a:pP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who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adapted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it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from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50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Geels</a:t>
                </a:r>
                <a:r>
                  <a:rPr lang="fr-FR" sz="135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2002)</a:t>
                </a:r>
              </a:p>
            </p:txBody>
          </p:sp>
        </p:grpSp>
        <p:sp>
          <p:nvSpPr>
            <p:cNvPr id="58374" name="Flèche vers le haut 3">
              <a:extLst>
                <a:ext uri="{FF2B5EF4-FFF2-40B4-BE49-F238E27FC236}">
                  <a16:creationId xmlns:a16="http://schemas.microsoft.com/office/drawing/2014/main" id="{23544DB2-2D4F-3848-9271-264E034B1A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264476" y="3842516"/>
              <a:ext cx="216024" cy="6480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68580" tIns="34290" rIns="68580" bIns="34290"/>
            <a:lstStyle>
              <a:lvl1pPr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 sz="1800"/>
            </a:p>
          </p:txBody>
        </p:sp>
        <p:sp>
          <p:nvSpPr>
            <p:cNvPr id="58375" name="Flèche vers le haut 10">
              <a:extLst>
                <a:ext uri="{FF2B5EF4-FFF2-40B4-BE49-F238E27FC236}">
                  <a16:creationId xmlns:a16="http://schemas.microsoft.com/office/drawing/2014/main" id="{EB5AE007-2CE8-6C44-BAEF-F0F7DCBED9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93943" y="2427523"/>
              <a:ext cx="216024" cy="6480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68580" tIns="34290" rIns="68580" bIns="34290"/>
            <a:lstStyle>
              <a:lvl1pPr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6858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 sz="180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B78284B-E1B7-9948-A54A-F38AE7DBE5DE}"/>
                </a:ext>
              </a:extLst>
            </p:cNvPr>
            <p:cNvSpPr txBox="1"/>
            <p:nvPr/>
          </p:nvSpPr>
          <p:spPr>
            <a:xfrm>
              <a:off x="4724004" y="4269474"/>
              <a:ext cx="1481843" cy="286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 niches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C68B99B-BA22-DC42-9EDD-A6CDC2FD594F}"/>
                </a:ext>
              </a:extLst>
            </p:cNvPr>
            <p:cNvSpPr txBox="1"/>
            <p:nvPr/>
          </p:nvSpPr>
          <p:spPr>
            <a:xfrm>
              <a:off x="6201085" y="2360941"/>
              <a:ext cx="1822405" cy="262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00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Destabilise</a:t>
              </a:r>
              <a:r>
                <a:rPr lang="fr-FR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the </a:t>
              </a:r>
              <a:r>
                <a:rPr lang="fr-FR" sz="1600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</a:t>
              </a:r>
              <a:endParaRPr lang="fr-FR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C89F05A-80EC-3C46-AA61-DAE33DFF6A31}"/>
              </a:ext>
            </a:extLst>
          </p:cNvPr>
          <p:cNvSpPr txBox="1"/>
          <p:nvPr/>
        </p:nvSpPr>
        <p:spPr>
          <a:xfrm>
            <a:off x="8128000" y="5372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Supporting</a:t>
            </a:r>
            <a:r>
              <a:rPr lang="fr-FR" dirty="0"/>
              <a:t> innovation. R&amp;I </a:t>
            </a:r>
            <a:r>
              <a:rPr lang="fr-FR" dirty="0" err="1"/>
              <a:t>is</a:t>
            </a:r>
            <a:r>
              <a:rPr lang="fr-FR" dirty="0"/>
              <a:t> essential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1ED84D-5F8C-5F4F-8CF7-962DE60BDAC4}"/>
              </a:ext>
            </a:extLst>
          </p:cNvPr>
          <p:cNvSpPr txBox="1"/>
          <p:nvPr/>
        </p:nvSpPr>
        <p:spPr>
          <a:xfrm>
            <a:off x="7937500" y="1612900"/>
            <a:ext cx="366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Boosting</a:t>
            </a:r>
            <a:r>
              <a:rPr lang="fr-FR" dirty="0"/>
              <a:t> changes in the socio-</a:t>
            </a:r>
            <a:r>
              <a:rPr lang="fr-FR" dirty="0" err="1"/>
              <a:t>technic</a:t>
            </a:r>
            <a:r>
              <a:rPr lang="fr-FR" dirty="0"/>
              <a:t> </a:t>
            </a:r>
            <a:r>
              <a:rPr lang="fr-FR" dirty="0" err="1"/>
              <a:t>landscape</a:t>
            </a:r>
            <a:r>
              <a:rPr lang="fr-FR" dirty="0"/>
              <a:t>: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CAP, </a:t>
            </a:r>
            <a:r>
              <a:rPr lang="fr-FR" dirty="0" err="1"/>
              <a:t>regulations</a:t>
            </a:r>
            <a:r>
              <a:rPr lang="fr-FR" dirty="0"/>
              <a:t>, society expectations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D0D1C6-F674-7948-A6A9-A66E3BED171F}"/>
              </a:ext>
            </a:extLst>
          </p:cNvPr>
          <p:cNvSpPr txBox="1"/>
          <p:nvPr/>
        </p:nvSpPr>
        <p:spPr>
          <a:xfrm>
            <a:off x="8547100" y="3136900"/>
            <a:ext cx="29944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How to go </a:t>
            </a:r>
            <a:r>
              <a:rPr lang="fr-FR" sz="2000" dirty="0" err="1"/>
              <a:t>beyond</a:t>
            </a:r>
            <a:r>
              <a:rPr lang="fr-FR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Setting </a:t>
            </a:r>
            <a:r>
              <a:rPr lang="fr-FR" dirty="0" err="1">
                <a:solidFill>
                  <a:srgbClr val="FF0000"/>
                </a:solidFill>
              </a:rPr>
              <a:t>extreme</a:t>
            </a:r>
            <a:r>
              <a:rPr lang="fr-FR" dirty="0">
                <a:solidFill>
                  <a:srgbClr val="FF0000"/>
                </a:solidFill>
              </a:rPr>
              <a:t>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FF0000"/>
                </a:solidFill>
              </a:rPr>
              <a:t>Participatory</a:t>
            </a:r>
            <a:r>
              <a:rPr lang="fr-FR" dirty="0">
                <a:solidFill>
                  <a:srgbClr val="FF0000"/>
                </a:solidFill>
              </a:rPr>
              <a:t> sciences and living </a:t>
            </a:r>
            <a:r>
              <a:rPr lang="fr-FR" dirty="0" err="1">
                <a:solidFill>
                  <a:srgbClr val="FF0000"/>
                </a:solidFill>
              </a:rPr>
              <a:t>labs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471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9EE37FA-0E5E-3943-907C-1DFCCDB7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Inrae</a:t>
            </a:r>
            <a:r>
              <a:rPr lang="fr-FR" dirty="0"/>
              <a:t> missions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C028A6-56B2-3F47-B2B0-0E680B05483C}"/>
              </a:ext>
            </a:extLst>
          </p:cNvPr>
          <p:cNvSpPr txBox="1"/>
          <p:nvPr/>
        </p:nvSpPr>
        <p:spPr>
          <a:xfrm>
            <a:off x="4572000" y="2972961"/>
            <a:ext cx="3225800" cy="584775"/>
          </a:xfrm>
          <a:prstGeom prst="rect">
            <a:avLst/>
          </a:prstGeom>
          <a:solidFill>
            <a:srgbClr val="00A3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INRAE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BF7CF3-4C98-4A4D-808B-F67099586AD7}"/>
              </a:ext>
            </a:extLst>
          </p:cNvPr>
          <p:cNvSpPr txBox="1"/>
          <p:nvPr/>
        </p:nvSpPr>
        <p:spPr>
          <a:xfrm>
            <a:off x="4572000" y="1482205"/>
            <a:ext cx="322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A3A6"/>
                </a:solidFill>
              </a:rPr>
              <a:t>Original </a:t>
            </a:r>
            <a:r>
              <a:rPr lang="fr-FR" sz="2800" dirty="0" err="1">
                <a:solidFill>
                  <a:srgbClr val="00A3A6"/>
                </a:solidFill>
              </a:rPr>
              <a:t>knowledge</a:t>
            </a:r>
            <a:endParaRPr lang="fr-FR" sz="2800" dirty="0">
              <a:solidFill>
                <a:srgbClr val="00A3A6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50E8AE-CE92-064B-9931-2F6CE06DE562}"/>
              </a:ext>
            </a:extLst>
          </p:cNvPr>
          <p:cNvSpPr txBox="1"/>
          <p:nvPr/>
        </p:nvSpPr>
        <p:spPr>
          <a:xfrm>
            <a:off x="8775700" y="2572850"/>
            <a:ext cx="322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A3A6"/>
                </a:solidFill>
              </a:rPr>
              <a:t>Expertise and support to public </a:t>
            </a:r>
            <a:r>
              <a:rPr lang="fr-FR" sz="2800" dirty="0" err="1">
                <a:solidFill>
                  <a:srgbClr val="00A3A6"/>
                </a:solidFill>
              </a:rPr>
              <a:t>policies</a:t>
            </a:r>
            <a:endParaRPr lang="fr-FR" sz="2800" dirty="0">
              <a:solidFill>
                <a:srgbClr val="00A3A6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2CDD55-4DA6-8C47-8311-4FDC140228EC}"/>
              </a:ext>
            </a:extLst>
          </p:cNvPr>
          <p:cNvSpPr txBox="1"/>
          <p:nvPr/>
        </p:nvSpPr>
        <p:spPr>
          <a:xfrm>
            <a:off x="666992" y="2997577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A3A6"/>
                </a:solidFill>
              </a:rPr>
              <a:t>Innovations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772F5F-C34E-0F43-8BD8-933763EF6D3B}"/>
              </a:ext>
            </a:extLst>
          </p:cNvPr>
          <p:cNvSpPr txBox="1"/>
          <p:nvPr/>
        </p:nvSpPr>
        <p:spPr>
          <a:xfrm>
            <a:off x="4572000" y="4309319"/>
            <a:ext cx="322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00A3A6"/>
                </a:solidFill>
              </a:rPr>
              <a:t>Participatory</a:t>
            </a:r>
            <a:r>
              <a:rPr lang="fr-FR" sz="2800" dirty="0">
                <a:solidFill>
                  <a:srgbClr val="00A3A6"/>
                </a:solidFill>
              </a:rPr>
              <a:t> and open sciences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496269C-8BE1-8A42-9A1E-1BF59D8673E9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6184900" y="2005425"/>
            <a:ext cx="0" cy="967536"/>
          </a:xfrm>
          <a:prstGeom prst="straightConnector1">
            <a:avLst/>
          </a:prstGeom>
          <a:ln w="28575">
            <a:solidFill>
              <a:srgbClr val="00A3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84B6E0A-9AD4-D141-B71A-6A4B5C113269}"/>
              </a:ext>
            </a:extLst>
          </p:cNvPr>
          <p:cNvCxnSpPr>
            <a:cxnSpLocks/>
            <a:stCxn id="6" idx="1"/>
            <a:endCxn id="9" idx="3"/>
          </p:cNvCxnSpPr>
          <p:nvPr/>
        </p:nvCxnSpPr>
        <p:spPr>
          <a:xfrm flipH="1" flipV="1">
            <a:off x="3206992" y="3259187"/>
            <a:ext cx="1365008" cy="6162"/>
          </a:xfrm>
          <a:prstGeom prst="straightConnector1">
            <a:avLst/>
          </a:prstGeom>
          <a:ln w="28575">
            <a:solidFill>
              <a:srgbClr val="00A3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9D7721C-355F-BF40-9359-96E41D32CC04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7797800" y="3265348"/>
            <a:ext cx="977900" cy="1"/>
          </a:xfrm>
          <a:prstGeom prst="straightConnector1">
            <a:avLst/>
          </a:prstGeom>
          <a:ln w="28575">
            <a:solidFill>
              <a:srgbClr val="00A3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38F2BF5-79F9-C84E-82A3-405C46C0EDAE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184900" y="3557736"/>
            <a:ext cx="0" cy="751583"/>
          </a:xfrm>
          <a:prstGeom prst="straightConnector1">
            <a:avLst/>
          </a:prstGeom>
          <a:ln w="28575">
            <a:solidFill>
              <a:srgbClr val="00A3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AD5E445-1D1D-814C-86F2-9B4BEF23AA39}"/>
              </a:ext>
            </a:extLst>
          </p:cNvPr>
          <p:cNvSpPr txBox="1"/>
          <p:nvPr/>
        </p:nvSpPr>
        <p:spPr>
          <a:xfrm>
            <a:off x="4572000" y="5526807"/>
            <a:ext cx="32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Living </a:t>
            </a:r>
            <a:r>
              <a:rPr lang="fr-FR" sz="2000" i="1" dirty="0" err="1">
                <a:solidFill>
                  <a:srgbClr val="FF0000"/>
                </a:solidFill>
              </a:rPr>
              <a:t>Labs</a:t>
            </a:r>
            <a:endParaRPr lang="fr-FR" sz="2000" i="1" dirty="0">
              <a:solidFill>
                <a:srgbClr val="FF0000"/>
              </a:solidFill>
            </a:endParaRPr>
          </a:p>
          <a:p>
            <a:pPr algn="ctr"/>
            <a:r>
              <a:rPr lang="fr-FR" sz="2000" i="1" dirty="0">
                <a:solidFill>
                  <a:srgbClr val="FF0000"/>
                </a:solidFill>
              </a:rPr>
              <a:t>Open Data </a:t>
            </a:r>
            <a:r>
              <a:rPr lang="fr-FR" sz="2000" i="1" dirty="0" err="1">
                <a:solidFill>
                  <a:srgbClr val="FF0000"/>
                </a:solidFill>
              </a:rPr>
              <a:t>policy</a:t>
            </a:r>
            <a:endParaRPr lang="fr-FR" sz="2000" i="1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69EEC16-0A2B-A843-9EF5-A2EC33136E0B}"/>
              </a:ext>
            </a:extLst>
          </p:cNvPr>
          <p:cNvSpPr txBox="1"/>
          <p:nvPr/>
        </p:nvSpPr>
        <p:spPr>
          <a:xfrm>
            <a:off x="4572000" y="735846"/>
            <a:ext cx="322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Scientific publications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3B5F6B8-E029-914F-8D64-DF995F9EAB50}"/>
              </a:ext>
            </a:extLst>
          </p:cNvPr>
          <p:cNvSpPr txBox="1"/>
          <p:nvPr/>
        </p:nvSpPr>
        <p:spPr>
          <a:xfrm>
            <a:off x="8775700" y="4196023"/>
            <a:ext cx="32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Expertise and prospective </a:t>
            </a:r>
            <a:r>
              <a:rPr lang="fr-FR" sz="2000" i="1" dirty="0" err="1">
                <a:solidFill>
                  <a:srgbClr val="FF0000"/>
                </a:solidFill>
              </a:rPr>
              <a:t>studies</a:t>
            </a:r>
            <a:r>
              <a:rPr lang="fr-FR" sz="2000" i="1" dirty="0">
                <a:solidFill>
                  <a:srgbClr val="FF0000"/>
                </a:solidFill>
              </a:rPr>
              <a:t> for French </a:t>
            </a:r>
            <a:r>
              <a:rPr lang="fr-FR" sz="2000" i="1" dirty="0" err="1">
                <a:solidFill>
                  <a:srgbClr val="FF0000"/>
                </a:solidFill>
              </a:rPr>
              <a:t>Ministries</a:t>
            </a:r>
            <a:r>
              <a:rPr lang="fr-FR" sz="2000" i="1" dirty="0">
                <a:solidFill>
                  <a:srgbClr val="FF0000"/>
                </a:solidFill>
              </a:rPr>
              <a:t> and for Europe (Commission, </a:t>
            </a:r>
            <a:r>
              <a:rPr lang="fr-FR" sz="2000" i="1" dirty="0" err="1">
                <a:solidFill>
                  <a:srgbClr val="FF0000"/>
                </a:solidFill>
              </a:rPr>
              <a:t>Parliament</a:t>
            </a:r>
            <a:r>
              <a:rPr lang="fr-FR" sz="2000" i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fr-FR" sz="2000" i="1" dirty="0" err="1">
                <a:solidFill>
                  <a:srgbClr val="FF0000"/>
                </a:solidFill>
              </a:rPr>
              <a:t>Implementation</a:t>
            </a:r>
            <a:r>
              <a:rPr lang="fr-FR" sz="2000" i="1" dirty="0">
                <a:solidFill>
                  <a:srgbClr val="FF0000"/>
                </a:solidFill>
              </a:rPr>
              <a:t> of public </a:t>
            </a:r>
            <a:r>
              <a:rPr lang="fr-FR" sz="2000" i="1" dirty="0" err="1">
                <a:solidFill>
                  <a:srgbClr val="FF0000"/>
                </a:solidFill>
              </a:rPr>
              <a:t>policies</a:t>
            </a:r>
            <a:endParaRPr lang="fr-FR" sz="2000" i="1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4591DB9-BDB6-9140-8B84-0E44EEBF51FC}"/>
              </a:ext>
            </a:extLst>
          </p:cNvPr>
          <p:cNvSpPr txBox="1"/>
          <p:nvPr/>
        </p:nvSpPr>
        <p:spPr>
          <a:xfrm>
            <a:off x="152400" y="3757790"/>
            <a:ext cx="322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>
                <a:solidFill>
                  <a:srgbClr val="FF0000"/>
                </a:solidFill>
              </a:rPr>
              <a:t>Partnerships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industries</a:t>
            </a:r>
          </a:p>
          <a:p>
            <a:pPr algn="ctr"/>
            <a:r>
              <a:rPr lang="fr-FR" sz="2000" i="1" dirty="0" err="1">
                <a:solidFill>
                  <a:srgbClr val="FF0000"/>
                </a:solidFill>
              </a:rPr>
              <a:t>Projects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technical</a:t>
            </a:r>
            <a:r>
              <a:rPr lang="fr-FR" sz="2000" i="1" dirty="0">
                <a:solidFill>
                  <a:srgbClr val="FF0000"/>
                </a:solidFill>
              </a:rPr>
              <a:t> institutes</a:t>
            </a:r>
          </a:p>
          <a:p>
            <a:pPr algn="ctr"/>
            <a:r>
              <a:rPr lang="fr-FR" sz="2000" i="1" dirty="0">
                <a:solidFill>
                  <a:srgbClr val="FF0000"/>
                </a:solidFill>
              </a:rPr>
              <a:t>Networks </a:t>
            </a:r>
            <a:r>
              <a:rPr lang="fr-FR" sz="2000" i="1" dirty="0" err="1">
                <a:solidFill>
                  <a:srgbClr val="FF0000"/>
                </a:solidFill>
              </a:rPr>
              <a:t>with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i="1" dirty="0" err="1">
                <a:solidFill>
                  <a:srgbClr val="FF0000"/>
                </a:solidFill>
              </a:rPr>
              <a:t>farmers</a:t>
            </a:r>
            <a:r>
              <a:rPr lang="fr-FR" sz="2000" i="1" dirty="0">
                <a:solidFill>
                  <a:srgbClr val="FF0000"/>
                </a:solidFill>
              </a:rPr>
              <a:t> groups</a:t>
            </a:r>
          </a:p>
        </p:txBody>
      </p:sp>
    </p:spTree>
    <p:extLst>
      <p:ext uri="{BB962C8B-B14F-4D97-AF65-F5344CB8AC3E}">
        <p14:creationId xmlns:p14="http://schemas.microsoft.com/office/powerpoint/2010/main" val="32519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95D7589-38C6-1A44-91B0-947474AE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programming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 science orientations and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pillars</a:t>
            </a:r>
            <a:r>
              <a:rPr lang="fr-FR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CC7A8-299A-DE4A-97B6-045827B1457B}"/>
              </a:ext>
            </a:extLst>
          </p:cNvPr>
          <p:cNvSpPr/>
          <p:nvPr/>
        </p:nvSpPr>
        <p:spPr>
          <a:xfrm>
            <a:off x="2079321" y="5060515"/>
            <a:ext cx="8430016" cy="12901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595E9C-A1C3-DF4F-BA39-378654AB331F}"/>
              </a:ext>
            </a:extLst>
          </p:cNvPr>
          <p:cNvSpPr txBox="1"/>
          <p:nvPr/>
        </p:nvSpPr>
        <p:spPr>
          <a:xfrm>
            <a:off x="2154477" y="5336088"/>
            <a:ext cx="835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Strategic plan </a:t>
            </a:r>
            <a:r>
              <a:rPr lang="fr-FR" sz="2400" dirty="0" err="1"/>
              <a:t>Inrae</a:t>
            </a:r>
            <a:r>
              <a:rPr lang="fr-FR" sz="2400" dirty="0"/>
              <a:t> 2030</a:t>
            </a:r>
          </a:p>
        </p:txBody>
      </p:sp>
      <p:sp>
        <p:nvSpPr>
          <p:cNvPr id="8" name="Cylindre 7">
            <a:extLst>
              <a:ext uri="{FF2B5EF4-FFF2-40B4-BE49-F238E27FC236}">
                <a16:creationId xmlns:a16="http://schemas.microsoft.com/office/drawing/2014/main" id="{2AC684BB-10F9-F748-BFBB-CCF3006CB8E8}"/>
              </a:ext>
            </a:extLst>
          </p:cNvPr>
          <p:cNvSpPr/>
          <p:nvPr/>
        </p:nvSpPr>
        <p:spPr>
          <a:xfrm>
            <a:off x="2267211" y="2793304"/>
            <a:ext cx="1979112" cy="196658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D84BDB97-B76D-D44E-85DE-0261E8A5B009}"/>
              </a:ext>
            </a:extLst>
          </p:cNvPr>
          <p:cNvSpPr/>
          <p:nvPr/>
        </p:nvSpPr>
        <p:spPr>
          <a:xfrm>
            <a:off x="5275545" y="2793304"/>
            <a:ext cx="1979112" cy="196658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ylindre 9">
            <a:extLst>
              <a:ext uri="{FF2B5EF4-FFF2-40B4-BE49-F238E27FC236}">
                <a16:creationId xmlns:a16="http://schemas.microsoft.com/office/drawing/2014/main" id="{53F9B34E-EBAA-BC47-B779-C58119FCF1A1}"/>
              </a:ext>
            </a:extLst>
          </p:cNvPr>
          <p:cNvSpPr/>
          <p:nvPr/>
        </p:nvSpPr>
        <p:spPr>
          <a:xfrm>
            <a:off x="8331896" y="2797770"/>
            <a:ext cx="1979112" cy="196658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6D6724-5185-C043-AC70-0FB0492780EE}"/>
              </a:ext>
            </a:extLst>
          </p:cNvPr>
          <p:cNvSpPr txBox="1"/>
          <p:nvPr/>
        </p:nvSpPr>
        <p:spPr>
          <a:xfrm>
            <a:off x="2329841" y="3482236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Strategy</a:t>
            </a:r>
            <a:r>
              <a:rPr lang="fr-FR" dirty="0"/>
              <a:t> of </a:t>
            </a:r>
            <a:r>
              <a:rPr lang="fr-FR" dirty="0" err="1"/>
              <a:t>scientific</a:t>
            </a:r>
            <a:r>
              <a:rPr lang="fr-FR" dirty="0"/>
              <a:t> divisions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03A7FA-3A9C-4A41-A4D5-F7C60921F392}"/>
              </a:ext>
            </a:extLst>
          </p:cNvPr>
          <p:cNvSpPr txBox="1"/>
          <p:nvPr/>
        </p:nvSpPr>
        <p:spPr>
          <a:xfrm>
            <a:off x="8382000" y="3482236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Scientific </a:t>
            </a:r>
            <a:r>
              <a:rPr lang="fr-FR" dirty="0" err="1"/>
              <a:t>foresights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6093B2-50FA-B24C-878A-DBB423133A07}"/>
              </a:ext>
            </a:extLst>
          </p:cNvPr>
          <p:cNvSpPr txBox="1"/>
          <p:nvPr/>
        </p:nvSpPr>
        <p:spPr>
          <a:xfrm>
            <a:off x="5313123" y="3482236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Research</a:t>
            </a:r>
            <a:r>
              <a:rPr lang="fr-FR" dirty="0"/>
              <a:t> infrastructures</a:t>
            </a:r>
          </a:p>
        </p:txBody>
      </p:sp>
      <p:sp>
        <p:nvSpPr>
          <p:cNvPr id="14" name="Trapèze 13">
            <a:extLst>
              <a:ext uri="{FF2B5EF4-FFF2-40B4-BE49-F238E27FC236}">
                <a16:creationId xmlns:a16="http://schemas.microsoft.com/office/drawing/2014/main" id="{9FD9ADC6-361F-9F47-BFA1-0E1DF9EE96E8}"/>
              </a:ext>
            </a:extLst>
          </p:cNvPr>
          <p:cNvSpPr/>
          <p:nvPr/>
        </p:nvSpPr>
        <p:spPr>
          <a:xfrm>
            <a:off x="2156933" y="1261560"/>
            <a:ext cx="8203809" cy="1240076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336F43-A986-2642-898E-0D010C0E8E65}"/>
              </a:ext>
            </a:extLst>
          </p:cNvPr>
          <p:cNvSpPr txBox="1"/>
          <p:nvPr/>
        </p:nvSpPr>
        <p:spPr>
          <a:xfrm>
            <a:off x="2680570" y="1334048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Inrae</a:t>
            </a:r>
            <a:r>
              <a:rPr lang="fr-FR" dirty="0"/>
              <a:t> </a:t>
            </a:r>
            <a:r>
              <a:rPr lang="fr-FR" dirty="0" err="1"/>
              <a:t>interdisciplinary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programs</a:t>
            </a:r>
          </a:p>
          <a:p>
            <a:pPr algn="ctr"/>
            <a:r>
              <a:rPr lang="fr-FR" dirty="0"/>
              <a:t>National </a:t>
            </a:r>
            <a:r>
              <a:rPr lang="fr-FR" dirty="0" err="1"/>
              <a:t>Priority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Programs</a:t>
            </a:r>
          </a:p>
          <a:p>
            <a:pPr algn="ctr"/>
            <a:r>
              <a:rPr lang="fr-FR" dirty="0" err="1"/>
              <a:t>European</a:t>
            </a:r>
            <a:r>
              <a:rPr lang="fr-FR" dirty="0"/>
              <a:t> Alliances</a:t>
            </a:r>
          </a:p>
          <a:p>
            <a:pPr algn="ctr"/>
            <a:r>
              <a:rPr lang="fr-FR" dirty="0"/>
              <a:t>International </a:t>
            </a:r>
            <a:r>
              <a:rPr lang="fr-FR" dirty="0" err="1"/>
              <a:t>Priority</a:t>
            </a:r>
            <a:r>
              <a:rPr lang="fr-FR" dirty="0"/>
              <a:t> Programs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collaborating</a:t>
            </a:r>
            <a:r>
              <a:rPr lang="fr-FR" dirty="0"/>
              <a:t> institutes</a:t>
            </a:r>
          </a:p>
        </p:txBody>
      </p:sp>
    </p:spTree>
    <p:extLst>
      <p:ext uri="{BB962C8B-B14F-4D97-AF65-F5344CB8AC3E}">
        <p14:creationId xmlns:p14="http://schemas.microsoft.com/office/powerpoint/2010/main" val="238651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2AB37FB-23DB-2042-8963-35AF80F6036A}"/>
              </a:ext>
            </a:extLst>
          </p:cNvPr>
          <p:cNvSpPr txBox="1"/>
          <p:nvPr/>
        </p:nvSpPr>
        <p:spPr>
          <a:xfrm>
            <a:off x="288098" y="237994"/>
            <a:ext cx="921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 </a:t>
            </a:r>
            <a:r>
              <a:rPr lang="fr-FR" sz="2400" dirty="0" err="1"/>
              <a:t>example</a:t>
            </a:r>
            <a:r>
              <a:rPr lang="fr-FR" sz="2400" dirty="0"/>
              <a:t> on pesticides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E0792D-3AC1-9640-BA74-D545E00B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28" y="3695178"/>
            <a:ext cx="5605001" cy="316282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D957B9D-6320-5B40-BD4F-EDEDE61966D0}"/>
              </a:ext>
            </a:extLst>
          </p:cNvPr>
          <p:cNvSpPr txBox="1">
            <a:spLocks/>
          </p:cNvSpPr>
          <p:nvPr/>
        </p:nvSpPr>
        <p:spPr>
          <a:xfrm>
            <a:off x="6177917" y="3170182"/>
            <a:ext cx="6974411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FontTx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 strong societal demand</a:t>
            </a:r>
          </a:p>
          <a:p>
            <a:pPr marL="0" indent="0">
              <a:buFontTx/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EFSA, 2019: How many citizens are concerned about...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Pesticides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</a:rPr>
              <a:t>residues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</a:rPr>
              <a:t>food</a:t>
            </a:r>
            <a:endParaRPr lang="fr-F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FFCF9D-0C98-5A49-A310-768D50EE5E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291" y="-115452"/>
            <a:ext cx="4234905" cy="31478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A88521-2894-0140-BAE1-FF3E95F620E9}"/>
              </a:ext>
            </a:extLst>
          </p:cNvPr>
          <p:cNvSpPr txBox="1"/>
          <p:nvPr/>
        </p:nvSpPr>
        <p:spPr>
          <a:xfrm>
            <a:off x="5336087" y="287428"/>
            <a:ext cx="278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Large and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steady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use in Europe to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ensure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crop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protection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70F6E93-F126-674A-9FBF-F6FABDCCE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6" b="52111"/>
          <a:stretch/>
        </p:blipFill>
        <p:spPr bwMode="auto">
          <a:xfrm>
            <a:off x="1128837" y="2947188"/>
            <a:ext cx="3130012" cy="262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E2F28A52-9010-8F44-AD05-E5E6800A1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41" y="5574558"/>
            <a:ext cx="51038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200" dirty="0" err="1"/>
              <a:t>Hallmann</a:t>
            </a:r>
            <a:r>
              <a:rPr lang="en-US" altLang="fr-FR" sz="1200" dirty="0"/>
              <a:t> CA et al. (2017) PLOS ONE 12(10): e0185809. https://</a:t>
            </a:r>
            <a:r>
              <a:rPr lang="en-US" altLang="fr-FR" sz="1200" dirty="0" err="1"/>
              <a:t>doi.org</a:t>
            </a:r>
            <a:r>
              <a:rPr lang="en-US" altLang="fr-FR" sz="1200" dirty="0"/>
              <a:t>/10.1371/journal.pone.0185809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E4BA04-C5D5-C941-8B9A-CE310698F5CD}"/>
              </a:ext>
            </a:extLst>
          </p:cNvPr>
          <p:cNvSpPr txBox="1"/>
          <p:nvPr/>
        </p:nvSpPr>
        <p:spPr>
          <a:xfrm>
            <a:off x="264541" y="2523851"/>
            <a:ext cx="278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Unsustainable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pressure on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biodiversity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DB2EEB-E8A1-774A-9D7C-93712DC9F398}"/>
              </a:ext>
            </a:extLst>
          </p:cNvPr>
          <p:cNvSpPr txBox="1"/>
          <p:nvPr/>
        </p:nvSpPr>
        <p:spPr>
          <a:xfrm>
            <a:off x="551145" y="1053105"/>
            <a:ext cx="434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Green Deal Objective: </a:t>
            </a:r>
            <a:r>
              <a:rPr lang="fr-FR" dirty="0"/>
              <a:t>-50% of pesticides and </a:t>
            </a:r>
            <a:r>
              <a:rPr lang="fr-FR" dirty="0" err="1"/>
              <a:t>hazardous</a:t>
            </a:r>
            <a:r>
              <a:rPr lang="fr-FR" dirty="0"/>
              <a:t> pesticides in 2030</a:t>
            </a:r>
          </a:p>
        </p:txBody>
      </p:sp>
    </p:spTree>
    <p:extLst>
      <p:ext uri="{BB962C8B-B14F-4D97-AF65-F5344CB8AC3E}">
        <p14:creationId xmlns:p14="http://schemas.microsoft.com/office/powerpoint/2010/main" val="23660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D6CC2-FAAF-B34A-880E-EC1AEE3C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"/>
            <a:ext cx="10899750" cy="736420"/>
          </a:xfrm>
        </p:spPr>
        <p:txBody>
          <a:bodyPr>
            <a:normAutofit fontScale="90000"/>
          </a:bodyPr>
          <a:lstStyle/>
          <a:p>
            <a:r>
              <a:rPr lang="fr-FR" dirty="0"/>
              <a:t>Our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programming</a:t>
            </a:r>
            <a:r>
              <a:rPr lang="fr-FR" dirty="0"/>
              <a:t> to </a:t>
            </a:r>
            <a:r>
              <a:rPr lang="fr-FR" dirty="0" err="1"/>
              <a:t>contribute</a:t>
            </a:r>
            <a:r>
              <a:rPr lang="fr-FR" dirty="0"/>
              <a:t> to the </a:t>
            </a:r>
            <a:r>
              <a:rPr lang="fr-FR" dirty="0" err="1"/>
              <a:t>crop</a:t>
            </a:r>
            <a:r>
              <a:rPr lang="fr-FR" dirty="0"/>
              <a:t> protection objective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CBEC32-A32C-CE47-9A4E-EE4AA623654F}"/>
              </a:ext>
            </a:extLst>
          </p:cNvPr>
          <p:cNvSpPr txBox="1"/>
          <p:nvPr/>
        </p:nvSpPr>
        <p:spPr>
          <a:xfrm>
            <a:off x="4772416" y="2040119"/>
            <a:ext cx="23799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Sustainable</a:t>
            </a:r>
            <a:r>
              <a:rPr lang="fr-FR" dirty="0"/>
              <a:t> </a:t>
            </a:r>
            <a:r>
              <a:rPr lang="fr-FR" dirty="0" err="1"/>
              <a:t>crop</a:t>
            </a:r>
            <a:r>
              <a:rPr lang="fr-FR" dirty="0"/>
              <a:t> protection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1CAC11-EEB8-1A4D-A7D3-64BA006F4247}"/>
              </a:ext>
            </a:extLst>
          </p:cNvPr>
          <p:cNvSpPr txBox="1"/>
          <p:nvPr/>
        </p:nvSpPr>
        <p:spPr>
          <a:xfrm>
            <a:off x="4772416" y="3070964"/>
            <a:ext cx="23799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Chemical pesticide-free agriculture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32523FB-724C-AC40-A0D1-F2BF358B1396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5962389" y="2686450"/>
            <a:ext cx="0" cy="38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hlinkClick r:id="rId2" action="ppaction://hlinksldjump"/>
            <a:extLst>
              <a:ext uri="{FF2B5EF4-FFF2-40B4-BE49-F238E27FC236}">
                <a16:creationId xmlns:a16="http://schemas.microsoft.com/office/drawing/2014/main" id="{03CE66B8-882A-D249-920A-BDB09D5997EC}"/>
              </a:ext>
            </a:extLst>
          </p:cNvPr>
          <p:cNvSpPr txBox="1"/>
          <p:nvPr/>
        </p:nvSpPr>
        <p:spPr>
          <a:xfrm>
            <a:off x="5411244" y="4165233"/>
            <a:ext cx="2379946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Research</a:t>
            </a:r>
            <a:r>
              <a:rPr lang="fr-FR" dirty="0"/>
              <a:t> in </a:t>
            </a:r>
            <a:r>
              <a:rPr lang="fr-FR" dirty="0" err="1"/>
              <a:t>scientific</a:t>
            </a:r>
            <a:r>
              <a:rPr lang="fr-FR" dirty="0"/>
              <a:t> divisions</a:t>
            </a:r>
          </a:p>
          <a:p>
            <a:pPr marL="285750" indent="-285750" algn="ctr">
              <a:buFontTx/>
              <a:buChar char="-"/>
            </a:pPr>
            <a:r>
              <a:rPr lang="fr-FR" sz="1400" i="1" dirty="0" err="1"/>
              <a:t>Agronomy</a:t>
            </a:r>
            <a:endParaRPr lang="fr-FR" sz="1400" i="1" dirty="0"/>
          </a:p>
          <a:p>
            <a:pPr marL="285750" indent="-285750" algn="ctr">
              <a:buFontTx/>
              <a:buChar char="-"/>
            </a:pPr>
            <a:r>
              <a:rPr lang="fr-FR" sz="1400" i="1" dirty="0"/>
              <a:t>Plant </a:t>
            </a:r>
            <a:r>
              <a:rPr lang="fr-FR" sz="1400" i="1" dirty="0" err="1"/>
              <a:t>breeding</a:t>
            </a:r>
            <a:endParaRPr lang="fr-FR" sz="1400" i="1" dirty="0"/>
          </a:p>
          <a:p>
            <a:pPr marL="285750" indent="-285750" algn="ctr">
              <a:buFontTx/>
              <a:buChar char="-"/>
            </a:pPr>
            <a:r>
              <a:rPr lang="fr-FR" sz="1400" i="1" dirty="0"/>
              <a:t>Plant protection</a:t>
            </a:r>
          </a:p>
          <a:p>
            <a:pPr marL="285750" indent="-285750" algn="ctr">
              <a:buFontTx/>
              <a:buChar char="-"/>
            </a:pPr>
            <a:r>
              <a:rPr lang="fr-FR" sz="1400" i="1" dirty="0" err="1"/>
              <a:t>Economy</a:t>
            </a:r>
            <a:endParaRPr lang="fr-FR" sz="1400" i="1" dirty="0"/>
          </a:p>
          <a:p>
            <a:pPr marL="285750" indent="-285750" algn="ctr">
              <a:buFontTx/>
              <a:buChar char="-"/>
            </a:pPr>
            <a:r>
              <a:rPr lang="fr-FR" sz="1400" i="1" dirty="0"/>
              <a:t>- </a:t>
            </a:r>
            <a:r>
              <a:rPr lang="fr-FR" sz="1400" i="1" dirty="0" err="1"/>
              <a:t>Sociology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439F28-9505-9148-8BB7-DE28FC370A5E}"/>
              </a:ext>
            </a:extLst>
          </p:cNvPr>
          <p:cNvSpPr txBox="1"/>
          <p:nvPr/>
        </p:nvSpPr>
        <p:spPr>
          <a:xfrm>
            <a:off x="2906039" y="4680806"/>
            <a:ext cx="237994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Metaprogrammes</a:t>
            </a:r>
            <a:endParaRPr lang="fr-FR" dirty="0"/>
          </a:p>
          <a:p>
            <a:pPr marL="285750" indent="-285750" algn="ctr">
              <a:buFontTx/>
              <a:buChar char="-"/>
            </a:pPr>
            <a:r>
              <a:rPr lang="fr-FR" sz="1400" i="1" dirty="0" err="1"/>
              <a:t>Smach</a:t>
            </a:r>
            <a:endParaRPr lang="fr-FR" sz="1400" i="1" dirty="0"/>
          </a:p>
          <a:p>
            <a:pPr marL="285750" indent="-285750" algn="ctr">
              <a:buFontTx/>
              <a:buChar char="-"/>
            </a:pPr>
            <a:r>
              <a:rPr lang="fr-FR" sz="1400" i="1" dirty="0" err="1"/>
              <a:t>Metabio</a:t>
            </a:r>
            <a:endParaRPr lang="fr-FR" sz="1400" i="1" dirty="0"/>
          </a:p>
          <a:p>
            <a:pPr marL="285750" indent="-285750" algn="ctr">
              <a:buFontTx/>
              <a:buChar char="-"/>
            </a:pPr>
            <a:r>
              <a:rPr lang="fr-FR" sz="1400" i="1" dirty="0" err="1"/>
              <a:t>Selgen</a:t>
            </a:r>
            <a:endParaRPr lang="fr-FR" sz="1400" i="1" dirty="0"/>
          </a:p>
          <a:p>
            <a:pPr marL="285750" indent="-285750" algn="ctr">
              <a:buFontTx/>
              <a:buChar char="-"/>
            </a:pPr>
            <a:r>
              <a:rPr lang="fr-FR" sz="1400" i="1" dirty="0" err="1"/>
              <a:t>Biosefair</a:t>
            </a:r>
            <a:endParaRPr lang="fr-FR" sz="1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40F4F9-CE56-2842-A828-6AC169655623}"/>
              </a:ext>
            </a:extLst>
          </p:cNvPr>
          <p:cNvSpPr txBox="1"/>
          <p:nvPr/>
        </p:nvSpPr>
        <p:spPr>
          <a:xfrm>
            <a:off x="8549014" y="4282323"/>
            <a:ext cx="23799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National </a:t>
            </a:r>
            <a:r>
              <a:rPr lang="fr-FR" dirty="0" err="1"/>
              <a:t>Priority</a:t>
            </a:r>
            <a:r>
              <a:rPr lang="fr-FR" dirty="0"/>
              <a:t> Program (Cultiver et Protéger Autrement)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7627AF-9771-6F4C-A075-D68DAE005908}"/>
              </a:ext>
            </a:extLst>
          </p:cNvPr>
          <p:cNvSpPr txBox="1"/>
          <p:nvPr/>
        </p:nvSpPr>
        <p:spPr>
          <a:xfrm>
            <a:off x="8242127" y="5504182"/>
            <a:ext cx="299767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10 large 6-years </a:t>
            </a:r>
            <a:r>
              <a:rPr lang="fr-FR" dirty="0" err="1"/>
              <a:t>projects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88E826-9B3B-C04B-A0E5-35FB48583DCA}"/>
              </a:ext>
            </a:extLst>
          </p:cNvPr>
          <p:cNvSpPr txBox="1"/>
          <p:nvPr/>
        </p:nvSpPr>
        <p:spPr>
          <a:xfrm>
            <a:off x="8549014" y="3081066"/>
            <a:ext cx="2379946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Foresight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: </a:t>
            </a:r>
            <a:r>
              <a:rPr lang="fr-FR" sz="1400" i="1" dirty="0"/>
              <a:t>Pesticide-free </a:t>
            </a:r>
            <a:r>
              <a:rPr lang="fr-FR" sz="1400" i="1" dirty="0" err="1"/>
              <a:t>European</a:t>
            </a:r>
            <a:r>
              <a:rPr lang="fr-FR" sz="1400" i="1" dirty="0"/>
              <a:t> agriculture in 2050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F1BDA80-FD3B-5D49-B01D-DBE6C405F238}"/>
              </a:ext>
            </a:extLst>
          </p:cNvPr>
          <p:cNvCxnSpPr>
            <a:stCxn id="11" idx="0"/>
            <a:endCxn id="13" idx="2"/>
          </p:cNvCxnSpPr>
          <p:nvPr/>
        </p:nvCxnSpPr>
        <p:spPr>
          <a:xfrm flipV="1">
            <a:off x="9738987" y="3881285"/>
            <a:ext cx="0" cy="40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924B138-7651-524B-B29B-487FC5FC218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738987" y="5205653"/>
            <a:ext cx="1979" cy="29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A54F0DE-EA9F-654D-8843-6FDCC4A3326B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962389" y="3717295"/>
            <a:ext cx="638828" cy="447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BD1AB5D-F59D-1A4E-BFC7-15E52563009B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4096012" y="3717295"/>
            <a:ext cx="1866377" cy="96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4736257-4A32-AF4B-B62F-28C91A07EBB1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7152362" y="3394130"/>
            <a:ext cx="1396652" cy="1349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09F451D-0868-7843-94A8-CF0AF2630BBC}"/>
              </a:ext>
            </a:extLst>
          </p:cNvPr>
          <p:cNvSpPr txBox="1"/>
          <p:nvPr/>
        </p:nvSpPr>
        <p:spPr>
          <a:xfrm>
            <a:off x="4803731" y="992265"/>
            <a:ext cx="23173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National plan </a:t>
            </a:r>
            <a:r>
              <a:rPr lang="fr-FR" dirty="0" err="1"/>
              <a:t>Ecophyto</a:t>
            </a:r>
            <a:endParaRPr lang="fr-FR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212BBBE-F59D-A044-9684-8914116C6D9F}"/>
              </a:ext>
            </a:extLst>
          </p:cNvPr>
          <p:cNvCxnSpPr>
            <a:cxnSpLocks/>
            <a:stCxn id="5" idx="0"/>
            <a:endCxn id="24" idx="2"/>
          </p:cNvCxnSpPr>
          <p:nvPr/>
        </p:nvCxnSpPr>
        <p:spPr>
          <a:xfrm flipV="1">
            <a:off x="5962389" y="1638596"/>
            <a:ext cx="0" cy="401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hlinkClick r:id="rId3" action="ppaction://hlinksldjump"/>
            <a:extLst>
              <a:ext uri="{FF2B5EF4-FFF2-40B4-BE49-F238E27FC236}">
                <a16:creationId xmlns:a16="http://schemas.microsoft.com/office/drawing/2014/main" id="{8F2682D9-AFA0-5E4E-B60D-8E64B423AAB1}"/>
              </a:ext>
            </a:extLst>
          </p:cNvPr>
          <p:cNvSpPr txBox="1"/>
          <p:nvPr/>
        </p:nvSpPr>
        <p:spPr>
          <a:xfrm>
            <a:off x="8549014" y="2018773"/>
            <a:ext cx="3093928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Alliance</a:t>
            </a:r>
          </a:p>
          <a:p>
            <a:pPr algn="ctr"/>
            <a:r>
              <a:rPr lang="fr-FR" sz="1600" i="1" dirty="0" err="1"/>
              <a:t>Towards</a:t>
            </a:r>
            <a:r>
              <a:rPr lang="fr-FR" sz="1600" i="1" dirty="0"/>
              <a:t> a </a:t>
            </a:r>
            <a:r>
              <a:rPr lang="fr-FR" sz="1600" i="1" dirty="0" err="1"/>
              <a:t>chemical</a:t>
            </a:r>
            <a:r>
              <a:rPr lang="fr-FR" sz="1600" i="1" dirty="0"/>
              <a:t> pesticide-free agriculture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EE1D25A-B9D7-7C41-9B39-5A8DD68F038F}"/>
              </a:ext>
            </a:extLst>
          </p:cNvPr>
          <p:cNvCxnSpPr>
            <a:cxnSpLocks/>
            <a:stCxn id="6" idx="3"/>
            <a:endCxn id="33" idx="1"/>
          </p:cNvCxnSpPr>
          <p:nvPr/>
        </p:nvCxnSpPr>
        <p:spPr>
          <a:xfrm flipV="1">
            <a:off x="7152362" y="2449660"/>
            <a:ext cx="1396652" cy="94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8BF4AD6-DE18-A74F-845E-4410AE0E2808}"/>
              </a:ext>
            </a:extLst>
          </p:cNvPr>
          <p:cNvSpPr txBox="1"/>
          <p:nvPr/>
        </p:nvSpPr>
        <p:spPr>
          <a:xfrm>
            <a:off x="1341852" y="671566"/>
            <a:ext cx="312837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National public-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partnerships</a:t>
            </a:r>
            <a:endParaRPr lang="fr-FR" dirty="0"/>
          </a:p>
          <a:p>
            <a:pPr algn="ctr"/>
            <a:r>
              <a:rPr lang="fr-FR" sz="1400" i="1" dirty="0"/>
              <a:t>(</a:t>
            </a:r>
            <a:r>
              <a:rPr lang="fr-FR" sz="1400" i="1" dirty="0" err="1"/>
              <a:t>Biocontrol</a:t>
            </a:r>
            <a:r>
              <a:rPr lang="fr-FR" sz="1400" i="1" dirty="0"/>
              <a:t> consortium, Carnot Institute Plant2Pro, Plant Alliance)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71414B1-24C5-1B4C-B00F-CCF8AF3DEF50}"/>
              </a:ext>
            </a:extLst>
          </p:cNvPr>
          <p:cNvSpPr txBox="1"/>
          <p:nvPr/>
        </p:nvSpPr>
        <p:spPr>
          <a:xfrm>
            <a:off x="8549014" y="910387"/>
            <a:ext cx="3093928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International Program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Cirad</a:t>
            </a:r>
            <a:endParaRPr lang="fr-FR" dirty="0"/>
          </a:p>
          <a:p>
            <a:pPr algn="ctr"/>
            <a:r>
              <a:rPr lang="fr-FR" sz="1600" i="1" dirty="0" err="1"/>
              <a:t>Agroecology</a:t>
            </a:r>
            <a:r>
              <a:rPr lang="fr-FR" sz="1600" i="1" dirty="0"/>
              <a:t> and </a:t>
            </a:r>
            <a:r>
              <a:rPr lang="fr-FR" sz="1600" i="1" dirty="0" err="1"/>
              <a:t>crop</a:t>
            </a:r>
            <a:r>
              <a:rPr lang="fr-FR" sz="1600" i="1" dirty="0"/>
              <a:t> protection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F89927F-2C17-A94C-8E8C-CEECCF1A0BC2}"/>
              </a:ext>
            </a:extLst>
          </p:cNvPr>
          <p:cNvSpPr txBox="1"/>
          <p:nvPr/>
        </p:nvSpPr>
        <p:spPr>
          <a:xfrm>
            <a:off x="2307137" y="2940945"/>
            <a:ext cx="21372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Support to public </a:t>
            </a:r>
            <a:r>
              <a:rPr lang="fr-FR" dirty="0" err="1"/>
              <a:t>policies</a:t>
            </a:r>
            <a:endParaRPr lang="fr-FR" sz="1600" i="1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8753C10-43FC-0C40-B35F-DEA6A6439B5B}"/>
              </a:ext>
            </a:extLst>
          </p:cNvPr>
          <p:cNvSpPr txBox="1"/>
          <p:nvPr/>
        </p:nvSpPr>
        <p:spPr>
          <a:xfrm>
            <a:off x="-31316" y="2255356"/>
            <a:ext cx="206366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Scientific expertises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612E20D-6243-B641-96EB-1E7529060201}"/>
              </a:ext>
            </a:extLst>
          </p:cNvPr>
          <p:cNvSpPr txBox="1"/>
          <p:nvPr/>
        </p:nvSpPr>
        <p:spPr>
          <a:xfrm>
            <a:off x="18788" y="2725502"/>
            <a:ext cx="206366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GEVES</a:t>
            </a:r>
          </a:p>
          <a:p>
            <a:pPr algn="ctr"/>
            <a:r>
              <a:rPr lang="fr-FR" sz="1600" i="1" dirty="0"/>
              <a:t>CEPP</a:t>
            </a:r>
          </a:p>
          <a:p>
            <a:pPr algn="ctr"/>
            <a:r>
              <a:rPr lang="fr-FR" sz="1600" i="1" dirty="0"/>
              <a:t>National </a:t>
            </a:r>
            <a:r>
              <a:rPr lang="fr-FR" sz="1600" i="1" dirty="0" err="1"/>
              <a:t>disease</a:t>
            </a:r>
            <a:r>
              <a:rPr lang="fr-FR" sz="1600" i="1" dirty="0"/>
              <a:t> </a:t>
            </a:r>
            <a:r>
              <a:rPr lang="fr-FR" sz="1600" i="1" dirty="0" err="1"/>
              <a:t>surveys</a:t>
            </a:r>
            <a:endParaRPr lang="fr-FR" sz="1600" i="1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E459356-6449-E74D-B946-23D588D87B43}"/>
              </a:ext>
            </a:extLst>
          </p:cNvPr>
          <p:cNvSpPr txBox="1"/>
          <p:nvPr/>
        </p:nvSpPr>
        <p:spPr>
          <a:xfrm>
            <a:off x="129958" y="4223144"/>
            <a:ext cx="2137254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Territoire d’innovation</a:t>
            </a:r>
          </a:p>
          <a:p>
            <a:pPr algn="ctr"/>
            <a:r>
              <a:rPr lang="fr-FR" sz="1600" i="1" dirty="0" err="1"/>
              <a:t>VitiRev</a:t>
            </a:r>
            <a:endParaRPr lang="fr-FR" sz="1600" i="1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CE3871D9-8D2C-1647-BF17-2C8E9ABCF722}"/>
              </a:ext>
            </a:extLst>
          </p:cNvPr>
          <p:cNvCxnSpPr>
            <a:stCxn id="6" idx="3"/>
            <a:endCxn id="41" idx="1"/>
          </p:cNvCxnSpPr>
          <p:nvPr/>
        </p:nvCxnSpPr>
        <p:spPr>
          <a:xfrm flipV="1">
            <a:off x="7152362" y="1356663"/>
            <a:ext cx="1396652" cy="2037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7332E8E1-C63A-174F-97DD-F2D695B53C36}"/>
              </a:ext>
            </a:extLst>
          </p:cNvPr>
          <p:cNvCxnSpPr>
            <a:stCxn id="5" idx="1"/>
            <a:endCxn id="40" idx="3"/>
          </p:cNvCxnSpPr>
          <p:nvPr/>
        </p:nvCxnSpPr>
        <p:spPr>
          <a:xfrm flipH="1" flipV="1">
            <a:off x="4470227" y="1210175"/>
            <a:ext cx="302189" cy="115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A5194D8-1369-F940-BD0A-6486314686F4}"/>
              </a:ext>
            </a:extLst>
          </p:cNvPr>
          <p:cNvCxnSpPr>
            <a:stCxn id="6" idx="1"/>
            <a:endCxn id="40" idx="3"/>
          </p:cNvCxnSpPr>
          <p:nvPr/>
        </p:nvCxnSpPr>
        <p:spPr>
          <a:xfrm flipH="1" flipV="1">
            <a:off x="4470227" y="1210175"/>
            <a:ext cx="302189" cy="218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75D8CC59-2FED-F04B-AF8A-B597A832D2F9}"/>
              </a:ext>
            </a:extLst>
          </p:cNvPr>
          <p:cNvCxnSpPr>
            <a:stCxn id="6" idx="1"/>
            <a:endCxn id="52" idx="3"/>
          </p:cNvCxnSpPr>
          <p:nvPr/>
        </p:nvCxnSpPr>
        <p:spPr>
          <a:xfrm flipH="1" flipV="1">
            <a:off x="4444391" y="3264111"/>
            <a:ext cx="328025" cy="13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1C49209C-EEBC-414A-A233-D07B7FDFBA5D}"/>
              </a:ext>
            </a:extLst>
          </p:cNvPr>
          <p:cNvCxnSpPr>
            <a:stCxn id="52" idx="1"/>
            <a:endCxn id="54" idx="3"/>
          </p:cNvCxnSpPr>
          <p:nvPr/>
        </p:nvCxnSpPr>
        <p:spPr>
          <a:xfrm flipH="1" flipV="1">
            <a:off x="2032348" y="2424633"/>
            <a:ext cx="274789" cy="83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4AEF662D-472F-A94F-8917-54675C2232FE}"/>
              </a:ext>
            </a:extLst>
          </p:cNvPr>
          <p:cNvCxnSpPr>
            <a:stCxn id="52" idx="1"/>
            <a:endCxn id="55" idx="3"/>
          </p:cNvCxnSpPr>
          <p:nvPr/>
        </p:nvCxnSpPr>
        <p:spPr>
          <a:xfrm flipH="1">
            <a:off x="2082452" y="3264111"/>
            <a:ext cx="224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75FAE09A-65AE-7849-B32B-D39C348B0C90}"/>
              </a:ext>
            </a:extLst>
          </p:cNvPr>
          <p:cNvCxnSpPr>
            <a:stCxn id="6" idx="1"/>
            <a:endCxn id="57" idx="3"/>
          </p:cNvCxnSpPr>
          <p:nvPr/>
        </p:nvCxnSpPr>
        <p:spPr>
          <a:xfrm flipH="1">
            <a:off x="2267212" y="3394130"/>
            <a:ext cx="2505204" cy="127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F7D9108D-4534-4842-93A4-75E8BF6AD234}"/>
              </a:ext>
            </a:extLst>
          </p:cNvPr>
          <p:cNvSpPr txBox="1"/>
          <p:nvPr/>
        </p:nvSpPr>
        <p:spPr>
          <a:xfrm>
            <a:off x="2194794" y="1945076"/>
            <a:ext cx="231731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Joint </a:t>
            </a:r>
            <a:r>
              <a:rPr lang="fr-FR" sz="1600" dirty="0" err="1"/>
              <a:t>Technology</a:t>
            </a:r>
            <a:r>
              <a:rPr lang="fr-FR" sz="1600" dirty="0"/>
              <a:t> </a:t>
            </a:r>
            <a:r>
              <a:rPr lang="fr-FR" sz="1600" dirty="0" err="1"/>
              <a:t>Units</a:t>
            </a:r>
            <a:r>
              <a:rPr lang="fr-FR" sz="1600" dirty="0"/>
              <a:t> and networks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technical</a:t>
            </a:r>
            <a:r>
              <a:rPr lang="fr-FR" sz="1600" dirty="0"/>
              <a:t> institutes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A36358DA-3952-6445-8A44-DB737255006E}"/>
              </a:ext>
            </a:extLst>
          </p:cNvPr>
          <p:cNvSpPr txBox="1"/>
          <p:nvPr/>
        </p:nvSpPr>
        <p:spPr>
          <a:xfrm>
            <a:off x="4348098" y="6140763"/>
            <a:ext cx="136220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/>
              <a:t>Research</a:t>
            </a:r>
            <a:r>
              <a:rPr lang="fr-FR" sz="1400" i="1" dirty="0"/>
              <a:t> </a:t>
            </a:r>
            <a:r>
              <a:rPr lang="fr-FR" sz="1400" i="1" dirty="0" err="1"/>
              <a:t>Units</a:t>
            </a:r>
            <a:endParaRPr lang="fr-FR" sz="1400" i="1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7935450A-C1F0-1C40-93AF-23FC312E627A}"/>
              </a:ext>
            </a:extLst>
          </p:cNvPr>
          <p:cNvSpPr txBox="1"/>
          <p:nvPr/>
        </p:nvSpPr>
        <p:spPr>
          <a:xfrm>
            <a:off x="5962388" y="6138648"/>
            <a:ext cx="13622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/>
              <a:t>Experimental</a:t>
            </a:r>
            <a:r>
              <a:rPr lang="fr-FR" sz="1400" i="1" dirty="0"/>
              <a:t> </a:t>
            </a:r>
            <a:r>
              <a:rPr lang="fr-FR" sz="1400" i="1" dirty="0" err="1"/>
              <a:t>Units</a:t>
            </a:r>
            <a:endParaRPr lang="fr-FR" sz="1400" i="1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D2F05D4-D815-584F-8D53-620654D5FD10}"/>
              </a:ext>
            </a:extLst>
          </p:cNvPr>
          <p:cNvSpPr txBox="1"/>
          <p:nvPr/>
        </p:nvSpPr>
        <p:spPr>
          <a:xfrm>
            <a:off x="7561024" y="6135931"/>
            <a:ext cx="136220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/>
              <a:t>Farm</a:t>
            </a:r>
            <a:r>
              <a:rPr lang="fr-FR" sz="1400" i="1" dirty="0"/>
              <a:t> networks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B689E302-B063-2343-9F87-9084AB4CA84A}"/>
              </a:ext>
            </a:extLst>
          </p:cNvPr>
          <p:cNvCxnSpPr>
            <a:stCxn id="9" idx="2"/>
            <a:endCxn id="83" idx="0"/>
          </p:cNvCxnSpPr>
          <p:nvPr/>
        </p:nvCxnSpPr>
        <p:spPr>
          <a:xfrm>
            <a:off x="6601217" y="5888782"/>
            <a:ext cx="1640910" cy="24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746C309A-2525-704B-AA9B-36316421E09B}"/>
              </a:ext>
            </a:extLst>
          </p:cNvPr>
          <p:cNvCxnSpPr>
            <a:stCxn id="9" idx="2"/>
            <a:endCxn id="82" idx="0"/>
          </p:cNvCxnSpPr>
          <p:nvPr/>
        </p:nvCxnSpPr>
        <p:spPr>
          <a:xfrm>
            <a:off x="6601217" y="5888782"/>
            <a:ext cx="42274" cy="24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DF4398F7-AD5F-7547-B0BF-F244598A62D8}"/>
              </a:ext>
            </a:extLst>
          </p:cNvPr>
          <p:cNvCxnSpPr>
            <a:stCxn id="9" idx="2"/>
            <a:endCxn id="81" idx="0"/>
          </p:cNvCxnSpPr>
          <p:nvPr/>
        </p:nvCxnSpPr>
        <p:spPr>
          <a:xfrm flipH="1">
            <a:off x="5029201" y="5888782"/>
            <a:ext cx="1572016" cy="251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8A674051-FCE3-CB40-93FE-8D01F3763CE8}"/>
              </a:ext>
            </a:extLst>
          </p:cNvPr>
          <p:cNvCxnSpPr>
            <a:stCxn id="5" idx="1"/>
            <a:endCxn id="78" idx="3"/>
          </p:cNvCxnSpPr>
          <p:nvPr/>
        </p:nvCxnSpPr>
        <p:spPr>
          <a:xfrm flipH="1" flipV="1">
            <a:off x="4512109" y="2360575"/>
            <a:ext cx="260307" cy="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  <p:bldP spid="33" grpId="0" animBg="1"/>
      <p:bldP spid="40" grpId="0" animBg="1"/>
      <p:bldP spid="41" grpId="0" animBg="1"/>
      <p:bldP spid="52" grpId="0" animBg="1"/>
      <p:bldP spid="54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F581FAE-6A4B-F74D-914C-41E7DAB4C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113394"/>
              </p:ext>
            </p:extLst>
          </p:nvPr>
        </p:nvGraphicFramePr>
        <p:xfrm>
          <a:off x="2032000" y="719666"/>
          <a:ext cx="8593070" cy="593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CAD555F-6F4C-E84A-ABE6-9C2DBDEA409C}"/>
              </a:ext>
            </a:extLst>
          </p:cNvPr>
          <p:cNvSpPr txBox="1"/>
          <p:nvPr/>
        </p:nvSpPr>
        <p:spPr>
          <a:xfrm>
            <a:off x="9644127" y="2273378"/>
            <a:ext cx="221516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Resistance</a:t>
            </a:r>
            <a:r>
              <a:rPr lang="fr-FR" sz="1400" dirty="0"/>
              <a:t> to </a:t>
            </a:r>
            <a:r>
              <a:rPr lang="fr-FR" sz="1400" dirty="0" err="1"/>
              <a:t>pests</a:t>
            </a:r>
            <a:r>
              <a:rPr lang="fr-FR" sz="1400" dirty="0"/>
              <a:t> and </a:t>
            </a:r>
            <a:r>
              <a:rPr lang="fr-FR" sz="1400" dirty="0" err="1"/>
              <a:t>diseases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65A4E6-7075-9448-9E2C-970105C86176}"/>
              </a:ext>
            </a:extLst>
          </p:cNvPr>
          <p:cNvSpPr txBox="1"/>
          <p:nvPr/>
        </p:nvSpPr>
        <p:spPr>
          <a:xfrm>
            <a:off x="9644128" y="3129803"/>
            <a:ext cx="221516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Genetic</a:t>
            </a:r>
            <a:r>
              <a:rPr lang="fr-FR" sz="1400" dirty="0"/>
              <a:t> </a:t>
            </a:r>
            <a:r>
              <a:rPr lang="fr-FR" sz="1400" dirty="0" err="1"/>
              <a:t>resources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157AF5-EF12-A544-A8D0-8F3AF86A062C}"/>
              </a:ext>
            </a:extLst>
          </p:cNvPr>
          <p:cNvSpPr txBox="1"/>
          <p:nvPr/>
        </p:nvSpPr>
        <p:spPr>
          <a:xfrm>
            <a:off x="9644128" y="2822026"/>
            <a:ext cx="221516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Plant </a:t>
            </a:r>
            <a:r>
              <a:rPr lang="fr-FR" sz="1400" dirty="0" err="1"/>
              <a:t>immunity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7FF237-5D51-5B4C-9A22-6A217F39BA36}"/>
              </a:ext>
            </a:extLst>
          </p:cNvPr>
          <p:cNvSpPr txBox="1"/>
          <p:nvPr/>
        </p:nvSpPr>
        <p:spPr>
          <a:xfrm>
            <a:off x="9644127" y="3514194"/>
            <a:ext cx="221516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Biotech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B1CF04-D3DE-5141-8ECE-66E399249808}"/>
              </a:ext>
            </a:extLst>
          </p:cNvPr>
          <p:cNvSpPr txBox="1"/>
          <p:nvPr/>
        </p:nvSpPr>
        <p:spPr>
          <a:xfrm>
            <a:off x="8650305" y="5485531"/>
            <a:ext cx="2215167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Phytobiom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FBA1F7-182B-0940-884A-4F871889DB58}"/>
              </a:ext>
            </a:extLst>
          </p:cNvPr>
          <p:cNvSpPr txBox="1"/>
          <p:nvPr/>
        </p:nvSpPr>
        <p:spPr>
          <a:xfrm>
            <a:off x="8650305" y="5932623"/>
            <a:ext cx="2386887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Sterile</a:t>
            </a:r>
            <a:r>
              <a:rPr lang="fr-FR" sz="1400" dirty="0"/>
              <a:t> </a:t>
            </a:r>
            <a:r>
              <a:rPr lang="fr-FR" sz="1400" dirty="0" err="1"/>
              <a:t>Insect</a:t>
            </a:r>
            <a:r>
              <a:rPr lang="fr-FR" sz="1400" dirty="0"/>
              <a:t> </a:t>
            </a:r>
            <a:r>
              <a:rPr lang="fr-FR" sz="1400" dirty="0" err="1"/>
              <a:t>Technology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E37B0D-43B8-4D4A-916C-DEDDAAC96AD2}"/>
              </a:ext>
            </a:extLst>
          </p:cNvPr>
          <p:cNvSpPr txBox="1"/>
          <p:nvPr/>
        </p:nvSpPr>
        <p:spPr>
          <a:xfrm>
            <a:off x="8650305" y="6357015"/>
            <a:ext cx="25637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Chemical </a:t>
            </a:r>
            <a:r>
              <a:rPr lang="fr-FR" sz="1400" dirty="0" err="1"/>
              <a:t>ecology</a:t>
            </a:r>
            <a:r>
              <a:rPr lang="fr-FR" sz="1400" dirty="0"/>
              <a:t> (</a:t>
            </a:r>
            <a:r>
              <a:rPr lang="fr-FR" sz="1400" dirty="0" err="1"/>
              <a:t>odorscape</a:t>
            </a:r>
            <a:r>
              <a:rPr lang="fr-FR" sz="1400" dirty="0"/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4587C9-4E85-F947-9116-8FB8DEDA7D66}"/>
              </a:ext>
            </a:extLst>
          </p:cNvPr>
          <p:cNvSpPr txBox="1"/>
          <p:nvPr/>
        </p:nvSpPr>
        <p:spPr>
          <a:xfrm>
            <a:off x="7285145" y="118753"/>
            <a:ext cx="22151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Cereals</a:t>
            </a:r>
            <a:r>
              <a:rPr lang="fr-FR" sz="1400" dirty="0"/>
              <a:t> and </a:t>
            </a:r>
            <a:r>
              <a:rPr lang="fr-FR" sz="1400" dirty="0" err="1"/>
              <a:t>legume</a:t>
            </a:r>
            <a:r>
              <a:rPr lang="fr-FR" sz="1400" dirty="0"/>
              <a:t> associations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BC2728-D521-BE43-91DA-35ACA8BBA4B1}"/>
              </a:ext>
            </a:extLst>
          </p:cNvPr>
          <p:cNvSpPr txBox="1"/>
          <p:nvPr/>
        </p:nvSpPr>
        <p:spPr>
          <a:xfrm>
            <a:off x="7285145" y="676802"/>
            <a:ext cx="221516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Intercropping</a:t>
            </a: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6ACC87-C7C6-C541-A182-C07CF205A4FC}"/>
              </a:ext>
            </a:extLst>
          </p:cNvPr>
          <p:cNvSpPr txBox="1"/>
          <p:nvPr/>
        </p:nvSpPr>
        <p:spPr>
          <a:xfrm>
            <a:off x="7285145" y="1054237"/>
            <a:ext cx="221516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/>
              <a:t>Agroforestry</a:t>
            </a:r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0C5E86-A703-D548-841F-B460A77F0C08}"/>
              </a:ext>
            </a:extLst>
          </p:cNvPr>
          <p:cNvSpPr txBox="1"/>
          <p:nvPr/>
        </p:nvSpPr>
        <p:spPr>
          <a:xfrm>
            <a:off x="1572655" y="5687265"/>
            <a:ext cx="221516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Institut de convergence Digital Agriculture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988B96-1599-594E-B325-7F2378DF3D45}"/>
              </a:ext>
            </a:extLst>
          </p:cNvPr>
          <p:cNvSpPr txBox="1"/>
          <p:nvPr/>
        </p:nvSpPr>
        <p:spPr>
          <a:xfrm>
            <a:off x="924416" y="2621768"/>
            <a:ext cx="2215167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Adoption &amp; transition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4DB7347-739A-0644-A718-EFDB7D636029}"/>
              </a:ext>
            </a:extLst>
          </p:cNvPr>
          <p:cNvSpPr txBox="1"/>
          <p:nvPr/>
        </p:nvSpPr>
        <p:spPr>
          <a:xfrm>
            <a:off x="908677" y="2982230"/>
            <a:ext cx="2215167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Public </a:t>
            </a:r>
            <a:r>
              <a:rPr lang="fr-FR" sz="1400" dirty="0" err="1"/>
              <a:t>Policies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07C66B8-6966-3A4F-81AB-DDD08DD1C202}"/>
              </a:ext>
            </a:extLst>
          </p:cNvPr>
          <p:cNvSpPr txBox="1"/>
          <p:nvPr/>
        </p:nvSpPr>
        <p:spPr>
          <a:xfrm>
            <a:off x="924416" y="3392589"/>
            <a:ext cx="2215167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/>
              <a:t>Markets</a:t>
            </a:r>
            <a:endParaRPr lang="fr-FR" sz="1400" dirty="0"/>
          </a:p>
        </p:txBody>
      </p:sp>
      <p:sp>
        <p:nvSpPr>
          <p:cNvPr id="2" name="Bouton d'action : Précédent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DE72F30-33AB-6147-9964-BA0F01371E74}"/>
              </a:ext>
            </a:extLst>
          </p:cNvPr>
          <p:cNvSpPr/>
          <p:nvPr/>
        </p:nvSpPr>
        <p:spPr>
          <a:xfrm>
            <a:off x="558800" y="368300"/>
            <a:ext cx="365616" cy="3085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30712</TotalTime>
  <Words>622</Words>
  <Application>Microsoft Macintosh PowerPoint</Application>
  <PresentationFormat>Grand écran</PresentationFormat>
  <Paragraphs>140</Paragraphs>
  <Slides>11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Raleway</vt:lpstr>
      <vt:lpstr>Trebuchet MS</vt:lpstr>
      <vt:lpstr>Thème Office</vt:lpstr>
      <vt:lpstr>Présentation PowerPoint</vt:lpstr>
      <vt:lpstr>Présentation PowerPoint</vt:lpstr>
      <vt:lpstr>Mission-oriented research: where to go?</vt:lpstr>
      <vt:lpstr>These challenges require systemic changes, in context where lock-in situations are dominant</vt:lpstr>
      <vt:lpstr>Inrae missions</vt:lpstr>
      <vt:lpstr>A research programming based upon science orientations and strategic pillars </vt:lpstr>
      <vt:lpstr>Présentation PowerPoint</vt:lpstr>
      <vt:lpstr>Our research programming to contribute to the crop protection objective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Christian Huyghe</cp:lastModifiedBy>
  <cp:revision>126</cp:revision>
  <dcterms:created xsi:type="dcterms:W3CDTF">2019-12-11T10:12:20Z</dcterms:created>
  <dcterms:modified xsi:type="dcterms:W3CDTF">2021-05-07T08:06:56Z</dcterms:modified>
</cp:coreProperties>
</file>